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sldIdLst>
    <p:sldId id="256" r:id="rId2"/>
    <p:sldId id="335" r:id="rId3"/>
    <p:sldId id="264" r:id="rId4"/>
    <p:sldId id="268" r:id="rId5"/>
    <p:sldId id="265" r:id="rId6"/>
    <p:sldId id="373" r:id="rId7"/>
    <p:sldId id="374" r:id="rId8"/>
    <p:sldId id="269" r:id="rId9"/>
    <p:sldId id="375" r:id="rId10"/>
    <p:sldId id="262" r:id="rId11"/>
    <p:sldId id="301" r:id="rId12"/>
    <p:sldId id="271" r:id="rId13"/>
    <p:sldId id="313" r:id="rId14"/>
    <p:sldId id="357" r:id="rId15"/>
    <p:sldId id="263" r:id="rId16"/>
    <p:sldId id="339" r:id="rId17"/>
    <p:sldId id="382" r:id="rId18"/>
    <p:sldId id="383" r:id="rId19"/>
    <p:sldId id="384" r:id="rId20"/>
    <p:sldId id="386" r:id="rId21"/>
    <p:sldId id="376" r:id="rId22"/>
    <p:sldId id="377" r:id="rId23"/>
    <p:sldId id="378" r:id="rId24"/>
    <p:sldId id="379" r:id="rId25"/>
    <p:sldId id="387" r:id="rId26"/>
    <p:sldId id="381" r:id="rId27"/>
    <p:sldId id="273" r:id="rId28"/>
    <p:sldId id="340" r:id="rId29"/>
    <p:sldId id="341" r:id="rId30"/>
    <p:sldId id="302" r:id="rId31"/>
    <p:sldId id="305" r:id="rId32"/>
    <p:sldId id="345" r:id="rId33"/>
    <p:sldId id="346" r:id="rId34"/>
    <p:sldId id="366" r:id="rId35"/>
    <p:sldId id="367" r:id="rId36"/>
    <p:sldId id="368" r:id="rId37"/>
    <p:sldId id="284" r:id="rId38"/>
    <p:sldId id="369" r:id="rId39"/>
    <p:sldId id="283" r:id="rId40"/>
    <p:sldId id="370" r:id="rId41"/>
    <p:sldId id="286" r:id="rId42"/>
    <p:sldId id="287" r:id="rId43"/>
    <p:sldId id="288" r:id="rId44"/>
    <p:sldId id="347" r:id="rId45"/>
    <p:sldId id="348" r:id="rId46"/>
    <p:sldId id="306" r:id="rId47"/>
    <p:sldId id="352" r:id="rId48"/>
    <p:sldId id="293" r:id="rId49"/>
    <p:sldId id="372" r:id="rId50"/>
    <p:sldId id="290" r:id="rId51"/>
    <p:sldId id="351" r:id="rId52"/>
    <p:sldId id="333" r:id="rId53"/>
    <p:sldId id="292" r:id="rId54"/>
    <p:sldId id="307" r:id="rId55"/>
    <p:sldId id="316" r:id="rId56"/>
    <p:sldId id="317" r:id="rId57"/>
    <p:sldId id="308" r:id="rId58"/>
    <p:sldId id="318" r:id="rId59"/>
    <p:sldId id="349" r:id="rId60"/>
    <p:sldId id="329" r:id="rId61"/>
    <p:sldId id="353" r:id="rId62"/>
    <p:sldId id="321" r:id="rId63"/>
    <p:sldId id="356" r:id="rId64"/>
    <p:sldId id="354" r:id="rId65"/>
    <p:sldId id="355" r:id="rId66"/>
    <p:sldId id="309" r:id="rId67"/>
    <p:sldId id="323" r:id="rId68"/>
    <p:sldId id="310" r:id="rId69"/>
    <p:sldId id="324" r:id="rId70"/>
    <p:sldId id="350" r:id="rId71"/>
    <p:sldId id="325" r:id="rId72"/>
    <p:sldId id="298" r:id="rId73"/>
    <p:sldId id="334" r:id="rId74"/>
    <p:sldId id="344" r:id="rId75"/>
    <p:sldId id="343" r:id="rId76"/>
    <p:sldId id="326" r:id="rId77"/>
    <p:sldId id="342" r:id="rId78"/>
    <p:sldId id="330" r:id="rId79"/>
    <p:sldId id="388" r:id="rId80"/>
    <p:sldId id="312" r:id="rId8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81E05CF1-B2AC-4F81-AED6-8C26FCD45A97}">
          <p14:sldIdLst>
            <p14:sldId id="256"/>
          </p14:sldIdLst>
        </p14:section>
        <p14:section name="HTML" id="{5704C4D1-8C80-4095-9A0D-D8238903CD32}">
          <p14:sldIdLst>
            <p14:sldId id="335"/>
            <p14:sldId id="264"/>
            <p14:sldId id="268"/>
            <p14:sldId id="265"/>
            <p14:sldId id="373"/>
            <p14:sldId id="374"/>
            <p14:sldId id="269"/>
            <p14:sldId id="375"/>
            <p14:sldId id="262"/>
            <p14:sldId id="301"/>
            <p14:sldId id="271"/>
            <p14:sldId id="313"/>
            <p14:sldId id="357"/>
            <p14:sldId id="263"/>
            <p14:sldId id="339"/>
            <p14:sldId id="382"/>
            <p14:sldId id="383"/>
            <p14:sldId id="384"/>
            <p14:sldId id="386"/>
            <p14:sldId id="376"/>
            <p14:sldId id="377"/>
            <p14:sldId id="378"/>
            <p14:sldId id="379"/>
            <p14:sldId id="387"/>
            <p14:sldId id="381"/>
            <p14:sldId id="273"/>
            <p14:sldId id="340"/>
            <p14:sldId id="341"/>
            <p14:sldId id="302"/>
            <p14:sldId id="305"/>
            <p14:sldId id="345"/>
            <p14:sldId id="346"/>
            <p14:sldId id="366"/>
            <p14:sldId id="367"/>
            <p14:sldId id="368"/>
            <p14:sldId id="284"/>
            <p14:sldId id="369"/>
            <p14:sldId id="283"/>
            <p14:sldId id="370"/>
            <p14:sldId id="286"/>
          </p14:sldIdLst>
        </p14:section>
        <p14:section name="JS" id="{0DED1FF9-C9A4-455D-A905-0B98A534EDFB}">
          <p14:sldIdLst>
            <p14:sldId id="287"/>
            <p14:sldId id="288"/>
            <p14:sldId id="347"/>
            <p14:sldId id="348"/>
          </p14:sldIdLst>
        </p14:section>
        <p14:section name="XML+JSON" id="{6B1974A8-42A2-4B09-B214-8B565666C220}">
          <p14:sldIdLst>
            <p14:sldId id="306"/>
            <p14:sldId id="352"/>
            <p14:sldId id="293"/>
            <p14:sldId id="372"/>
            <p14:sldId id="290"/>
            <p14:sldId id="351"/>
            <p14:sldId id="333"/>
            <p14:sldId id="292"/>
          </p14:sldIdLst>
        </p14:section>
        <p14:section name="Обзор CMS" id="{221BFDBE-0919-421A-94EF-016A054686DE}">
          <p14:sldIdLst>
            <p14:sldId id="307"/>
            <p14:sldId id="316"/>
            <p14:sldId id="317"/>
          </p14:sldIdLst>
        </p14:section>
        <p14:section name="Структура HTTP запроса" id="{6F8CE26C-186A-4C71-97E3-1ADEFFC5F30D}">
          <p14:sldIdLst>
            <p14:sldId id="308"/>
            <p14:sldId id="318"/>
            <p14:sldId id="349"/>
            <p14:sldId id="329"/>
            <p14:sldId id="353"/>
            <p14:sldId id="321"/>
            <p14:sldId id="356"/>
            <p14:sldId id="354"/>
            <p14:sldId id="355"/>
          </p14:sldIdLst>
        </p14:section>
        <p14:section name="Файлы Cookie" id="{BC38A41F-4661-4D1E-A6FB-131B12A66C0F}">
          <p14:sldIdLst>
            <p14:sldId id="309"/>
            <p14:sldId id="323"/>
          </p14:sldIdLst>
        </p14:section>
        <p14:section name="TLS,шифрование трафика" id="{E0F23F1D-D7DA-4A6F-9D07-70E375A894F7}">
          <p14:sldIdLst>
            <p14:sldId id="310"/>
            <p14:sldId id="324"/>
            <p14:sldId id="350"/>
            <p14:sldId id="325"/>
            <p14:sldId id="298"/>
            <p14:sldId id="334"/>
          </p14:sldIdLst>
        </p14:section>
        <p14:section name="Известные файлы: robots.txt, httaccess и др." id="{8E98210A-FDC8-4843-AB9A-BFAC83216499}">
          <p14:sldIdLst>
            <p14:sldId id="344"/>
            <p14:sldId id="343"/>
            <p14:sldId id="326"/>
            <p14:sldId id="342"/>
            <p14:sldId id="330"/>
            <p14:sldId id="388"/>
            <p14:sldId id="31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D5FF"/>
    <a:srgbClr val="E9E9E9"/>
    <a:srgbClr val="E5E4E2"/>
    <a:srgbClr val="F5F4F3"/>
    <a:srgbClr val="0070C0"/>
    <a:srgbClr val="B6D4FC"/>
    <a:srgbClr val="FFFFFF"/>
    <a:srgbClr val="DEE4E6"/>
    <a:srgbClr val="E4E4D8"/>
    <a:srgbClr val="BCCB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1101" autoAdjust="0"/>
  </p:normalViewPr>
  <p:slideViewPr>
    <p:cSldViewPr snapToGrid="0">
      <p:cViewPr varScale="1">
        <p:scale>
          <a:sx n="87" d="100"/>
          <a:sy n="87" d="100"/>
        </p:scale>
        <p:origin x="1308" y="78"/>
      </p:cViewPr>
      <p:guideLst>
        <p:guide orient="horz" pos="2160"/>
        <p:guide pos="3840"/>
      </p:guideLst>
    </p:cSldViewPr>
  </p:slideViewPr>
  <p:notesTextViewPr>
    <p:cViewPr>
      <p:scale>
        <a:sx n="1" d="1"/>
        <a:sy n="1" d="1"/>
      </p:scale>
      <p:origin x="0" y="0"/>
    </p:cViewPr>
  </p:notesTextViewPr>
  <p:notesViewPr>
    <p:cSldViewPr snapToGrid="0">
      <p:cViewPr varScale="1">
        <p:scale>
          <a:sx n="50" d="100"/>
          <a:sy n="50" d="100"/>
        </p:scale>
        <p:origin x="2970" y="3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Образ слайда 3"/>
          <p:cNvSpPr>
            <a:spLocks noGrp="1" noRot="1" noChangeAspect="1"/>
          </p:cNvSpPr>
          <p:nvPr>
            <p:ph type="sldImg" idx="2"/>
          </p:nvPr>
        </p:nvSpPr>
        <p:spPr>
          <a:xfrm>
            <a:off x="575356" y="568211"/>
            <a:ext cx="3309257" cy="1861457"/>
          </a:xfrm>
          <a:prstGeom prst="rect">
            <a:avLst/>
          </a:prstGeom>
          <a:noFill/>
          <a:ln w="12700">
            <a:solidFill>
              <a:prstClr val="black"/>
            </a:solidFill>
          </a:ln>
        </p:spPr>
        <p:txBody>
          <a:bodyPr vert="horz" lIns="91440" tIns="45720" rIns="91440" bIns="45720" rtlCol="0" anchor="ct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944A5-2CE1-407C-A458-F8BA501749EC}" type="slidenum">
              <a:rPr lang="ru-RU" smtClean="0"/>
              <a:t>‹#›</a:t>
            </a:fld>
            <a:endParaRPr lang="ru-RU"/>
          </a:p>
        </p:txBody>
      </p:sp>
      <p:sp>
        <p:nvSpPr>
          <p:cNvPr id="8" name="Верхний колонтитул 7">
            <a:extLst>
              <a:ext uri="{FF2B5EF4-FFF2-40B4-BE49-F238E27FC236}">
                <a16:creationId xmlns:a16="http://schemas.microsoft.com/office/drawing/2014/main" id="{ED82DDC0-BF13-6556-7BFA-4383634525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9" name="Заметки 8">
            <a:extLst>
              <a:ext uri="{FF2B5EF4-FFF2-40B4-BE49-F238E27FC236}">
                <a16:creationId xmlns:a16="http://schemas.microsoft.com/office/drawing/2014/main" id="{61850CDC-F0BD-25FB-0366-DAF6DAFDA57F}"/>
              </a:ext>
            </a:extLst>
          </p:cNvPr>
          <p:cNvSpPr>
            <a:spLocks noGrp="1"/>
          </p:cNvSpPr>
          <p:nvPr>
            <p:ph type="body" sz="quarter" idx="3"/>
          </p:nvPr>
        </p:nvSpPr>
        <p:spPr>
          <a:xfrm>
            <a:off x="575356" y="2539091"/>
            <a:ext cx="6039200" cy="6146122"/>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260966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3" Type="http://schemas.openxmlformats.org/officeDocument/2006/relationships/hyperlink" Target="https://ru.wikipedia.org/wiki/CERN_httpd" TargetMode="External"/><Relationship Id="rId18" Type="http://schemas.openxmlformats.org/officeDocument/2006/relationships/hyperlink" Target="https://ru.wikipedia.org/wiki/1990_%D0%B3%D0%BE%D0%B4" TargetMode="External"/><Relationship Id="rId26" Type="http://schemas.openxmlformats.org/officeDocument/2006/relationships/hyperlink" Target="https://ru.wikipedia.org/wiki/%D0%9C%D0%B0%D1%81%D1%81%D0%B0%D1%87%D1%83%D1%81%D0%B5%D1%82%D1%81%D0%BA%D0%B8%D0%B9_%D1%82%D0%B5%D1%85%D0%BD%D0%BE%D0%BB%D0%BE%D0%B3%D0%B8%D1%87%D0%B5%D1%81%D0%BA%D0%B8%D0%B9_%D0%B8%D0%BD%D1%81%D1%82%D0%B8%D1%82%D1%83%D1%82" TargetMode="External"/><Relationship Id="rId3" Type="http://schemas.openxmlformats.org/officeDocument/2006/relationships/hyperlink" Target="https://ru.wikipedia.org/wiki/%D0%93%D0%B8%D0%BF%D0%B5%D1%80%D1%82%D0%B5%D0%BA%D1%81%D1%82" TargetMode="External"/><Relationship Id="rId21" Type="http://schemas.openxmlformats.org/officeDocument/2006/relationships/hyperlink" Target="https://ru.wikipedia.org/wiki/6_%D0%B0%D0%B2%D0%B3%D1%83%D1%81%D1%82%D0%B0" TargetMode="External"/><Relationship Id="rId34" Type="http://schemas.openxmlformats.org/officeDocument/2006/relationships/hyperlink" Target="https://ru.wikipedia.org/wiki/%D0%92%D0%B8%D0%BA%D0%B8%D0%BF%D0%B5%D0%B4%D0%B8%D1%8F:%D0%98%D0%B7%D0%B1%D0%B5%D0%B3%D0%B0%D0%B9%D1%82%D0%B5_%D0%BD%D0%B5%D0%BE%D0%BF%D1%80%D0%B5%D0%B4%D0%B5%D0%BB%D1%91%D0%BD%D0%BD%D1%8B%D1%85_%D0%B2%D1%8B%D1%80%D0%B0%D0%B6%D0%B5%D0%BD%D0%B8%D0%B9" TargetMode="External"/><Relationship Id="rId7" Type="http://schemas.openxmlformats.org/officeDocument/2006/relationships/hyperlink" Target="https://ru.wikipedia.org/wiki/%D0%93%D0%B8%D0%BF%D0%B5%D1%80%D1%81%D1%81%D1%8B%D0%BB%D0%BA%D0%B0" TargetMode="External"/><Relationship Id="rId12" Type="http://schemas.openxmlformats.org/officeDocument/2006/relationships/hyperlink" Target="https://ru.wikipedia.org/wiki/%D0%92%D0%B5%D0%B1-%D1%81%D0%B5%D1%80%D0%B2%D0%B5%D1%80" TargetMode="External"/><Relationship Id="rId17" Type="http://schemas.openxmlformats.org/officeDocument/2006/relationships/hyperlink" Target="https://ru.wikipedia.org/wiki/WYSIWYG" TargetMode="External"/><Relationship Id="rId25" Type="http://schemas.openxmlformats.org/officeDocument/2006/relationships/hyperlink" Target="https://ru.wikipedia.org/w/index.php?title=%D0%9B%D0%B0%D0%B1%D0%BE%D1%80%D0%B0%D1%82%D0%BE%D1%80%D0%B8%D1%8F_%D0%B8%D0%BD%D1%84%D0%BE%D1%80%D0%BC%D0%B0%D1%82%D0%B8%D0%BA%D0%B8_%D0%B8_%D0%B8%D1%81%D0%BA%D1%83%D1%81%D1%81%D1%82%D0%B2%D0%B5%D0%BD%D0%BD%D0%BE%D0%B3%D0%BE_%D0%B8%D0%BD%D1%82%D0%B5%D0%BB%D0%BB%D0%B5%D0%BA%D1%82%D0%B0_MIT&amp;action=edit&amp;redlink=1" TargetMode="External"/><Relationship Id="rId33" Type="http://schemas.openxmlformats.org/officeDocument/2006/relationships/hyperlink" Target="https://ru.wikipedia.org/wiki/%D0%91%D0%B5%D1%80%D0%BD%D0%B5%D1%80%D1%81-%D0%9B%D0%B8,_%D0%A2%D0%B8%D0%BC#cite_note-10" TargetMode="External"/><Relationship Id="rId2" Type="http://schemas.openxmlformats.org/officeDocument/2006/relationships/slide" Target="../slides/slide3.xml"/><Relationship Id="rId16" Type="http://schemas.openxmlformats.org/officeDocument/2006/relationships/hyperlink" Target="https://ru.wikipedia.org/wiki/WorldWideWeb" TargetMode="External"/><Relationship Id="rId20" Type="http://schemas.openxmlformats.org/officeDocument/2006/relationships/hyperlink" Target="http://www.w3.org/History/19921103-hypertext/hypertext/WWW/News/9201.html" TargetMode="External"/><Relationship Id="rId29" Type="http://schemas.openxmlformats.org/officeDocument/2006/relationships/hyperlink" Target="https://ru.wikipedia.org/wiki/%D0%98%D0%BD%D1%82%D0%B5%D1%80%D0%BD%D0%B5%D1%82" TargetMode="External"/><Relationship Id="rId1" Type="http://schemas.openxmlformats.org/officeDocument/2006/relationships/notesMaster" Target="../notesMasters/notesMaster1.xml"/><Relationship Id="rId6" Type="http://schemas.openxmlformats.org/officeDocument/2006/relationships/hyperlink" Target="https://ru.wikipedia.org/wiki/%D0%90%D0%BD%D0%B3%D0%BB%D0%B8%D0%B9%D1%81%D0%BA%D0%B8%D0%B9_%D1%8F%D0%B7%D1%8B%D0%BA" TargetMode="External"/><Relationship Id="rId11" Type="http://schemas.openxmlformats.org/officeDocument/2006/relationships/hyperlink" Target="https://ru.wikipedia.org/wiki/HTML" TargetMode="External"/><Relationship Id="rId24" Type="http://schemas.openxmlformats.org/officeDocument/2006/relationships/hyperlink" Target="https://en.wikipedia.org/wiki/MIT_Computer_Science_and_Artificial_Intelligence_Laboratory#LCS_and_AI_Lab" TargetMode="External"/><Relationship Id="rId32" Type="http://schemas.openxmlformats.org/officeDocument/2006/relationships/hyperlink" Target="https://ru.wikipedia.org/wiki/%D0%91%D0%B5%D1%80%D0%BD%D0%B5%D1%80%D1%81-%D0%9B%D0%B8,_%D0%A2%D0%B8%D0%BC#cite_note-9" TargetMode="External"/><Relationship Id="rId5" Type="http://schemas.openxmlformats.org/officeDocument/2006/relationships/hyperlink" Target="https://ru.wikipedia.org/wiki/%D0%92%D1%81%D0%B5%D0%BC%D0%B8%D1%80%D0%BD%D0%B0%D1%8F_%D0%BF%D0%B0%D1%83%D1%82%D0%B8%D0%BD%D0%B0" TargetMode="External"/><Relationship Id="rId15" Type="http://schemas.openxmlformats.org/officeDocument/2006/relationships/hyperlink" Target="https://ru.wikipedia.org/wiki/NeXT" TargetMode="External"/><Relationship Id="rId23" Type="http://schemas.openxmlformats.org/officeDocument/2006/relationships/hyperlink" Target="https://ru.wikipedia.org/wiki/3Com" TargetMode="External"/><Relationship Id="rId28" Type="http://schemas.openxmlformats.org/officeDocument/2006/relationships/hyperlink" Target="https://ru.wikipedia.org/wiki/W3C" TargetMode="External"/><Relationship Id="rId36" Type="http://schemas.openxmlformats.org/officeDocument/2006/relationships/hyperlink" Target="https://ru.wikipedia.org/wiki/%D0%98%D0%BD%D1%81%D1%82%D0%B8%D1%82%D1%83%D1%82_%D0%BE%D1%82%D0%BA%D1%80%D1%8B%D1%82%D1%8B%D1%85_%D0%B4%D0%B0%D0%BD%D0%BD%D1%8B%D1%85" TargetMode="External"/><Relationship Id="rId10" Type="http://schemas.openxmlformats.org/officeDocument/2006/relationships/hyperlink" Target="https://ru.wikipedia.org/wiki/HTTP" TargetMode="External"/><Relationship Id="rId19" Type="http://schemas.openxmlformats.org/officeDocument/2006/relationships/hyperlink" Target="https://ru.wikipedia.org/wiki/%D0%A1%D0%B0%D0%B9%D1%82" TargetMode="External"/><Relationship Id="rId31" Type="http://schemas.openxmlformats.org/officeDocument/2006/relationships/hyperlink" Target="https://ru.wikipedia.org/wiki/%D0%95%D0%BB%D0%B8%D0%B7%D0%B0%D0%B2%D0%B5%D1%82%D0%B0_II" TargetMode="External"/><Relationship Id="rId4" Type="http://schemas.openxmlformats.org/officeDocument/2006/relationships/hyperlink" Target="https://ru.wikipedia.org/wiki/%D0%A6%D0%95%D0%A0%D0%9D" TargetMode="External"/><Relationship Id="rId9" Type="http://schemas.openxmlformats.org/officeDocument/2006/relationships/hyperlink" Target="https://ru.wikipedia.org/wiki/URL" TargetMode="External"/><Relationship Id="rId14" Type="http://schemas.openxmlformats.org/officeDocument/2006/relationships/hyperlink" Target="https://ru.wikipedia.org/wiki/%D0%91%D1%80%D0%B0%D1%83%D0%B7%D0%B5%D1%80" TargetMode="External"/><Relationship Id="rId22" Type="http://schemas.openxmlformats.org/officeDocument/2006/relationships/hyperlink" Target="https://ru.wikipedia.org/wiki/1991_%D0%B3%D0%BE%D0%B4_%D0%B2_%D0%BD%D0%B0%D1%83%D0%BA%D0%B5" TargetMode="External"/><Relationship Id="rId27" Type="http://schemas.openxmlformats.org/officeDocument/2006/relationships/hyperlink" Target="https://en.wikipedia.org/wiki/MIT_Computer_Science_and_Artificial_Intelligence_Laboratory" TargetMode="External"/><Relationship Id="rId30" Type="http://schemas.openxmlformats.org/officeDocument/2006/relationships/hyperlink" Target="https://ru.wikipedia.org/wiki/2004_%D0%B3%D0%BE%D0%B4" TargetMode="External"/><Relationship Id="rId35" Type="http://schemas.openxmlformats.org/officeDocument/2006/relationships/hyperlink" Target="https://ru.wikipedia.org/wiki/%D0%91%D0%BE%D1%81%D1%82%D0%BE%D0%BD" TargetMode="External"/><Relationship Id="rId8" Type="http://schemas.openxmlformats.org/officeDocument/2006/relationships/hyperlink" Target="https://ru.wikipedia.org/wiki/UR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ru.wikipedia.org/wiki/XML" TargetMode="External"/><Relationship Id="rId3" Type="http://schemas.openxmlformats.org/officeDocument/2006/relationships/hyperlink" Target="https://ru.wikipedia.org/wiki/%D0%A4%D0%BE%D1%80%D0%BC%D0%B0%D0%BB%D1%8C%D0%BD%D1%8B%D0%B9_%D1%8F%D0%B7%D1%8B%D0%BA" TargetMode="External"/><Relationship Id="rId7" Type="http://schemas.openxmlformats.org/officeDocument/2006/relationships/hyperlink" Target="https://ru.wikipedia.org/wiki/XHTML"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ru.wikipedia.org/wiki/HTML" TargetMode="External"/><Relationship Id="rId5" Type="http://schemas.openxmlformats.org/officeDocument/2006/relationships/hyperlink" Target="https://ru.wikipedia.org/wiki/%D0%AF%D0%B7%D1%8B%D0%BA_%D1%80%D0%B0%D0%B7%D0%BC%D0%B5%D1%82%D0%BA%D0%B8" TargetMode="External"/><Relationship Id="rId10" Type="http://schemas.openxmlformats.org/officeDocument/2006/relationships/hyperlink" Target="https://ru.wikipedia.org/wiki/XUL" TargetMode="External"/><Relationship Id="rId4" Type="http://schemas.openxmlformats.org/officeDocument/2006/relationships/hyperlink" Target="https://ru.wikipedia.org/wiki/%D0%92%D0%B5%D0%B1-%D1%81%D1%82%D1%80%D0%B0%D0%BD%D0%B8%D1%86%D0%B0" TargetMode="External"/><Relationship Id="rId9" Type="http://schemas.openxmlformats.org/officeDocument/2006/relationships/hyperlink" Target="https://ru.wikipedia.org/wiki/SV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ru.wikipedia.org/wiki/%D0%AD%D0%B9%D1%85,_%D0%91%D1%80%D0%B5%D0%BD%D0%B4%D0%B0%D0%BD#cite_note-12" TargetMode="External"/><Relationship Id="rId13" Type="http://schemas.openxmlformats.org/officeDocument/2006/relationships/hyperlink" Target="https://ru.wikipedia.org/wiki/2003_%D0%B3%D0%BE%D0%B4" TargetMode="External"/><Relationship Id="rId18" Type="http://schemas.openxmlformats.org/officeDocument/2006/relationships/hyperlink" Target="https://ru.wikipedia.org/wiki/Mozilla_Corporation" TargetMode="External"/><Relationship Id="rId3" Type="http://schemas.openxmlformats.org/officeDocument/2006/relationships/hyperlink" Target="https://ru.wikipedia.org/wiki/JavaScript" TargetMode="External"/><Relationship Id="rId21" Type="http://schemas.openxmlformats.org/officeDocument/2006/relationships/hyperlink" Target="https://ru.wikipedia.org/wiki/%D0%9F%D1%80%D0%B5%D0%B4%D0%BB%D0%BE%D0%B6%D0%B5%D0%BD%D0%B8%D0%B5_8" TargetMode="External"/><Relationship Id="rId7" Type="http://schemas.openxmlformats.org/officeDocument/2006/relationships/hyperlink" Target="https://ru.wikipedia.org/wiki/%D0%9C%D0%BE%D0%BA%D0%B0%D1%87%D1%87%D0%B8%D0%BD%D0%BE" TargetMode="External"/><Relationship Id="rId12" Type="http://schemas.openxmlformats.org/officeDocument/2006/relationships/hyperlink" Target="https://ru.wikipedia.org/wiki/1998_%D0%B3%D0%BE%D0%B4" TargetMode="External"/><Relationship Id="rId17" Type="http://schemas.openxmlformats.org/officeDocument/2006/relationships/hyperlink" Target="https://ru.wikipedia.org/wiki/%D0%A2%D0%B5%D1%85%D0%BD%D0%B8%D1%87%D0%B5%D1%81%D0%BA%D0%B8%D0%B9_%D0%B4%D0%B8%D1%80%D0%B5%D0%BA%D1%82%D0%BE%D1%80" TargetMode="External"/><Relationship Id="rId2" Type="http://schemas.openxmlformats.org/officeDocument/2006/relationships/slide" Target="../slides/slide43.xml"/><Relationship Id="rId16" Type="http://schemas.openxmlformats.org/officeDocument/2006/relationships/hyperlink" Target="https://ru.wikipedia.org/wiki/2005_%D0%B3%D0%BE%D0%B4" TargetMode="External"/><Relationship Id="rId20" Type="http://schemas.openxmlformats.org/officeDocument/2006/relationships/hyperlink" Target="https://ru.wikipedia.org/wiki/%D0%98%D1%81%D0%BF%D0%BE%D0%BB%D0%BD%D0%B8%D1%82%D0%B5%D0%BB%D1%8C%D0%BD%D1%8B%D0%B9_%D0%B4%D0%B8%D1%80%D0%B5%D0%BA%D1%82%D0%BE%D1%80" TargetMode="External"/><Relationship Id="rId1" Type="http://schemas.openxmlformats.org/officeDocument/2006/relationships/notesMaster" Target="../notesMasters/notesMaster1.xml"/><Relationship Id="rId6" Type="http://schemas.openxmlformats.org/officeDocument/2006/relationships/hyperlink" Target="https://ru.wikipedia.org/wiki/1995_%D0%B3%D0%BE%D0%B4" TargetMode="External"/><Relationship Id="rId11" Type="http://schemas.openxmlformats.org/officeDocument/2006/relationships/hyperlink" Target="https://ru.wikipedia.org/wiki/Netscape_Navigator" TargetMode="External"/><Relationship Id="rId5" Type="http://schemas.openxmlformats.org/officeDocument/2006/relationships/hyperlink" Target="https://ru.wikipedia.org/wiki/Mozilla" TargetMode="External"/><Relationship Id="rId15" Type="http://schemas.openxmlformats.org/officeDocument/2006/relationships/hyperlink" Target="https://ru.wikipedia.org/wiki/Mozilla_Foundation" TargetMode="External"/><Relationship Id="rId10" Type="http://schemas.openxmlformats.org/officeDocument/2006/relationships/hyperlink" Target="https://ru.wikipedia.org/wiki/%D0%AD%D0%B9%D1%85,_%D0%91%D1%80%D0%B5%D0%BD%D0%B4%D0%B0%D0%BD#cite_note-Phrasebook-14" TargetMode="External"/><Relationship Id="rId19" Type="http://schemas.openxmlformats.org/officeDocument/2006/relationships/hyperlink" Target="https://ru.wikipedia.org/wiki/2014_%D0%B3%D0%BE%D0%B4" TargetMode="External"/><Relationship Id="rId4" Type="http://schemas.openxmlformats.org/officeDocument/2006/relationships/hyperlink" Target="https://ru.wikipedia.org/wiki/Netscape_Communications" TargetMode="External"/><Relationship Id="rId9" Type="http://schemas.openxmlformats.org/officeDocument/2006/relationships/hyperlink" Target="https://ru.wikipedia.org/wiki/%D0%AD%D0%B9%D1%85,_%D0%91%D1%80%D0%B5%D0%BD%D0%B4%D0%B0%D0%BD#cite_note-13" TargetMode="External"/><Relationship Id="rId14" Type="http://schemas.openxmlformats.org/officeDocument/2006/relationships/hyperlink" Target="https://ru.wikipedia.org/wiki/AOL" TargetMode="External"/><Relationship Id="rId22" Type="http://schemas.openxmlformats.org/officeDocument/2006/relationships/hyperlink" Target="https://ru.wikipedia.org/wiki/%D0%AD%D0%B9%D1%85,_%D0%91%D1%80%D0%B5%D0%BD%D0%B4%D0%B0%D0%BD#cite_note-bbc-ushel-4"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ru.wikipedia.org/wiki/RFC" TargetMode="External"/><Relationship Id="rId3" Type="http://schemas.openxmlformats.org/officeDocument/2006/relationships/hyperlink" Target="https://ru.wikipedia.org/w/index.php?title=State_Software&amp;action=edit&amp;redlink=1" TargetMode="External"/><Relationship Id="rId7" Type="http://schemas.openxmlformats.org/officeDocument/2006/relationships/hyperlink" Target="https://ru.wikipedia.org/wiki/%D0%9A%D1%80%D0%BE%D0%BA%D1%84%D0%BE%D1%80%D0%B4,_%D0%94%D1%83%D0%B3%D0%BB%D0%B0%D1%81#cite_note-4"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ru.wikipedia.org/wiki/%D0%94%D0%BE%D0%BC%D0%B5%D0%BD%D0%BD%D0%BE%D0%B5_%D0%B8%D0%BC%D1%8F" TargetMode="External"/><Relationship Id="rId5" Type="http://schemas.openxmlformats.org/officeDocument/2006/relationships/hyperlink" Target="https://ru.wikipedia.org/wiki/XML" TargetMode="External"/><Relationship Id="rId4" Type="http://schemas.openxmlformats.org/officeDocument/2006/relationships/hyperlink" Target="https://ru.wikipedia.org/w/index.php?title=Veil_Networks&amp;action=edit&amp;redlink=1" TargetMode="External"/><Relationship Id="rId9" Type="http://schemas.openxmlformats.org/officeDocument/2006/relationships/hyperlink" Target="https://ru.wikipedia.org/wiki/%D0%9A%D1%80%D0%BE%D0%BA%D1%84%D0%BE%D1%80%D0%B4,_%D0%94%D1%83%D0%B3%D0%BB%D0%B0%D1%81#cite_note-5" TargetMode="Externa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ru.wikipedia.org/wiki/RFC" TargetMode="External"/><Relationship Id="rId3" Type="http://schemas.openxmlformats.org/officeDocument/2006/relationships/hyperlink" Target="https://ru.wikipedia.org/w/index.php?title=State_Software&amp;action=edit&amp;redlink=1" TargetMode="External"/><Relationship Id="rId7" Type="http://schemas.openxmlformats.org/officeDocument/2006/relationships/hyperlink" Target="https://ru.wikipedia.org/wiki/%D0%9A%D1%80%D0%BE%D0%BA%D1%84%D0%BE%D1%80%D0%B4,_%D0%94%D1%83%D0%B3%D0%BB%D0%B0%D1%81#cite_note-4"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ru.wikipedia.org/wiki/%D0%94%D0%BE%D0%BC%D0%B5%D0%BD%D0%BD%D0%BE%D0%B5_%D0%B8%D0%BC%D1%8F" TargetMode="External"/><Relationship Id="rId5" Type="http://schemas.openxmlformats.org/officeDocument/2006/relationships/hyperlink" Target="https://ru.wikipedia.org/wiki/XML" TargetMode="External"/><Relationship Id="rId4" Type="http://schemas.openxmlformats.org/officeDocument/2006/relationships/hyperlink" Target="https://ru.wikipedia.org/w/index.php?title=Veil_Networks&amp;action=edit&amp;redlink=1" TargetMode="External"/><Relationship Id="rId9" Type="http://schemas.openxmlformats.org/officeDocument/2006/relationships/hyperlink" Target="https://ru.wikipedia.org/wiki/%D0%9A%D1%80%D0%BE%D0%BA%D1%84%D0%BE%D1%80%D0%B4,_%D0%94%D1%83%D0%B3%D0%BB%D0%B0%D1%81#cite_note-5"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help.reg.ru/hc/ru/articles/4408047755793" TargetMode="External"/><Relationship Id="rId2" Type="http://schemas.openxmlformats.org/officeDocument/2006/relationships/slide" Target="../slides/slide77.xml"/><Relationship Id="rId1" Type="http://schemas.openxmlformats.org/officeDocument/2006/relationships/notesMaster" Target="../notesMasters/notesMaster1.xml"/><Relationship Id="rId5" Type="http://schemas.openxmlformats.org/officeDocument/2006/relationships/hyperlink" Target="https://help.reg.ru/hc/ru/articles/4408054516625" TargetMode="External"/><Relationship Id="rId4" Type="http://schemas.openxmlformats.org/officeDocument/2006/relationships/hyperlink" Target="https://help.reg.ru/hc/ru/articles/4408046921745"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ru.wikipedia.org/wiki/%D0%A4%D0%BE%D1%80%D0%BC%D0%B0_(HTML)" TargetMode="External"/><Relationship Id="rId3" Type="http://schemas.openxmlformats.org/officeDocument/2006/relationships/hyperlink" Target="https://ru.wikipedia.org/wiki/%D0%92%D0%B5%D0%B1-%D1%81%D1%82%D1%80%D0%B0%D0%BD%D0%B8%D1%86%D0%B0" TargetMode="External"/><Relationship Id="rId7" Type="http://schemas.openxmlformats.org/officeDocument/2006/relationships/hyperlink" Target="https://ru.wikipedia.org/wiki/%D0%AD%D0%BB%D0%B5%D0%BC%D0%B5%D0%BD%D1%82%D1%8B_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ru.wikipedia.org/wiki/HTTPS" TargetMode="External"/><Relationship Id="rId5" Type="http://schemas.openxmlformats.org/officeDocument/2006/relationships/hyperlink" Target="https://ru.wikipedia.org/wiki/HTTP" TargetMode="External"/><Relationship Id="rId4" Type="http://schemas.openxmlformats.org/officeDocument/2006/relationships/hyperlink" Target="https://ru.wikipedia.org/wiki/%D0%91%D1%80%D0%B0%D1%83%D0%B7%D0%B5%D1%80"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ru.wikipedia.org/wiki/%D0%A4%D0%BE%D1%80%D0%BC%D0%B0_(HTML)" TargetMode="External"/><Relationship Id="rId3" Type="http://schemas.openxmlformats.org/officeDocument/2006/relationships/hyperlink" Target="https://ru.wikipedia.org/wiki/%D0%92%D0%B5%D0%B1-%D1%81%D1%82%D1%80%D0%B0%D0%BD%D0%B8%D1%86%D0%B0" TargetMode="External"/><Relationship Id="rId7" Type="http://schemas.openxmlformats.org/officeDocument/2006/relationships/hyperlink" Target="https://ru.wikipedia.org/wiki/%D0%AD%D0%BB%D0%B5%D0%BC%D0%B5%D0%BD%D1%82%D1%8B_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ru.wikipedia.org/wiki/HTTPS" TargetMode="External"/><Relationship Id="rId5" Type="http://schemas.openxmlformats.org/officeDocument/2006/relationships/hyperlink" Target="https://ru.wikipedia.org/wiki/HTTP" TargetMode="External"/><Relationship Id="rId4" Type="http://schemas.openxmlformats.org/officeDocument/2006/relationships/hyperlink" Target="https://ru.wikipedia.org/wiki/%D0%91%D1%80%D0%B0%D1%83%D0%B7%D0%B5%D1%8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 8.06.1955 в городе </a:t>
            </a:r>
            <a:r>
              <a:rPr lang="ru-RU" dirty="0" err="1"/>
              <a:t>Лондон,Англия</a:t>
            </a:r>
            <a:r>
              <a:rPr lang="ru-RU" dirty="0"/>
              <a:t>. родился этот человек который считается отцом интернета. Сир Тимоти Бернерс-Ли.</a:t>
            </a:r>
          </a:p>
          <a:p>
            <a:r>
              <a:rPr lang="ru-RU" b="0" i="0" dirty="0">
                <a:solidFill>
                  <a:srgbClr val="202122"/>
                </a:solidFill>
                <a:effectLst/>
                <a:latin typeface="Arial" panose="020B0604020202020204" pitchFamily="34" charset="0"/>
              </a:rPr>
              <a:t>В 1989 году, работая в CERN над внутренней системой обмена документов </a:t>
            </a:r>
            <a:r>
              <a:rPr lang="ru-RU" b="0" i="0" dirty="0" err="1">
                <a:solidFill>
                  <a:srgbClr val="202122"/>
                </a:solidFill>
                <a:effectLst/>
                <a:latin typeface="Arial" panose="020B0604020202020204" pitchFamily="34" charset="0"/>
              </a:rPr>
              <a:t>Enquire</a:t>
            </a:r>
            <a:r>
              <a:rPr lang="ru-RU" b="0" i="0" dirty="0">
                <a:solidFill>
                  <a:srgbClr val="202122"/>
                </a:solidFill>
                <a:effectLst/>
                <a:latin typeface="Arial" panose="020B0604020202020204" pitchFamily="34" charset="0"/>
              </a:rPr>
              <a:t>, </a:t>
            </a:r>
            <a:r>
              <a:rPr lang="ru-RU" b="0" i="0" dirty="0" err="1">
                <a:solidFill>
                  <a:srgbClr val="202122"/>
                </a:solidFill>
                <a:effectLst/>
                <a:latin typeface="Arial" panose="020B0604020202020204" pitchFamily="34" charset="0"/>
              </a:rPr>
              <a:t>Бернерс</a:t>
            </a:r>
            <a:r>
              <a:rPr lang="ru-RU" b="0" i="0" dirty="0">
                <a:solidFill>
                  <a:srgbClr val="202122"/>
                </a:solidFill>
                <a:effectLst/>
                <a:latin typeface="Arial" panose="020B0604020202020204" pitchFamily="34" charset="0"/>
              </a:rPr>
              <a:t>-Ли предложил глобальный </a:t>
            </a:r>
            <a:r>
              <a:rPr lang="ru-RU" b="0" i="0" u="none" strike="noStrike" dirty="0">
                <a:solidFill>
                  <a:srgbClr val="0645AD"/>
                </a:solidFill>
                <a:effectLst/>
                <a:latin typeface="Arial" panose="020B0604020202020204" pitchFamily="34" charset="0"/>
                <a:hlinkClick r:id="rId3" tooltip="Гипертекст"/>
              </a:rPr>
              <a:t>гипертекстовый</a:t>
            </a:r>
            <a:r>
              <a:rPr lang="ru-RU" b="0" i="0" dirty="0">
                <a:solidFill>
                  <a:srgbClr val="202122"/>
                </a:solidFill>
                <a:effectLst/>
                <a:latin typeface="Arial" panose="020B0604020202020204" pitchFamily="34" charset="0"/>
              </a:rPr>
              <a:t> проект, ныне известный как Всемирная паутина. Проект был утверждён и реализован.</a:t>
            </a:r>
            <a:br>
              <a:rPr lang="en-US" b="0" i="0" dirty="0">
                <a:solidFill>
                  <a:srgbClr val="202122"/>
                </a:solidFill>
                <a:effectLst/>
                <a:latin typeface="Arial" panose="020B0604020202020204" pitchFamily="34" charset="0"/>
              </a:rPr>
            </a:br>
            <a:r>
              <a:rPr lang="ru-RU" b="1" i="0" u="sng" dirty="0">
                <a:solidFill>
                  <a:srgbClr val="202122"/>
                </a:solidFill>
                <a:effectLst/>
                <a:latin typeface="Arial" panose="020B0604020202020204" pitchFamily="34" charset="0"/>
              </a:rPr>
              <a:t>Подробнее</a:t>
            </a:r>
            <a:r>
              <a:rPr lang="ru-RU" b="0" i="0" dirty="0">
                <a:solidFill>
                  <a:srgbClr val="202122"/>
                </a:solidFill>
                <a:effectLst/>
                <a:latin typeface="Arial" panose="020B0604020202020204" pitchFamily="34" charset="0"/>
              </a:rPr>
              <a:t>:</a:t>
            </a:r>
            <a:br>
              <a:rPr lang="ru-RU" b="0" i="0" dirty="0">
                <a:solidFill>
                  <a:srgbClr val="202122"/>
                </a:solidFill>
                <a:effectLst/>
                <a:latin typeface="Arial" panose="020B0604020202020204" pitchFamily="34" charset="0"/>
              </a:rPr>
            </a:br>
            <a:r>
              <a:rPr lang="ru-RU" sz="1200" b="0" i="0" kern="1200" dirty="0">
                <a:solidFill>
                  <a:schemeClr val="tx1"/>
                </a:solidFill>
                <a:effectLst/>
                <a:latin typeface="+mn-lt"/>
                <a:ea typeface="+mn-ea"/>
                <a:cs typeface="+mn-cs"/>
              </a:rPr>
              <a:t>В 1989 году, работая в </a:t>
            </a:r>
            <a:r>
              <a:rPr lang="ru-RU" sz="1200" b="0" i="0" u="none" strike="noStrike" kern="1200" dirty="0">
                <a:solidFill>
                  <a:schemeClr val="tx1"/>
                </a:solidFill>
                <a:effectLst/>
                <a:latin typeface="+mn-lt"/>
                <a:ea typeface="+mn-ea"/>
                <a:cs typeface="+mn-cs"/>
                <a:hlinkClick r:id="rId4" tooltip="ЦЕРН"/>
              </a:rPr>
              <a:t>CERN</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Бернерс</a:t>
            </a:r>
            <a:r>
              <a:rPr lang="ru-RU" sz="1200" b="0" i="0" kern="1200" dirty="0">
                <a:solidFill>
                  <a:schemeClr val="tx1"/>
                </a:solidFill>
                <a:effectLst/>
                <a:latin typeface="+mn-lt"/>
                <a:ea typeface="+mn-ea"/>
                <a:cs typeface="+mn-cs"/>
              </a:rPr>
              <a:t>-Ли предложил проект, известный как </a:t>
            </a:r>
            <a:r>
              <a:rPr lang="ru-RU" sz="1200" b="0" i="0" u="none" strike="noStrike" kern="1200" dirty="0">
                <a:solidFill>
                  <a:schemeClr val="tx1"/>
                </a:solidFill>
                <a:effectLst/>
                <a:latin typeface="+mn-lt"/>
                <a:ea typeface="+mn-ea"/>
                <a:cs typeface="+mn-cs"/>
                <a:hlinkClick r:id="rId5" tooltip="Всемирная паутина"/>
              </a:rPr>
              <a:t>Всемирная паутина</a:t>
            </a:r>
            <a:r>
              <a:rPr lang="ru-RU" sz="1200" b="0" i="0" kern="1200" dirty="0">
                <a:solidFill>
                  <a:schemeClr val="tx1"/>
                </a:solidFill>
                <a:effectLst/>
                <a:latin typeface="+mn-lt"/>
                <a:ea typeface="+mn-ea"/>
                <a:cs typeface="+mn-cs"/>
              </a:rPr>
              <a:t> (</a:t>
            </a:r>
            <a:r>
              <a:rPr lang="ru-RU" sz="1200" b="0" i="0" u="none" strike="noStrike" kern="1200" dirty="0">
                <a:solidFill>
                  <a:schemeClr val="tx1"/>
                </a:solidFill>
                <a:effectLst/>
                <a:latin typeface="+mn-lt"/>
                <a:ea typeface="+mn-ea"/>
                <a:cs typeface="+mn-cs"/>
                <a:hlinkClick r:id="rId6" tooltip="Английский язык"/>
              </a:rPr>
              <a:t>англ.</a:t>
            </a:r>
            <a:r>
              <a:rPr lang="ru-RU" sz="1200" b="0" i="0"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World</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Wide</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Web</a:t>
            </a:r>
            <a:r>
              <a:rPr lang="ru-RU" sz="1200" b="0" i="0" kern="1200" dirty="0">
                <a:solidFill>
                  <a:schemeClr val="tx1"/>
                </a:solidFill>
                <a:effectLst/>
                <a:latin typeface="+mn-lt"/>
                <a:ea typeface="+mn-ea"/>
                <a:cs typeface="+mn-cs"/>
              </a:rPr>
              <a:t>). Проект подразумевал публикацию </a:t>
            </a:r>
            <a:r>
              <a:rPr lang="ru-RU" sz="1200" b="0" i="0" u="none" strike="noStrike" kern="1200" dirty="0">
                <a:solidFill>
                  <a:schemeClr val="tx1"/>
                </a:solidFill>
                <a:effectLst/>
                <a:latin typeface="+mn-lt"/>
                <a:ea typeface="+mn-ea"/>
                <a:cs typeface="+mn-cs"/>
                <a:hlinkClick r:id="rId3" tooltip="Гипертекст"/>
              </a:rPr>
              <a:t>гипертекстовых</a:t>
            </a:r>
            <a:r>
              <a:rPr lang="ru-RU" sz="1200" b="0" i="0" kern="1200" dirty="0">
                <a:solidFill>
                  <a:schemeClr val="tx1"/>
                </a:solidFill>
                <a:effectLst/>
                <a:latin typeface="+mn-lt"/>
                <a:ea typeface="+mn-ea"/>
                <a:cs typeface="+mn-cs"/>
              </a:rPr>
              <a:t> документов, связанных между собой </a:t>
            </a:r>
            <a:r>
              <a:rPr lang="ru-RU" sz="1200" b="0" i="0" u="none" strike="noStrike" kern="1200" dirty="0">
                <a:solidFill>
                  <a:schemeClr val="tx1"/>
                </a:solidFill>
                <a:effectLst/>
                <a:latin typeface="+mn-lt"/>
                <a:ea typeface="+mn-ea"/>
                <a:cs typeface="+mn-cs"/>
                <a:hlinkClick r:id="rId7" tooltip="Гиперссылка"/>
              </a:rPr>
              <a:t>гиперссылками</a:t>
            </a:r>
            <a:r>
              <a:rPr lang="ru-RU" sz="1200" b="0" i="0" kern="1200" dirty="0">
                <a:solidFill>
                  <a:schemeClr val="tx1"/>
                </a:solidFill>
                <a:effectLst/>
                <a:latin typeface="+mn-lt"/>
                <a:ea typeface="+mn-ea"/>
                <a:cs typeface="+mn-cs"/>
              </a:rPr>
              <a:t>, что облегчило бы поиск и консолидацию информации. Проект Паутины был предназначен для учёных CERN и первоначально использовался во внутренней сети CERN. Для осуществления проекта Тимом </a:t>
            </a:r>
            <a:r>
              <a:rPr lang="ru-RU" sz="1200" b="0" i="0" kern="1200" dirty="0" err="1">
                <a:solidFill>
                  <a:schemeClr val="tx1"/>
                </a:solidFill>
                <a:effectLst/>
                <a:latin typeface="+mn-lt"/>
                <a:ea typeface="+mn-ea"/>
                <a:cs typeface="+mn-cs"/>
              </a:rPr>
              <a:t>Бернерсом</a:t>
            </a:r>
            <a:r>
              <a:rPr lang="ru-RU" sz="1200" b="0" i="0" kern="1200" dirty="0">
                <a:solidFill>
                  <a:schemeClr val="tx1"/>
                </a:solidFill>
                <a:effectLst/>
                <a:latin typeface="+mn-lt"/>
                <a:ea typeface="+mn-ea"/>
                <a:cs typeface="+mn-cs"/>
              </a:rPr>
              <a:t>-Ли (совместно с его помощниками) были изобретены идентификаторы </a:t>
            </a:r>
            <a:r>
              <a:rPr lang="ru-RU" sz="1200" b="0" i="0" u="none" strike="noStrike" kern="1200" dirty="0">
                <a:solidFill>
                  <a:schemeClr val="tx1"/>
                </a:solidFill>
                <a:effectLst/>
                <a:latin typeface="+mn-lt"/>
                <a:ea typeface="+mn-ea"/>
                <a:cs typeface="+mn-cs"/>
                <a:hlinkClick r:id="rId8" tooltip="URI"/>
              </a:rPr>
              <a:t>URI</a:t>
            </a:r>
            <a:r>
              <a:rPr lang="ru-RU" sz="1200" b="0" i="0" kern="1200" dirty="0">
                <a:solidFill>
                  <a:schemeClr val="tx1"/>
                </a:solidFill>
                <a:effectLst/>
                <a:latin typeface="+mn-lt"/>
                <a:ea typeface="+mn-ea"/>
                <a:cs typeface="+mn-cs"/>
              </a:rPr>
              <a:t> (и, как частный случай, </a:t>
            </a:r>
            <a:r>
              <a:rPr lang="ru-RU" sz="1200" b="0" i="0" u="none" strike="noStrike" kern="1200" dirty="0">
                <a:solidFill>
                  <a:schemeClr val="tx1"/>
                </a:solidFill>
                <a:effectLst/>
                <a:latin typeface="+mn-lt"/>
                <a:ea typeface="+mn-ea"/>
                <a:cs typeface="+mn-cs"/>
                <a:hlinkClick r:id="rId9" tooltip="URL"/>
              </a:rPr>
              <a:t>URL</a:t>
            </a:r>
            <a:r>
              <a:rPr lang="ru-RU" sz="1200" b="0" i="0" kern="1200" dirty="0">
                <a:solidFill>
                  <a:schemeClr val="tx1"/>
                </a:solidFill>
                <a:effectLst/>
                <a:latin typeface="+mn-lt"/>
                <a:ea typeface="+mn-ea"/>
                <a:cs typeface="+mn-cs"/>
              </a:rPr>
              <a:t>), протокол </a:t>
            </a:r>
            <a:r>
              <a:rPr lang="ru-RU" sz="1200" b="0" i="0" u="none" strike="noStrike" kern="1200" dirty="0">
                <a:solidFill>
                  <a:schemeClr val="tx1"/>
                </a:solidFill>
                <a:effectLst/>
                <a:latin typeface="+mn-lt"/>
                <a:ea typeface="+mn-ea"/>
                <a:cs typeface="+mn-cs"/>
                <a:hlinkClick r:id="rId10" tooltip="HTTP"/>
              </a:rPr>
              <a:t>HTTP</a:t>
            </a:r>
            <a:r>
              <a:rPr lang="ru-RU" sz="1200" b="0" i="0" kern="1200" dirty="0">
                <a:solidFill>
                  <a:schemeClr val="tx1"/>
                </a:solidFill>
                <a:effectLst/>
                <a:latin typeface="+mn-lt"/>
                <a:ea typeface="+mn-ea"/>
                <a:cs typeface="+mn-cs"/>
              </a:rPr>
              <a:t> и язык </a:t>
            </a:r>
            <a:r>
              <a:rPr lang="ru-RU" sz="1200" b="0" i="0" u="none" strike="noStrike" kern="1200" dirty="0">
                <a:solidFill>
                  <a:schemeClr val="tx1"/>
                </a:solidFill>
                <a:effectLst/>
                <a:latin typeface="+mn-lt"/>
                <a:ea typeface="+mn-ea"/>
                <a:cs typeface="+mn-cs"/>
                <a:hlinkClick r:id="rId11" tooltip="HTML"/>
              </a:rPr>
              <a:t>HTML</a:t>
            </a:r>
            <a:r>
              <a:rPr lang="ru-RU" sz="1200" b="0" i="0" kern="1200" dirty="0">
                <a:solidFill>
                  <a:schemeClr val="tx1"/>
                </a:solidFill>
                <a:effectLst/>
                <a:latin typeface="+mn-lt"/>
                <a:ea typeface="+mn-ea"/>
                <a:cs typeface="+mn-cs"/>
              </a:rPr>
              <a:t>. Эти технологии легли в основу современной Всемирной паутины. В период с 1991 по 1993 год </a:t>
            </a:r>
            <a:r>
              <a:rPr lang="ru-RU" sz="1200" b="0" i="0" kern="1200" dirty="0" err="1">
                <a:solidFill>
                  <a:schemeClr val="tx1"/>
                </a:solidFill>
                <a:effectLst/>
                <a:latin typeface="+mn-lt"/>
                <a:ea typeface="+mn-ea"/>
                <a:cs typeface="+mn-cs"/>
              </a:rPr>
              <a:t>Бернерс</a:t>
            </a:r>
            <a:r>
              <a:rPr lang="ru-RU" sz="1200" b="0" i="0" kern="1200" dirty="0">
                <a:solidFill>
                  <a:schemeClr val="tx1"/>
                </a:solidFill>
                <a:effectLst/>
                <a:latin typeface="+mn-lt"/>
                <a:ea typeface="+mn-ea"/>
                <a:cs typeface="+mn-cs"/>
              </a:rPr>
              <a:t>-Ли усовершенствовал технические спецификации стандартов и опубликовал их.</a:t>
            </a:r>
          </a:p>
          <a:p>
            <a:r>
              <a:rPr lang="ru-RU" sz="1200" b="0" i="0" kern="1200" dirty="0">
                <a:solidFill>
                  <a:schemeClr val="tx1"/>
                </a:solidFill>
                <a:effectLst/>
                <a:latin typeface="+mn-lt"/>
                <a:ea typeface="+mn-ea"/>
                <a:cs typeface="+mn-cs"/>
              </a:rPr>
              <a:t>В рамках проекта </a:t>
            </a:r>
            <a:r>
              <a:rPr lang="ru-RU" sz="1200" b="0" i="0" kern="1200" dirty="0" err="1">
                <a:solidFill>
                  <a:schemeClr val="tx1"/>
                </a:solidFill>
                <a:effectLst/>
                <a:latin typeface="+mn-lt"/>
                <a:ea typeface="+mn-ea"/>
                <a:cs typeface="+mn-cs"/>
              </a:rPr>
              <a:t>Бернерс</a:t>
            </a:r>
            <a:r>
              <a:rPr lang="ru-RU" sz="1200" b="0" i="0" kern="1200" dirty="0">
                <a:solidFill>
                  <a:schemeClr val="tx1"/>
                </a:solidFill>
                <a:effectLst/>
                <a:latin typeface="+mn-lt"/>
                <a:ea typeface="+mn-ea"/>
                <a:cs typeface="+mn-cs"/>
              </a:rPr>
              <a:t>-Ли написал первый в мире </a:t>
            </a:r>
            <a:r>
              <a:rPr lang="ru-RU" sz="1200" b="0" i="0" u="none" strike="noStrike" kern="1200" dirty="0">
                <a:solidFill>
                  <a:schemeClr val="tx1"/>
                </a:solidFill>
                <a:effectLst/>
                <a:latin typeface="+mn-lt"/>
                <a:ea typeface="+mn-ea"/>
                <a:cs typeface="+mn-cs"/>
                <a:hlinkClick r:id="rId12" tooltip="Веб-сервер"/>
              </a:rPr>
              <a:t>веб-сервер</a:t>
            </a:r>
            <a:r>
              <a:rPr lang="ru-RU" sz="1200" b="0" i="0" kern="1200" dirty="0">
                <a:solidFill>
                  <a:schemeClr val="tx1"/>
                </a:solidFill>
                <a:effectLst/>
                <a:latin typeface="+mn-lt"/>
                <a:ea typeface="+mn-ea"/>
                <a:cs typeface="+mn-cs"/>
              </a:rPr>
              <a:t> «</a:t>
            </a:r>
            <a:r>
              <a:rPr lang="ru-RU" sz="1200" b="0" i="0" u="none" strike="noStrike" kern="1200" dirty="0" err="1">
                <a:solidFill>
                  <a:schemeClr val="tx1"/>
                </a:solidFill>
                <a:effectLst/>
                <a:latin typeface="+mn-lt"/>
                <a:ea typeface="+mn-ea"/>
                <a:cs typeface="+mn-cs"/>
                <a:hlinkClick r:id="rId13" tooltip="CERN httpd"/>
              </a:rPr>
              <a:t>httpd</a:t>
            </a:r>
            <a:r>
              <a:rPr lang="ru-RU" sz="1200" b="0" i="0" kern="1200" dirty="0">
                <a:solidFill>
                  <a:schemeClr val="tx1"/>
                </a:solidFill>
                <a:effectLst/>
                <a:latin typeface="+mn-lt"/>
                <a:ea typeface="+mn-ea"/>
                <a:cs typeface="+mn-cs"/>
              </a:rPr>
              <a:t>» и первый в мире гипертекстовый веб-</a:t>
            </a:r>
            <a:r>
              <a:rPr lang="ru-RU" sz="1200" b="0" i="0" u="none" strike="noStrike" kern="1200" dirty="0">
                <a:solidFill>
                  <a:schemeClr val="tx1"/>
                </a:solidFill>
                <a:effectLst/>
                <a:latin typeface="+mn-lt"/>
                <a:ea typeface="+mn-ea"/>
                <a:cs typeface="+mn-cs"/>
                <a:hlinkClick r:id="rId14" tooltip="Браузер"/>
              </a:rPr>
              <a:t>браузер</a:t>
            </a:r>
            <a:r>
              <a:rPr lang="ru-RU" sz="1200" b="0" i="0" kern="1200" dirty="0">
                <a:solidFill>
                  <a:schemeClr val="tx1"/>
                </a:solidFill>
                <a:effectLst/>
                <a:latin typeface="+mn-lt"/>
                <a:ea typeface="+mn-ea"/>
                <a:cs typeface="+mn-cs"/>
              </a:rPr>
              <a:t> для компьютера </a:t>
            </a:r>
            <a:r>
              <a:rPr lang="ru-RU" sz="1200" b="0" i="0" u="none" strike="noStrike" kern="1200" dirty="0" err="1">
                <a:solidFill>
                  <a:schemeClr val="tx1"/>
                </a:solidFill>
                <a:effectLst/>
                <a:latin typeface="+mn-lt"/>
                <a:ea typeface="+mn-ea"/>
                <a:cs typeface="+mn-cs"/>
                <a:hlinkClick r:id="rId15" tooltip="NeXT"/>
              </a:rPr>
              <a:t>NeXT</a:t>
            </a:r>
            <a:r>
              <a:rPr lang="ru-RU" sz="1200" b="0" i="0" kern="1200" dirty="0">
                <a:solidFill>
                  <a:schemeClr val="tx1"/>
                </a:solidFill>
                <a:effectLst/>
                <a:latin typeface="+mn-lt"/>
                <a:ea typeface="+mn-ea"/>
                <a:cs typeface="+mn-cs"/>
              </a:rPr>
              <a:t>, называвшийся «</a:t>
            </a:r>
            <a:r>
              <a:rPr lang="ru-RU" sz="1200" b="0" i="0" u="none" strike="noStrike" kern="1200" dirty="0" err="1">
                <a:solidFill>
                  <a:schemeClr val="tx1"/>
                </a:solidFill>
                <a:effectLst/>
                <a:latin typeface="+mn-lt"/>
                <a:ea typeface="+mn-ea"/>
                <a:cs typeface="+mn-cs"/>
                <a:hlinkClick r:id="rId16" tooltip="WorldWideWeb"/>
              </a:rPr>
              <a:t>WorldWideWeb</a:t>
            </a:r>
            <a:r>
              <a:rPr lang="ru-RU" sz="1200" b="0" i="0" kern="1200" dirty="0">
                <a:solidFill>
                  <a:schemeClr val="tx1"/>
                </a:solidFill>
                <a:effectLst/>
                <a:latin typeface="+mn-lt"/>
                <a:ea typeface="+mn-ea"/>
                <a:cs typeface="+mn-cs"/>
              </a:rPr>
              <a:t>» (позднее «</a:t>
            </a:r>
            <a:r>
              <a:rPr lang="ru-RU" sz="1200" b="0" i="0" kern="1200" dirty="0" err="1">
                <a:solidFill>
                  <a:schemeClr val="tx1"/>
                </a:solidFill>
                <a:effectLst/>
                <a:latin typeface="+mn-lt"/>
                <a:ea typeface="+mn-ea"/>
                <a:cs typeface="+mn-cs"/>
              </a:rPr>
              <a:t>Nexus</a:t>
            </a:r>
            <a:r>
              <a:rPr lang="ru-RU" sz="1200" b="0" i="0" kern="1200" dirty="0">
                <a:solidFill>
                  <a:schemeClr val="tx1"/>
                </a:solidFill>
                <a:effectLst/>
                <a:latin typeface="+mn-lt"/>
                <a:ea typeface="+mn-ea"/>
                <a:cs typeface="+mn-cs"/>
              </a:rPr>
              <a:t>», чтобы избежать путаницы между названием технологии («Всемирная сеть») и названием браузера). Этот браузер был одновременно и </a:t>
            </a:r>
            <a:r>
              <a:rPr lang="ru-RU" sz="1200" b="0" i="0" u="none" strike="noStrike" kern="1200" dirty="0">
                <a:solidFill>
                  <a:schemeClr val="tx1"/>
                </a:solidFill>
                <a:effectLst/>
                <a:latin typeface="+mn-lt"/>
                <a:ea typeface="+mn-ea"/>
                <a:cs typeface="+mn-cs"/>
                <a:hlinkClick r:id="rId17" tooltip="WYSIWYG"/>
              </a:rPr>
              <a:t>WYSIWYG</a:t>
            </a:r>
            <a:r>
              <a:rPr lang="ru-RU" sz="1200" b="0" i="0" kern="1200" dirty="0">
                <a:solidFill>
                  <a:schemeClr val="tx1"/>
                </a:solidFill>
                <a:effectLst/>
                <a:latin typeface="+mn-lt"/>
                <a:ea typeface="+mn-ea"/>
                <a:cs typeface="+mn-cs"/>
              </a:rPr>
              <a:t>-редактором (</a:t>
            </a:r>
            <a:r>
              <a:rPr lang="ru-RU" sz="1200" b="0" i="0" u="none" strike="noStrike" kern="1200" dirty="0">
                <a:solidFill>
                  <a:schemeClr val="tx1"/>
                </a:solidFill>
                <a:effectLst/>
                <a:latin typeface="+mn-lt"/>
                <a:ea typeface="+mn-ea"/>
                <a:cs typeface="+mn-cs"/>
                <a:hlinkClick r:id="rId6" tooltip="Английский язык"/>
              </a:rPr>
              <a:t>англ.</a:t>
            </a:r>
            <a:r>
              <a:rPr lang="ru-RU" sz="1200" b="0" i="0" kern="1200" dirty="0">
                <a:solidFill>
                  <a:schemeClr val="tx1"/>
                </a:solidFill>
                <a:effectLst/>
                <a:latin typeface="+mn-lt"/>
                <a:ea typeface="+mn-ea"/>
                <a:cs typeface="+mn-cs"/>
              </a:rPr>
              <a:t> </a:t>
            </a:r>
            <a:r>
              <a:rPr lang="ru-RU" sz="1200" b="0" i="1" kern="1200" dirty="0">
                <a:solidFill>
                  <a:schemeClr val="tx1"/>
                </a:solidFill>
                <a:effectLst/>
                <a:latin typeface="+mn-lt"/>
                <a:ea typeface="+mn-ea"/>
                <a:cs typeface="+mn-cs"/>
              </a:rPr>
              <a:t>WYSIWYG от </a:t>
            </a:r>
            <a:r>
              <a:rPr lang="ru-RU" sz="1200" b="0" i="1" kern="1200" dirty="0" err="1">
                <a:solidFill>
                  <a:schemeClr val="tx1"/>
                </a:solidFill>
                <a:effectLst/>
                <a:latin typeface="+mn-lt"/>
                <a:ea typeface="+mn-ea"/>
                <a:cs typeface="+mn-cs"/>
              </a:rPr>
              <a:t>What</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You</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See</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Is</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What</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You</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Get</a:t>
            </a:r>
            <a:r>
              <a:rPr lang="ru-RU" sz="1200" b="0" i="1" kern="1200" dirty="0">
                <a:solidFill>
                  <a:schemeClr val="tx1"/>
                </a:solidFill>
                <a:effectLst/>
                <a:latin typeface="+mn-lt"/>
                <a:ea typeface="+mn-ea"/>
                <a:cs typeface="+mn-cs"/>
              </a:rPr>
              <a:t>, «что видишь, то и получишь»</a:t>
            </a:r>
            <a:r>
              <a:rPr lang="ru-RU" sz="1200" b="0" i="0" kern="1200" dirty="0">
                <a:solidFill>
                  <a:schemeClr val="tx1"/>
                </a:solidFill>
                <a:effectLst/>
                <a:latin typeface="+mn-lt"/>
                <a:ea typeface="+mn-ea"/>
                <a:cs typeface="+mn-cs"/>
              </a:rPr>
              <a:t>), его разработка велась с октября по декабрь </a:t>
            </a:r>
            <a:r>
              <a:rPr lang="ru-RU" sz="1200" b="0" i="0" u="none" strike="noStrike" kern="1200" dirty="0">
                <a:solidFill>
                  <a:schemeClr val="tx1"/>
                </a:solidFill>
                <a:effectLst/>
                <a:latin typeface="+mn-lt"/>
                <a:ea typeface="+mn-ea"/>
                <a:cs typeface="+mn-cs"/>
                <a:hlinkClick r:id="rId18" tooltip="1990 год"/>
              </a:rPr>
              <a:t>1990 года</a:t>
            </a:r>
            <a:r>
              <a:rPr lang="ru-RU" sz="1200" b="0" i="0" kern="1200" dirty="0">
                <a:solidFill>
                  <a:schemeClr val="tx1"/>
                </a:solidFill>
                <a:effectLst/>
                <a:latin typeface="+mn-lt"/>
                <a:ea typeface="+mn-ea"/>
                <a:cs typeface="+mn-cs"/>
              </a:rPr>
              <a:t>. Программа работала в среде «</a:t>
            </a:r>
            <a:r>
              <a:rPr lang="ru-RU" sz="1200" b="0" i="0" kern="1200" dirty="0" err="1">
                <a:solidFill>
                  <a:schemeClr val="tx1"/>
                </a:solidFill>
                <a:effectLst/>
                <a:latin typeface="+mn-lt"/>
                <a:ea typeface="+mn-ea"/>
                <a:cs typeface="+mn-cs"/>
              </a:rPr>
              <a:t>NeXTStep</a:t>
            </a:r>
            <a:r>
              <a:rPr lang="ru-RU" sz="1200" b="0" i="0" kern="1200" dirty="0">
                <a:solidFill>
                  <a:schemeClr val="tx1"/>
                </a:solidFill>
                <a:effectLst/>
                <a:latin typeface="+mn-lt"/>
                <a:ea typeface="+mn-ea"/>
                <a:cs typeface="+mn-cs"/>
              </a:rPr>
              <a:t>» и начала распространяться по Интернету летом 1991 года.</a:t>
            </a:r>
          </a:p>
          <a:p>
            <a:r>
              <a:rPr lang="ru-RU" sz="1200" b="0" i="0" kern="1200" dirty="0">
                <a:solidFill>
                  <a:schemeClr val="tx1"/>
                </a:solidFill>
                <a:effectLst/>
                <a:latin typeface="+mn-lt"/>
                <a:ea typeface="+mn-ea"/>
                <a:cs typeface="+mn-cs"/>
              </a:rPr>
              <a:t>Первый в мире веб-</a:t>
            </a:r>
            <a:r>
              <a:rPr lang="ru-RU" sz="1200" b="0" i="0" u="none" strike="noStrike" kern="1200" dirty="0">
                <a:solidFill>
                  <a:schemeClr val="tx1"/>
                </a:solidFill>
                <a:effectLst/>
                <a:latin typeface="+mn-lt"/>
                <a:ea typeface="+mn-ea"/>
                <a:cs typeface="+mn-cs"/>
                <a:hlinkClick r:id="rId19" tooltip="Сайт"/>
              </a:rPr>
              <a:t>сайт</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Бернерс</a:t>
            </a:r>
            <a:r>
              <a:rPr lang="ru-RU" sz="1200" b="0" i="0" kern="1200" dirty="0">
                <a:solidFill>
                  <a:schemeClr val="tx1"/>
                </a:solidFill>
                <a:effectLst/>
                <a:latin typeface="+mn-lt"/>
                <a:ea typeface="+mn-ea"/>
                <a:cs typeface="+mn-cs"/>
              </a:rPr>
              <a:t>-Ли создал по адресу http://info.cern.ch (теперь сайт хранится в </a:t>
            </a:r>
            <a:r>
              <a:rPr lang="ru-RU" sz="1200" b="0" i="0" u="none" strike="noStrike" kern="1200" dirty="0">
                <a:solidFill>
                  <a:schemeClr val="tx1"/>
                </a:solidFill>
                <a:effectLst/>
                <a:latin typeface="+mn-lt"/>
                <a:ea typeface="+mn-ea"/>
                <a:cs typeface="+mn-cs"/>
                <a:hlinkClick r:id="rId20"/>
              </a:rPr>
              <a:t>архиве</a:t>
            </a:r>
            <a:r>
              <a:rPr lang="ru-RU" sz="1200" b="0" i="0" kern="1200" dirty="0">
                <a:solidFill>
                  <a:schemeClr val="tx1"/>
                </a:solidFill>
                <a:effectLst/>
                <a:latin typeface="+mn-lt"/>
                <a:ea typeface="+mn-ea"/>
                <a:cs typeface="+mn-cs"/>
              </a:rPr>
              <a:t>). Этот сайт появился онлайн в Интернете </a:t>
            </a:r>
            <a:r>
              <a:rPr lang="ru-RU" sz="1200" b="0" i="0" u="none" strike="noStrike" kern="1200" dirty="0">
                <a:solidFill>
                  <a:schemeClr val="tx1"/>
                </a:solidFill>
                <a:effectLst/>
                <a:latin typeface="+mn-lt"/>
                <a:ea typeface="+mn-ea"/>
                <a:cs typeface="+mn-cs"/>
                <a:hlinkClick r:id="rId21" tooltip="6 августа"/>
              </a:rPr>
              <a:t>6 августа</a:t>
            </a:r>
            <a:r>
              <a:rPr lang="ru-RU" sz="1200" b="0" i="0" kern="1200" dirty="0">
                <a:solidFill>
                  <a:schemeClr val="tx1"/>
                </a:solidFill>
                <a:effectLst/>
                <a:latin typeface="+mn-lt"/>
                <a:ea typeface="+mn-ea"/>
                <a:cs typeface="+mn-cs"/>
              </a:rPr>
              <a:t> </a:t>
            </a:r>
            <a:r>
              <a:rPr lang="ru-RU" sz="1200" b="0" i="0" u="none" strike="noStrike" kern="1200" dirty="0">
                <a:solidFill>
                  <a:schemeClr val="tx1"/>
                </a:solidFill>
                <a:effectLst/>
                <a:latin typeface="+mn-lt"/>
                <a:ea typeface="+mn-ea"/>
                <a:cs typeface="+mn-cs"/>
                <a:hlinkClick r:id="rId22" tooltip="1991 год в науке"/>
              </a:rPr>
              <a:t>1991 года</a:t>
            </a:r>
            <a:r>
              <a:rPr lang="ru-RU" sz="1200" b="0" i="0" kern="1200" dirty="0">
                <a:solidFill>
                  <a:schemeClr val="tx1"/>
                </a:solidFill>
                <a:effectLst/>
                <a:latin typeface="+mn-lt"/>
                <a:ea typeface="+mn-ea"/>
                <a:cs typeface="+mn-cs"/>
              </a:rPr>
              <a:t>. На этом сайте описывалось, что такое Всемирная паутина, как установить веб-сервер, как заполучить браузер и т. п. Этот сайт также являлся первым в мире интернет-каталогом, потому что позже Тим </a:t>
            </a:r>
            <a:r>
              <a:rPr lang="ru-RU" sz="1200" b="0" i="0" kern="1200" dirty="0" err="1">
                <a:solidFill>
                  <a:schemeClr val="tx1"/>
                </a:solidFill>
                <a:effectLst/>
                <a:latin typeface="+mn-lt"/>
                <a:ea typeface="+mn-ea"/>
                <a:cs typeface="+mn-cs"/>
              </a:rPr>
              <a:t>Бернерс</a:t>
            </a:r>
            <a:r>
              <a:rPr lang="ru-RU" sz="1200" b="0" i="0" kern="1200" dirty="0">
                <a:solidFill>
                  <a:schemeClr val="tx1"/>
                </a:solidFill>
                <a:effectLst/>
                <a:latin typeface="+mn-lt"/>
                <a:ea typeface="+mn-ea"/>
                <a:cs typeface="+mn-cs"/>
              </a:rPr>
              <a:t>-Ли разместил и поддерживал там список ссылок на другие сайты.</a:t>
            </a:r>
          </a:p>
          <a:p>
            <a:br>
              <a:rPr lang="ru-RU" b="0" i="0" dirty="0">
                <a:solidFill>
                  <a:srgbClr val="202122"/>
                </a:solidFill>
                <a:effectLst/>
                <a:latin typeface="Arial" panose="020B0604020202020204" pitchFamily="34" charset="0"/>
              </a:rPr>
            </a:br>
            <a:endParaRPr lang="ru-RU" b="0" i="0" dirty="0">
              <a:solidFill>
                <a:srgbClr val="202122"/>
              </a:solidFill>
              <a:effectLst/>
              <a:latin typeface="Arial" panose="020B0604020202020204" pitchFamily="34" charset="0"/>
            </a:endParaRPr>
          </a:p>
          <a:p>
            <a:r>
              <a:rPr lang="ru-RU" b="0" i="0" dirty="0">
                <a:solidFill>
                  <a:srgbClr val="202122"/>
                </a:solidFill>
                <a:effectLst/>
                <a:latin typeface="Arial" panose="020B0604020202020204" pitchFamily="34" charset="0"/>
              </a:rPr>
              <a:t>С 1991 по 1993 год Тим </a:t>
            </a:r>
            <a:r>
              <a:rPr lang="ru-RU" b="0" i="0" dirty="0" err="1">
                <a:solidFill>
                  <a:srgbClr val="202122"/>
                </a:solidFill>
                <a:effectLst/>
                <a:latin typeface="Arial" panose="020B0604020202020204" pitchFamily="34" charset="0"/>
              </a:rPr>
              <a:t>Бернерс</a:t>
            </a:r>
            <a:r>
              <a:rPr lang="ru-RU" b="0" i="0" dirty="0">
                <a:solidFill>
                  <a:srgbClr val="202122"/>
                </a:solidFill>
                <a:effectLst/>
                <a:latin typeface="Arial" panose="020B0604020202020204" pitchFamily="34" charset="0"/>
              </a:rPr>
              <a:t>-Ли продолжал работу над Всемирной паутиной. Он собирал отзывы от пользователей и координировал работу Паутины. Тогда он впервые предложил для широкого обсуждения свои первые спецификации </a:t>
            </a:r>
            <a:r>
              <a:rPr lang="ru-RU" b="0" i="0" u="none" strike="noStrike" dirty="0">
                <a:solidFill>
                  <a:srgbClr val="0645AD"/>
                </a:solidFill>
                <a:effectLst/>
                <a:latin typeface="Arial" panose="020B0604020202020204" pitchFamily="34" charset="0"/>
                <a:hlinkClick r:id="rId8" tooltip="URI"/>
              </a:rPr>
              <a:t>URI</a:t>
            </a: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0" tooltip="HTTP"/>
              </a:rPr>
              <a:t>HTTP</a:t>
            </a:r>
            <a:r>
              <a:rPr lang="ru-RU" b="0" i="0" dirty="0">
                <a:solidFill>
                  <a:srgbClr val="202122"/>
                </a:solidFill>
                <a:effectLst/>
                <a:latin typeface="Arial" panose="020B0604020202020204" pitchFamily="34" charset="0"/>
              </a:rPr>
              <a:t> и </a:t>
            </a:r>
            <a:r>
              <a:rPr lang="ru-RU" b="0" i="0" u="none" strike="noStrike" dirty="0">
                <a:solidFill>
                  <a:srgbClr val="0645AD"/>
                </a:solidFill>
                <a:effectLst/>
                <a:latin typeface="Arial" panose="020B0604020202020204" pitchFamily="34" charset="0"/>
                <a:hlinkClick r:id="rId11" tooltip="HTML"/>
              </a:rPr>
              <a:t>HTML</a:t>
            </a:r>
            <a:r>
              <a:rPr lang="ru-RU" b="0" i="0" dirty="0">
                <a:solidFill>
                  <a:srgbClr val="202122"/>
                </a:solidFill>
                <a:effectLst/>
                <a:latin typeface="Arial" panose="020B0604020202020204" pitchFamily="34" charset="0"/>
              </a:rPr>
              <a:t>.</a:t>
            </a:r>
          </a:p>
          <a:p>
            <a:r>
              <a:rPr lang="ru-RU" sz="1200" b="0" i="0" kern="1200" dirty="0">
                <a:solidFill>
                  <a:schemeClr val="tx1"/>
                </a:solidFill>
                <a:effectLst/>
                <a:latin typeface="+mn-lt"/>
                <a:ea typeface="+mn-ea"/>
                <a:cs typeface="+mn-cs"/>
              </a:rPr>
              <a:t>В 1994 году </a:t>
            </a:r>
            <a:r>
              <a:rPr lang="ru-RU" sz="1200" b="0" i="0" kern="1200" dirty="0" err="1">
                <a:solidFill>
                  <a:schemeClr val="tx1"/>
                </a:solidFill>
                <a:effectLst/>
                <a:latin typeface="+mn-lt"/>
                <a:ea typeface="+mn-ea"/>
                <a:cs typeface="+mn-cs"/>
              </a:rPr>
              <a:t>Бернерс</a:t>
            </a:r>
            <a:r>
              <a:rPr lang="ru-RU" sz="1200" b="0" i="0" kern="1200" dirty="0">
                <a:solidFill>
                  <a:schemeClr val="tx1"/>
                </a:solidFill>
                <a:effectLst/>
                <a:latin typeface="+mn-lt"/>
                <a:ea typeface="+mn-ea"/>
                <a:cs typeface="+mn-cs"/>
              </a:rPr>
              <a:t>-Ли стал главой кафедры Основателей </a:t>
            </a:r>
            <a:r>
              <a:rPr lang="ru-RU" sz="1200" b="0" i="0" u="none" strike="noStrike" kern="1200" dirty="0">
                <a:solidFill>
                  <a:schemeClr val="tx1"/>
                </a:solidFill>
                <a:effectLst/>
                <a:latin typeface="+mn-lt"/>
                <a:ea typeface="+mn-ea"/>
                <a:cs typeface="+mn-cs"/>
                <a:hlinkClick r:id="rId23" tooltip="3Com"/>
              </a:rPr>
              <a:t>3Com</a:t>
            </a:r>
            <a:r>
              <a:rPr lang="ru-RU" sz="1200" b="0" i="0" kern="1200" dirty="0">
                <a:solidFill>
                  <a:schemeClr val="tx1"/>
                </a:solidFill>
                <a:effectLst/>
                <a:latin typeface="+mn-lt"/>
                <a:ea typeface="+mn-ea"/>
                <a:cs typeface="+mn-cs"/>
              </a:rPr>
              <a:t> в </a:t>
            </a:r>
            <a:r>
              <a:rPr lang="ru-RU" sz="1200" b="0" i="0" u="none" strike="noStrike" kern="1200" dirty="0">
                <a:solidFill>
                  <a:schemeClr val="tx1"/>
                </a:solidFill>
                <a:effectLst/>
                <a:latin typeface="+mn-lt"/>
                <a:ea typeface="+mn-ea"/>
                <a:cs typeface="+mn-cs"/>
                <a:hlinkClick r:id="rId24" tooltip="en:MIT Computer Science and Artificial Intelligence Laboratory"/>
              </a:rPr>
              <a:t>Лаборатории информатики</a:t>
            </a:r>
            <a:r>
              <a:rPr lang="ru-RU" sz="1200" b="0" i="0" kern="1200" dirty="0">
                <a:solidFill>
                  <a:schemeClr val="tx1"/>
                </a:solidFill>
                <a:effectLst/>
                <a:latin typeface="+mn-lt"/>
                <a:ea typeface="+mn-ea"/>
                <a:cs typeface="+mn-cs"/>
              </a:rPr>
              <a:t>  (англ.)</a:t>
            </a:r>
            <a:r>
              <a:rPr lang="ru-RU" sz="1200" b="0" i="0" u="none" strike="noStrike" kern="1200" dirty="0">
                <a:solidFill>
                  <a:schemeClr val="tx1"/>
                </a:solidFill>
                <a:effectLst/>
                <a:latin typeface="+mn-lt"/>
                <a:ea typeface="+mn-ea"/>
                <a:cs typeface="+mn-cs"/>
                <a:hlinkClick r:id="rId25" tooltip="Лаборатория информатики и искусственного интеллекта MIT (страница отсутствует)"/>
              </a:rPr>
              <a:t>рус.</a:t>
            </a:r>
            <a:r>
              <a:rPr lang="ru-RU" sz="1200" b="1" i="0" kern="1200" baseline="300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a:t>
            </a:r>
            <a:r>
              <a:rPr lang="ru-RU" sz="1200" b="0" i="0" u="none" strike="noStrike" kern="1200" dirty="0">
                <a:solidFill>
                  <a:schemeClr val="tx1"/>
                </a:solidFill>
                <a:effectLst/>
                <a:latin typeface="+mn-lt"/>
                <a:ea typeface="+mn-ea"/>
                <a:cs typeface="+mn-cs"/>
                <a:hlinkClick r:id="rId26" tooltip="Массачусетский технологический институт"/>
              </a:rPr>
              <a:t>MIT</a:t>
            </a:r>
            <a:r>
              <a:rPr lang="ru-RU" sz="1200" b="0" i="0" kern="1200" dirty="0">
                <a:solidFill>
                  <a:schemeClr val="tx1"/>
                </a:solidFill>
                <a:effectLst/>
                <a:latin typeface="+mn-lt"/>
                <a:ea typeface="+mn-ea"/>
                <a:cs typeface="+mn-cs"/>
              </a:rPr>
              <a:t>. Он является ведущим исследователем кафедры на данный момент. После слияния Лаборатории информатики с Лабораторией искусственного интеллекта в MIT образовалась </a:t>
            </a:r>
            <a:r>
              <a:rPr lang="ru-RU" sz="1200" b="0" i="0" u="none" strike="noStrike" kern="1200" dirty="0">
                <a:solidFill>
                  <a:schemeClr val="tx1"/>
                </a:solidFill>
                <a:effectLst/>
                <a:latin typeface="+mn-lt"/>
                <a:ea typeface="+mn-ea"/>
                <a:cs typeface="+mn-cs"/>
                <a:hlinkClick r:id="rId27" tooltip="en:MIT Computer Science and Artificial Intelligence Laboratory"/>
              </a:rPr>
              <a:t>Лаборатория информатики и искусственного интеллекта</a:t>
            </a:r>
            <a:r>
              <a:rPr lang="ru-RU" sz="1200" b="0" i="0" kern="1200" dirty="0">
                <a:solidFill>
                  <a:schemeClr val="tx1"/>
                </a:solidFill>
                <a:effectLst/>
                <a:latin typeface="+mn-lt"/>
                <a:ea typeface="+mn-ea"/>
                <a:cs typeface="+mn-cs"/>
              </a:rPr>
              <a:t>  (англ.)</a:t>
            </a:r>
            <a:r>
              <a:rPr lang="ru-RU" sz="1200" b="0" i="0" u="none" strike="noStrike" kern="1200" dirty="0">
                <a:solidFill>
                  <a:schemeClr val="tx1"/>
                </a:solidFill>
                <a:effectLst/>
                <a:latin typeface="+mn-lt"/>
                <a:ea typeface="+mn-ea"/>
                <a:cs typeface="+mn-cs"/>
                <a:hlinkClick r:id="rId25" tooltip="Лаборатория информатики и искусственного интеллекта MIT (страница отсутствует)"/>
              </a:rPr>
              <a:t>рус.</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В 1994 году он основал </a:t>
            </a:r>
            <a:r>
              <a:rPr lang="ru-RU" sz="1200" b="0" i="0" u="none" strike="noStrike" kern="1200" dirty="0">
                <a:solidFill>
                  <a:schemeClr val="tx1"/>
                </a:solidFill>
                <a:effectLst/>
                <a:latin typeface="+mn-lt"/>
                <a:ea typeface="+mn-ea"/>
                <a:cs typeface="+mn-cs"/>
                <a:hlinkClick r:id="rId28" tooltip="W3C"/>
              </a:rPr>
              <a:t>Консорциум Всемирной паутины</a:t>
            </a:r>
            <a:r>
              <a:rPr lang="ru-RU" sz="1200" b="0" i="0" kern="1200" dirty="0">
                <a:solidFill>
                  <a:schemeClr val="tx1"/>
                </a:solidFill>
                <a:effectLst/>
                <a:latin typeface="+mn-lt"/>
                <a:ea typeface="+mn-ea"/>
                <a:cs typeface="+mn-cs"/>
              </a:rPr>
              <a:t> при Лаборатории информатики (</a:t>
            </a:r>
            <a:r>
              <a:rPr lang="ru-RU" sz="1200" b="0" i="0" u="none" strike="noStrike" kern="1200" dirty="0">
                <a:solidFill>
                  <a:schemeClr val="tx1"/>
                </a:solidFill>
                <a:effectLst/>
                <a:latin typeface="+mn-lt"/>
                <a:ea typeface="+mn-ea"/>
                <a:cs typeface="+mn-cs"/>
                <a:hlinkClick r:id="rId6" tooltip="Английский язык"/>
              </a:rPr>
              <a:t>англ.</a:t>
            </a:r>
            <a:r>
              <a:rPr lang="ru-RU" sz="1200" b="0" i="0"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Laboratory</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for</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Computer</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Science</a:t>
            </a:r>
            <a:r>
              <a:rPr lang="ru-RU" sz="1200" b="0" i="1" kern="1200" dirty="0">
                <a:solidFill>
                  <a:schemeClr val="tx1"/>
                </a:solidFill>
                <a:effectLst/>
                <a:latin typeface="+mn-lt"/>
                <a:ea typeface="+mn-ea"/>
                <a:cs typeface="+mn-cs"/>
              </a:rPr>
              <a:t>, LCS</a:t>
            </a:r>
            <a:r>
              <a:rPr lang="ru-RU" sz="1200" b="0" i="0" kern="1200" dirty="0">
                <a:solidFill>
                  <a:schemeClr val="tx1"/>
                </a:solidFill>
                <a:effectLst/>
                <a:latin typeface="+mn-lt"/>
                <a:ea typeface="+mn-ea"/>
                <a:cs typeface="+mn-cs"/>
              </a:rPr>
              <a:t>) MIT. С тех пор и по сей день Тим </a:t>
            </a:r>
            <a:r>
              <a:rPr lang="ru-RU" sz="1200" b="0" i="0" kern="1200" dirty="0" err="1">
                <a:solidFill>
                  <a:schemeClr val="tx1"/>
                </a:solidFill>
                <a:effectLst/>
                <a:latin typeface="+mn-lt"/>
                <a:ea typeface="+mn-ea"/>
                <a:cs typeface="+mn-cs"/>
              </a:rPr>
              <a:t>Бернерс</a:t>
            </a:r>
            <a:r>
              <a:rPr lang="ru-RU" sz="1200" b="0" i="0" kern="1200" dirty="0">
                <a:solidFill>
                  <a:schemeClr val="tx1"/>
                </a:solidFill>
                <a:effectLst/>
                <a:latin typeface="+mn-lt"/>
                <a:ea typeface="+mn-ea"/>
                <a:cs typeface="+mn-cs"/>
              </a:rPr>
              <a:t>-Ли возглавляет этот консорциум. Консорциум занимается разработкой и внедрением стандартов для </a:t>
            </a:r>
            <a:r>
              <a:rPr lang="ru-RU" sz="1200" b="0" i="0" u="none" strike="noStrike" kern="1200" dirty="0">
                <a:solidFill>
                  <a:schemeClr val="tx1"/>
                </a:solidFill>
                <a:effectLst/>
                <a:latin typeface="+mn-lt"/>
                <a:ea typeface="+mn-ea"/>
                <a:cs typeface="+mn-cs"/>
                <a:hlinkClick r:id="rId29" tooltip="Интернет"/>
              </a:rPr>
              <a:t>Интернета</a:t>
            </a:r>
            <a:r>
              <a:rPr lang="ru-RU" sz="1200" b="0" i="0" kern="1200" dirty="0">
                <a:solidFill>
                  <a:schemeClr val="tx1"/>
                </a:solidFill>
                <a:effectLst/>
                <a:latin typeface="+mn-lt"/>
                <a:ea typeface="+mn-ea"/>
                <a:cs typeface="+mn-cs"/>
              </a:rPr>
              <a:t>. Консорциум ставит перед собой задачу полностью раскрыть потенциал Всемирной паутины, сочетая стабильность стандартов с их быстрой эволюцией.</a:t>
            </a:r>
          </a:p>
          <a:p>
            <a:r>
              <a:rPr lang="en-US" dirty="0"/>
              <a:t>…</a:t>
            </a:r>
            <a:br>
              <a:rPr lang="en-US" dirty="0"/>
            </a:br>
            <a:r>
              <a:rPr lang="ru-RU" sz="1200" b="0" i="0" kern="1200" dirty="0">
                <a:solidFill>
                  <a:schemeClr val="tx1"/>
                </a:solidFill>
                <a:effectLst/>
                <a:latin typeface="+mn-lt"/>
                <a:ea typeface="+mn-ea"/>
                <a:cs typeface="+mn-cs"/>
              </a:rPr>
              <a:t>16 июля </a:t>
            </a:r>
            <a:r>
              <a:rPr lang="ru-RU" sz="1200" b="0" i="0" u="none" strike="noStrike" kern="1200" dirty="0">
                <a:solidFill>
                  <a:schemeClr val="tx1"/>
                </a:solidFill>
                <a:effectLst/>
                <a:latin typeface="+mn-lt"/>
                <a:ea typeface="+mn-ea"/>
                <a:cs typeface="+mn-cs"/>
                <a:hlinkClick r:id="rId30" tooltip="2004 год"/>
              </a:rPr>
              <a:t>2004 года</a:t>
            </a:r>
            <a:r>
              <a:rPr lang="ru-RU" sz="1200" b="0" i="0" kern="1200" dirty="0">
                <a:solidFill>
                  <a:schemeClr val="tx1"/>
                </a:solidFill>
                <a:effectLst/>
                <a:latin typeface="+mn-lt"/>
                <a:ea typeface="+mn-ea"/>
                <a:cs typeface="+mn-cs"/>
              </a:rPr>
              <a:t> Королева Великобритании </a:t>
            </a:r>
            <a:r>
              <a:rPr lang="ru-RU" sz="1200" b="0" i="0" u="none" strike="noStrike" kern="1200" dirty="0">
                <a:solidFill>
                  <a:schemeClr val="tx1"/>
                </a:solidFill>
                <a:effectLst/>
                <a:latin typeface="+mn-lt"/>
                <a:ea typeface="+mn-ea"/>
                <a:cs typeface="+mn-cs"/>
                <a:hlinkClick r:id="rId31" tooltip="Елизавета II"/>
              </a:rPr>
              <a:t>Елизавета II</a:t>
            </a:r>
            <a:r>
              <a:rPr lang="ru-RU" sz="1200" b="0" i="0" kern="1200" dirty="0">
                <a:solidFill>
                  <a:schemeClr val="tx1"/>
                </a:solidFill>
                <a:effectLst/>
                <a:latin typeface="+mn-lt"/>
                <a:ea typeface="+mn-ea"/>
                <a:cs typeface="+mn-cs"/>
              </a:rPr>
              <a:t> произвела Тима </a:t>
            </a:r>
            <a:r>
              <a:rPr lang="ru-RU" sz="1200" b="0" i="0" kern="1200" dirty="0" err="1">
                <a:solidFill>
                  <a:schemeClr val="tx1"/>
                </a:solidFill>
                <a:effectLst/>
                <a:latin typeface="+mn-lt"/>
                <a:ea typeface="+mn-ea"/>
                <a:cs typeface="+mn-cs"/>
              </a:rPr>
              <a:t>Бернерса</a:t>
            </a:r>
            <a:r>
              <a:rPr lang="ru-RU" sz="1200" b="0" i="0" kern="1200" dirty="0">
                <a:solidFill>
                  <a:schemeClr val="tx1"/>
                </a:solidFill>
                <a:effectLst/>
                <a:latin typeface="+mn-lt"/>
                <a:ea typeface="+mn-ea"/>
                <a:cs typeface="+mn-cs"/>
              </a:rPr>
              <a:t>-Ли в Рыцари-Командоры (KBE, FRS, </a:t>
            </a:r>
            <a:r>
              <a:rPr lang="ru-RU" sz="1200" b="0" i="0" kern="1200" dirty="0" err="1">
                <a:solidFill>
                  <a:schemeClr val="tx1"/>
                </a:solidFill>
                <a:effectLst/>
                <a:latin typeface="+mn-lt"/>
                <a:ea typeface="+mn-ea"/>
                <a:cs typeface="+mn-cs"/>
              </a:rPr>
              <a:t>FRAEng</a:t>
            </a:r>
            <a:r>
              <a:rPr lang="ru-RU" sz="1200" b="0" i="0" kern="1200" dirty="0">
                <a:solidFill>
                  <a:schemeClr val="tx1"/>
                </a:solidFill>
                <a:effectLst/>
                <a:latin typeface="+mn-lt"/>
                <a:ea typeface="+mn-ea"/>
                <a:cs typeface="+mn-cs"/>
              </a:rPr>
              <a:t>.) за «службу во благо глобального развития Интернета»</a:t>
            </a:r>
            <a:r>
              <a:rPr lang="ru-RU" sz="1200" b="0" i="0" u="none" strike="noStrike" kern="1200" baseline="30000" dirty="0">
                <a:solidFill>
                  <a:schemeClr val="tx1"/>
                </a:solidFill>
                <a:effectLst/>
                <a:latin typeface="+mn-lt"/>
                <a:ea typeface="+mn-ea"/>
                <a:cs typeface="+mn-cs"/>
                <a:hlinkClick r:id="rId32"/>
              </a:rPr>
              <a:t>[9]</a:t>
            </a:r>
            <a:r>
              <a:rPr lang="ru-RU" sz="1200" b="0" i="0" u="none" strike="noStrike" kern="1200" baseline="30000" dirty="0">
                <a:solidFill>
                  <a:schemeClr val="tx1"/>
                </a:solidFill>
                <a:effectLst/>
                <a:latin typeface="+mn-lt"/>
                <a:ea typeface="+mn-ea"/>
                <a:cs typeface="+mn-cs"/>
                <a:hlinkClick r:id="rId33"/>
              </a:rPr>
              <a:t>[10]</a:t>
            </a:r>
            <a:r>
              <a:rPr lang="ru-RU" sz="1200" b="0" i="0" kern="1200" dirty="0">
                <a:solidFill>
                  <a:schemeClr val="tx1"/>
                </a:solidFill>
                <a:effectLst/>
                <a:latin typeface="+mn-lt"/>
                <a:ea typeface="+mn-ea"/>
                <a:cs typeface="+mn-cs"/>
              </a:rPr>
              <a:t>.</a:t>
            </a:r>
          </a:p>
          <a:p>
            <a:br>
              <a:rPr lang="ru-RU" dirty="0"/>
            </a:br>
            <a:r>
              <a:rPr lang="ru-RU" sz="1200" b="0" i="0" kern="1200" dirty="0">
                <a:solidFill>
                  <a:schemeClr val="tx1"/>
                </a:solidFill>
                <a:effectLst/>
                <a:latin typeface="+mn-lt"/>
                <a:ea typeface="+mn-ea"/>
                <a:cs typeface="+mn-cs"/>
              </a:rPr>
              <a:t>Сейчас</a:t>
            </a:r>
            <a:r>
              <a:rPr lang="ru-RU" sz="1200" b="0" i="0" kern="1200" baseline="30000" dirty="0">
                <a:solidFill>
                  <a:schemeClr val="tx1"/>
                </a:solidFill>
                <a:effectLst/>
                <a:latin typeface="+mn-lt"/>
                <a:ea typeface="+mn-ea"/>
                <a:cs typeface="+mn-cs"/>
              </a:rPr>
              <a:t>[</a:t>
            </a:r>
            <a:r>
              <a:rPr lang="ru-RU" sz="1200" b="0" i="1" u="none" strike="noStrike" kern="1200" baseline="30000" dirty="0">
                <a:solidFill>
                  <a:schemeClr val="tx1"/>
                </a:solidFill>
                <a:effectLst/>
                <a:latin typeface="+mn-lt"/>
                <a:ea typeface="+mn-ea"/>
                <a:cs typeface="+mn-cs"/>
                <a:hlinkClick r:id="rId34" tooltip="Википедия:Избегайте неопределённых выражений"/>
              </a:rPr>
              <a:t>когда?</a:t>
            </a:r>
            <a:r>
              <a:rPr lang="ru-RU" sz="1200" b="0" i="0" kern="1200" baseline="300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Бернерс</a:t>
            </a:r>
            <a:r>
              <a:rPr lang="ru-RU" sz="1200" b="0" i="0" kern="1200" dirty="0">
                <a:solidFill>
                  <a:schemeClr val="tx1"/>
                </a:solidFill>
                <a:effectLst/>
                <a:latin typeface="+mn-lt"/>
                <a:ea typeface="+mn-ea"/>
                <a:cs typeface="+mn-cs"/>
              </a:rPr>
              <a:t>-Ли живёт в пригороде </a:t>
            </a:r>
            <a:r>
              <a:rPr lang="ru-RU" sz="1200" b="0" i="0" u="none" strike="noStrike" kern="1200" dirty="0">
                <a:solidFill>
                  <a:schemeClr val="tx1"/>
                </a:solidFill>
                <a:effectLst/>
                <a:latin typeface="+mn-lt"/>
                <a:ea typeface="+mn-ea"/>
                <a:cs typeface="+mn-cs"/>
                <a:hlinkClick r:id="rId35" tooltip="Бостон"/>
              </a:rPr>
              <a:t>Бостона</a:t>
            </a:r>
            <a:r>
              <a:rPr lang="ru-RU" sz="1200" b="0" i="0" kern="1200" dirty="0">
                <a:solidFill>
                  <a:schemeClr val="tx1"/>
                </a:solidFill>
                <a:effectLst/>
                <a:latin typeface="+mn-lt"/>
                <a:ea typeface="+mn-ea"/>
                <a:cs typeface="+mn-cs"/>
              </a:rPr>
              <a:t> с женой и двумя детьми, часто бывает в разъездах по всему миру. Он возглавляет </a:t>
            </a:r>
            <a:r>
              <a:rPr lang="ru-RU" sz="1200" b="0" i="0" u="none" strike="noStrike" kern="1200" dirty="0">
                <a:solidFill>
                  <a:schemeClr val="tx1"/>
                </a:solidFill>
                <a:effectLst/>
                <a:latin typeface="+mn-lt"/>
                <a:ea typeface="+mn-ea"/>
                <a:cs typeface="+mn-cs"/>
                <a:hlinkClick r:id="rId36" tooltip="Институт открытых данных"/>
              </a:rPr>
              <a:t>Институт открытых данных</a:t>
            </a:r>
            <a:r>
              <a:rPr lang="ru-RU" sz="1200" b="0" i="0" kern="1200" dirty="0">
                <a:solidFill>
                  <a:schemeClr val="tx1"/>
                </a:solidFill>
                <a:effectLst/>
                <a:latin typeface="+mn-lt"/>
                <a:ea typeface="+mn-ea"/>
                <a:cs typeface="+mn-cs"/>
              </a:rPr>
              <a:t> в Великобритании.</a:t>
            </a:r>
            <a:br>
              <a:rPr lang="en-US" sz="1200" b="0" i="0" kern="1200" dirty="0">
                <a:solidFill>
                  <a:schemeClr val="tx1"/>
                </a:solidFill>
                <a:effectLst/>
                <a:latin typeface="+mn-lt"/>
                <a:ea typeface="+mn-ea"/>
                <a:cs typeface="+mn-cs"/>
              </a:rPr>
            </a:br>
            <a:endParaRPr lang="en-US" dirty="0"/>
          </a:p>
          <a:p>
            <a:r>
              <a:rPr lang="en-US" dirty="0"/>
              <a:t>Wikipedia</a:t>
            </a:r>
            <a:br>
              <a:rPr lang="en-US" dirty="0"/>
            </a:br>
            <a:r>
              <a:rPr lang="en-US" dirty="0"/>
              <a:t>https://ru.wikipedia.org/wiki/%D0%91%D0%B5%D1%80%D0%BD%D0%B5%D1%80%D1%81-%D0%9B%D0%B8,_%D0%A2%D0%B8%D0%BC</a:t>
            </a:r>
            <a:br>
              <a:rPr lang="en-US" dirty="0"/>
            </a:b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3</a:t>
            </a:fld>
            <a:endParaRPr lang="ru-RU"/>
          </a:p>
        </p:txBody>
      </p:sp>
    </p:spTree>
    <p:extLst>
      <p:ext uri="{BB962C8B-B14F-4D97-AF65-F5344CB8AC3E}">
        <p14:creationId xmlns:p14="http://schemas.microsoft.com/office/powerpoint/2010/main" val="759408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 HTML отвечает за структуру и содержание страницы. </a:t>
            </a:r>
            <a:br>
              <a:rPr lang="ru-RU" sz="1200" b="0" i="0" kern="1200" dirty="0">
                <a:solidFill>
                  <a:schemeClr val="tx1"/>
                </a:solidFill>
                <a:effectLst/>
                <a:latin typeface="+mn-lt"/>
                <a:ea typeface="+mn-ea"/>
                <a:cs typeface="+mn-cs"/>
              </a:rPr>
            </a:br>
            <a:r>
              <a:rPr lang="ru-RU" sz="1200" b="0" i="0" kern="1200" dirty="0">
                <a:solidFill>
                  <a:schemeClr val="tx1"/>
                </a:solidFill>
                <a:effectLst/>
                <a:latin typeface="+mn-lt"/>
                <a:ea typeface="+mn-ea"/>
                <a:cs typeface="+mn-cs"/>
              </a:rPr>
              <a:t>Он состоит из тегов, а тег состоит из имени, заключённого между знаками «меньше» и «больше». Примеры тегов: &lt;h1&gt;, &lt;p&gt;, &lt;</a:t>
            </a:r>
            <a:r>
              <a:rPr lang="ru-RU" sz="1200" b="0" i="0" kern="1200" dirty="0" err="1">
                <a:solidFill>
                  <a:schemeClr val="tx1"/>
                </a:solidFill>
                <a:effectLst/>
                <a:latin typeface="+mn-lt"/>
                <a:ea typeface="+mn-ea"/>
                <a:cs typeface="+mn-cs"/>
              </a:rPr>
              <a:t>ul</a:t>
            </a:r>
            <a:r>
              <a:rPr lang="ru-RU" sz="1200" b="0" i="0" kern="1200" dirty="0">
                <a:solidFill>
                  <a:schemeClr val="tx1"/>
                </a:solidFill>
                <a:effectLst/>
                <a:latin typeface="+mn-lt"/>
                <a:ea typeface="+mn-ea"/>
                <a:cs typeface="+mn-cs"/>
              </a:rPr>
              <a:t>&gt;.</a:t>
            </a:r>
          </a:p>
          <a:p>
            <a:r>
              <a:rPr lang="ru-RU" sz="1200" b="0" i="0" kern="1200" dirty="0">
                <a:solidFill>
                  <a:schemeClr val="tx1"/>
                </a:solidFill>
                <a:effectLst/>
                <a:latin typeface="+mn-lt"/>
                <a:ea typeface="+mn-ea"/>
                <a:cs typeface="+mn-cs"/>
              </a:rPr>
              <a:t>Теги бывают парными и одиночными. Например, тег &lt;</a:t>
            </a:r>
            <a:r>
              <a:rPr lang="ru-RU" sz="1200" b="0" i="0" kern="1200" dirty="0" err="1">
                <a:solidFill>
                  <a:schemeClr val="tx1"/>
                </a:solidFill>
                <a:effectLst/>
                <a:latin typeface="+mn-lt"/>
                <a:ea typeface="+mn-ea"/>
                <a:cs typeface="+mn-cs"/>
              </a:rPr>
              <a:t>link</a:t>
            </a:r>
            <a:r>
              <a:rPr lang="ru-RU" sz="1200" b="0" i="0" kern="1200" dirty="0">
                <a:solidFill>
                  <a:schemeClr val="tx1"/>
                </a:solidFill>
                <a:effectLst/>
                <a:latin typeface="+mn-lt"/>
                <a:ea typeface="+mn-ea"/>
                <a:cs typeface="+mn-cs"/>
              </a:rPr>
              <a:t>&gt; — одиночный:</a:t>
            </a:r>
          </a:p>
          <a:p>
            <a:r>
              <a:rPr lang="ru-RU" dirty="0"/>
              <a:t>&lt;</a:t>
            </a:r>
            <a:r>
              <a:rPr lang="ru-RU" dirty="0" err="1"/>
              <a:t>link</a:t>
            </a:r>
            <a:r>
              <a:rPr lang="ru-RU" dirty="0"/>
              <a:t> </a:t>
            </a:r>
            <a:r>
              <a:rPr lang="ru-RU" dirty="0" err="1"/>
              <a:t>rel</a:t>
            </a:r>
            <a:r>
              <a:rPr lang="ru-RU" dirty="0"/>
              <a:t>="</a:t>
            </a:r>
            <a:r>
              <a:rPr lang="ru-RU" dirty="0" err="1"/>
              <a:t>stylesheet</a:t>
            </a:r>
            <a:r>
              <a:rPr lang="ru-RU" dirty="0"/>
              <a:t>" </a:t>
            </a:r>
            <a:r>
              <a:rPr lang="ru-RU" dirty="0" err="1"/>
              <a:t>href</a:t>
            </a:r>
            <a:r>
              <a:rPr lang="ru-RU" dirty="0"/>
              <a:t>="style.css"&gt;</a:t>
            </a:r>
            <a:r>
              <a:rPr lang="ru-RU" sz="1200" b="0" i="0" kern="1200" dirty="0">
                <a:solidFill>
                  <a:schemeClr val="tx1"/>
                </a:solidFill>
                <a:effectLst/>
                <a:latin typeface="+mn-lt"/>
                <a:ea typeface="+mn-ea"/>
                <a:cs typeface="+mn-cs"/>
              </a:rPr>
              <a:t>Парные теги могут содержать текст и другие теги. У парных тегов, в отличие от одиночных, есть вторая половинка — закрывающий тег. В закрывающих тегах перед именем ставится символ / («слэш»):</a:t>
            </a:r>
          </a:p>
          <a:p>
            <a:r>
              <a:rPr lang="ru-RU" dirty="0"/>
              <a:t>&lt;h1&gt;Текст заголовка&lt;/h1&gt;</a:t>
            </a:r>
            <a:r>
              <a:rPr lang="ru-RU" sz="1200" b="0" i="0" kern="1200" dirty="0">
                <a:solidFill>
                  <a:schemeClr val="tx1"/>
                </a:solidFill>
                <a:effectLst/>
                <a:latin typeface="+mn-lt"/>
                <a:ea typeface="+mn-ea"/>
                <a:cs typeface="+mn-cs"/>
              </a:rPr>
              <a:t>Ещё одна полезная вещь — это комментарии. Код, заключённый между символами &lt;!-- и --&gt;, работать не будет. Если эти символы удалить, то код заработает, это называется «</a:t>
            </a:r>
            <a:r>
              <a:rPr lang="ru-RU" sz="1200" b="0" i="0" kern="1200" dirty="0" err="1">
                <a:solidFill>
                  <a:schemeClr val="tx1"/>
                </a:solidFill>
                <a:effectLst/>
                <a:latin typeface="+mn-lt"/>
                <a:ea typeface="+mn-ea"/>
                <a:cs typeface="+mn-cs"/>
              </a:rPr>
              <a:t>раскомментировать</a:t>
            </a:r>
            <a:r>
              <a:rPr lang="ru-RU" sz="1200" b="0" i="0" kern="1200" dirty="0">
                <a:solidFill>
                  <a:schemeClr val="tx1"/>
                </a:solidFill>
                <a:effectLst/>
                <a:latin typeface="+mn-lt"/>
                <a:ea typeface="+mn-ea"/>
                <a:cs typeface="+mn-cs"/>
              </a:rPr>
              <a:t>». С помощью комментариев обычно </a:t>
            </a:r>
            <a:r>
              <a:rPr lang="ru-RU" sz="1200" b="0" i="1" kern="1200" dirty="0">
                <a:solidFill>
                  <a:schemeClr val="tx1"/>
                </a:solidFill>
                <a:effectLst/>
                <a:latin typeface="+mn-lt"/>
                <a:ea typeface="+mn-ea"/>
                <a:cs typeface="+mn-cs"/>
              </a:rPr>
              <a:t>временно</a:t>
            </a:r>
            <a:r>
              <a:rPr lang="ru-RU" sz="1200" b="0" i="0" kern="1200" dirty="0">
                <a:solidFill>
                  <a:schemeClr val="tx1"/>
                </a:solidFill>
                <a:effectLst/>
                <a:latin typeface="+mn-lt"/>
                <a:ea typeface="+mn-ea"/>
                <a:cs typeface="+mn-cs"/>
              </a:rPr>
              <a:t> отключают какой-то код или оставляют подсказки и разъяснения.</a:t>
            </a:r>
          </a:p>
          <a:p>
            <a:r>
              <a:rPr lang="ru-RU" dirty="0"/>
              <a:t>&lt;!-- Это комментарий в HTML --&gt;</a:t>
            </a:r>
            <a:r>
              <a:rPr lang="ru-RU" sz="1200" b="0" i="0" kern="1200" dirty="0">
                <a:solidFill>
                  <a:schemeClr val="tx1"/>
                </a:solidFill>
                <a:effectLst/>
                <a:latin typeface="+mn-lt"/>
                <a:ea typeface="+mn-ea"/>
                <a:cs typeface="+mn-cs"/>
              </a:rPr>
              <a:t>Изученного достаточно, чтобы починить сайт. Подключите новые стили, они уже дожидаются вас, закомментированные в коде.</a:t>
            </a:r>
          </a:p>
          <a:p>
            <a:endParaRPr lang="en-US" dirty="0"/>
          </a:p>
          <a:p>
            <a:r>
              <a:rPr lang="ru-RU" dirty="0"/>
              <a:t>Подробнее тут </a:t>
            </a:r>
            <a:r>
              <a:rPr lang="en-US" dirty="0"/>
              <a:t>https://ru.wikipedia.org/wiki/%D0%AD%D0%BB%D0%B5%D0%BC%D0%B5%D0%BD%D1%82%D1%8B_HTML</a:t>
            </a:r>
            <a:endParaRPr lang="ru-RU" dirty="0"/>
          </a:p>
          <a:p>
            <a:r>
              <a:rPr lang="ru-RU" dirty="0"/>
              <a:t>Или тут </a:t>
            </a:r>
            <a:br>
              <a:rPr lang="ru-RU" dirty="0"/>
            </a:br>
            <a:r>
              <a:rPr lang="en-US" dirty="0"/>
              <a:t>https://htmlacademy.ru/courses/297/run/2</a:t>
            </a:r>
            <a:endParaRPr lang="ru-RU" dirty="0"/>
          </a:p>
          <a:p>
            <a:endParaRPr lang="en-US" dirty="0"/>
          </a:p>
          <a:p>
            <a:endParaRPr lang="ru-RU" dirty="0"/>
          </a:p>
        </p:txBody>
      </p:sp>
      <p:sp>
        <p:nvSpPr>
          <p:cNvPr id="4" name="Номер слайда 3"/>
          <p:cNvSpPr>
            <a:spLocks noGrp="1"/>
          </p:cNvSpPr>
          <p:nvPr>
            <p:ph type="sldNum" sz="quarter" idx="10"/>
          </p:nvPr>
        </p:nvSpPr>
        <p:spPr/>
        <p:txBody>
          <a:bodyPr/>
          <a:lstStyle/>
          <a:p>
            <a:fld id="{2C8944A5-2CE1-407C-A458-F8BA501749EC}" type="slidenum">
              <a:rPr lang="ru-RU" smtClean="0"/>
              <a:t>16</a:t>
            </a:fld>
            <a:endParaRPr lang="ru-RU"/>
          </a:p>
        </p:txBody>
      </p:sp>
    </p:spTree>
    <p:extLst>
      <p:ext uri="{BB962C8B-B14F-4D97-AF65-F5344CB8AC3E}">
        <p14:creationId xmlns:p14="http://schemas.microsoft.com/office/powerpoint/2010/main" val="72146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C8944A5-2CE1-407C-A458-F8BA501749EC}" type="slidenum">
              <a:rPr lang="ru-RU" smtClean="0"/>
              <a:t>17</a:t>
            </a:fld>
            <a:endParaRPr lang="ru-RU"/>
          </a:p>
        </p:txBody>
      </p:sp>
    </p:spTree>
    <p:extLst>
      <p:ext uri="{BB962C8B-B14F-4D97-AF65-F5344CB8AC3E}">
        <p14:creationId xmlns:p14="http://schemas.microsoft.com/office/powerpoint/2010/main" val="1530155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C8944A5-2CE1-407C-A458-F8BA501749EC}" type="slidenum">
              <a:rPr lang="ru-RU" smtClean="0"/>
              <a:t>18</a:t>
            </a:fld>
            <a:endParaRPr lang="ru-RU"/>
          </a:p>
        </p:txBody>
      </p:sp>
    </p:spTree>
    <p:extLst>
      <p:ext uri="{BB962C8B-B14F-4D97-AF65-F5344CB8AC3E}">
        <p14:creationId xmlns:p14="http://schemas.microsoft.com/office/powerpoint/2010/main" val="2808707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C8944A5-2CE1-407C-A458-F8BA501749EC}" type="slidenum">
              <a:rPr lang="ru-RU" smtClean="0"/>
              <a:t>19</a:t>
            </a:fld>
            <a:endParaRPr lang="ru-RU"/>
          </a:p>
        </p:txBody>
      </p:sp>
    </p:spTree>
    <p:extLst>
      <p:ext uri="{BB962C8B-B14F-4D97-AF65-F5344CB8AC3E}">
        <p14:creationId xmlns:p14="http://schemas.microsoft.com/office/powerpoint/2010/main" val="236089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C8944A5-2CE1-407C-A458-F8BA501749EC}" type="slidenum">
              <a:rPr lang="ru-RU" smtClean="0"/>
              <a:t>20</a:t>
            </a:fld>
            <a:endParaRPr lang="ru-RU"/>
          </a:p>
        </p:txBody>
      </p:sp>
    </p:spTree>
    <p:extLst>
      <p:ext uri="{BB962C8B-B14F-4D97-AF65-F5344CB8AC3E}">
        <p14:creationId xmlns:p14="http://schemas.microsoft.com/office/powerpoint/2010/main" val="8988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Взглянем на этот слайд </a:t>
            </a:r>
            <a:endParaRPr lang="en-US" dirty="0"/>
          </a:p>
        </p:txBody>
      </p:sp>
      <p:sp>
        <p:nvSpPr>
          <p:cNvPr id="4" name="Номер слайда 3"/>
          <p:cNvSpPr>
            <a:spLocks noGrp="1"/>
          </p:cNvSpPr>
          <p:nvPr>
            <p:ph type="sldNum" sz="quarter" idx="5"/>
          </p:nvPr>
        </p:nvSpPr>
        <p:spPr/>
        <p:txBody>
          <a:bodyPr/>
          <a:lstStyle/>
          <a:p>
            <a:fld id="{2C8944A5-2CE1-407C-A458-F8BA501749EC}" type="slidenum">
              <a:rPr lang="ru-RU" smtClean="0"/>
              <a:t>21</a:t>
            </a:fld>
            <a:endParaRPr lang="ru-RU"/>
          </a:p>
        </p:txBody>
      </p:sp>
    </p:spTree>
    <p:extLst>
      <p:ext uri="{BB962C8B-B14F-4D97-AF65-F5344CB8AC3E}">
        <p14:creationId xmlns:p14="http://schemas.microsoft.com/office/powerpoint/2010/main" val="226381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Взглянем на этот слайд </a:t>
            </a:r>
            <a:endParaRPr lang="en-US" dirty="0"/>
          </a:p>
        </p:txBody>
      </p:sp>
      <p:sp>
        <p:nvSpPr>
          <p:cNvPr id="4" name="Номер слайда 3"/>
          <p:cNvSpPr>
            <a:spLocks noGrp="1"/>
          </p:cNvSpPr>
          <p:nvPr>
            <p:ph type="sldNum" sz="quarter" idx="5"/>
          </p:nvPr>
        </p:nvSpPr>
        <p:spPr/>
        <p:txBody>
          <a:bodyPr/>
          <a:lstStyle/>
          <a:p>
            <a:fld id="{2C8944A5-2CE1-407C-A458-F8BA501749EC}" type="slidenum">
              <a:rPr lang="ru-RU" smtClean="0"/>
              <a:t>22</a:t>
            </a:fld>
            <a:endParaRPr lang="ru-RU"/>
          </a:p>
        </p:txBody>
      </p:sp>
    </p:spTree>
    <p:extLst>
      <p:ext uri="{BB962C8B-B14F-4D97-AF65-F5344CB8AC3E}">
        <p14:creationId xmlns:p14="http://schemas.microsoft.com/office/powerpoint/2010/main" val="422837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sz="1200" b="0" i="0" kern="1200" dirty="0">
                <a:solidFill>
                  <a:schemeClr val="tx1"/>
                </a:solidFill>
                <a:effectLst/>
                <a:latin typeface="+mn-lt"/>
                <a:ea typeface="+mn-ea"/>
                <a:cs typeface="+mn-cs"/>
              </a:rPr>
              <a:t>Улучшить внешний вид страницы</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поможет язык для оформления HTML-документов, то есть CSS (что расшифровывается как </a:t>
            </a:r>
            <a:r>
              <a:rPr lang="ru-RU" sz="1200" b="0" i="0" kern="1200" dirty="0" err="1">
                <a:solidFill>
                  <a:schemeClr val="tx1"/>
                </a:solidFill>
                <a:effectLst/>
                <a:latin typeface="+mn-lt"/>
                <a:ea typeface="+mn-ea"/>
                <a:cs typeface="+mn-cs"/>
              </a:rPr>
              <a:t>Cascading</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Style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Sheets</a:t>
            </a:r>
            <a:r>
              <a:rPr lang="ru-RU" sz="1200" b="0" i="0" kern="1200" dirty="0">
                <a:solidFill>
                  <a:schemeClr val="tx1"/>
                </a:solidFill>
                <a:effectLst/>
                <a:latin typeface="+mn-lt"/>
                <a:ea typeface="+mn-ea"/>
                <a:cs typeface="+mn-cs"/>
              </a:rPr>
              <a:t> — «каскадные таблицы стилей»). </a:t>
            </a:r>
          </a:p>
          <a:p>
            <a:br>
              <a:rPr lang="en-US" sz="1200" b="0" i="0" kern="1200" dirty="0">
                <a:solidFill>
                  <a:schemeClr val="tx1"/>
                </a:solidFill>
                <a:effectLst/>
                <a:latin typeface="+mn-lt"/>
                <a:ea typeface="+mn-ea"/>
                <a:cs typeface="+mn-cs"/>
              </a:rPr>
            </a:br>
            <a:r>
              <a:rPr lang="ru-RU" sz="1200" b="0" i="0" u="sng" kern="1200" dirty="0">
                <a:solidFill>
                  <a:schemeClr val="tx1"/>
                </a:solidFill>
                <a:effectLst/>
                <a:latin typeface="+mn-lt"/>
                <a:ea typeface="+mn-ea"/>
                <a:cs typeface="+mn-cs"/>
                <a:hlinkClick r:id="rId3"/>
              </a:rPr>
              <a:t>формальный язык</a:t>
            </a:r>
            <a:r>
              <a:rPr lang="ru-RU" sz="1200" b="0" i="0" kern="1200" dirty="0">
                <a:solidFill>
                  <a:schemeClr val="tx1"/>
                </a:solidFill>
                <a:effectLst/>
                <a:latin typeface="+mn-lt"/>
                <a:ea typeface="+mn-ea"/>
                <a:cs typeface="+mn-cs"/>
              </a:rPr>
              <a:t> описания внешнего вида документа (</a:t>
            </a:r>
            <a:r>
              <a:rPr lang="ru-RU" sz="1200" b="0" i="0" u="none" strike="noStrike" kern="1200" dirty="0">
                <a:solidFill>
                  <a:schemeClr val="tx1"/>
                </a:solidFill>
                <a:effectLst/>
                <a:latin typeface="+mn-lt"/>
                <a:ea typeface="+mn-ea"/>
                <a:cs typeface="+mn-cs"/>
                <a:hlinkClick r:id="rId4" tooltip="Веб-страница"/>
              </a:rPr>
              <a:t>веб-страницы</a:t>
            </a:r>
            <a:r>
              <a:rPr lang="ru-RU" sz="1200" b="0" i="0" kern="1200" dirty="0">
                <a:solidFill>
                  <a:schemeClr val="tx1"/>
                </a:solidFill>
                <a:effectLst/>
                <a:latin typeface="+mn-lt"/>
                <a:ea typeface="+mn-ea"/>
                <a:cs typeface="+mn-cs"/>
              </a:rPr>
              <a:t>), написанного с использованием </a:t>
            </a:r>
            <a:r>
              <a:rPr lang="ru-RU" sz="1200" b="0" i="0" u="none" strike="noStrike" kern="1200" dirty="0">
                <a:solidFill>
                  <a:schemeClr val="tx1"/>
                </a:solidFill>
                <a:effectLst/>
                <a:latin typeface="+mn-lt"/>
                <a:ea typeface="+mn-ea"/>
                <a:cs typeface="+mn-cs"/>
                <a:hlinkClick r:id="rId5" tooltip="Язык разметки"/>
              </a:rPr>
              <a:t>языка разметки</a:t>
            </a:r>
            <a:r>
              <a:rPr lang="ru-RU" sz="1200" b="0" i="0" kern="1200" dirty="0">
                <a:solidFill>
                  <a:schemeClr val="tx1"/>
                </a:solidFill>
                <a:effectLst/>
                <a:latin typeface="+mn-lt"/>
                <a:ea typeface="+mn-ea"/>
                <a:cs typeface="+mn-cs"/>
              </a:rPr>
              <a:t> (чаще всего </a:t>
            </a:r>
            <a:r>
              <a:rPr lang="ru-RU" sz="1200" b="0" i="0" u="none" strike="noStrike" kern="1200" dirty="0">
                <a:solidFill>
                  <a:schemeClr val="tx1"/>
                </a:solidFill>
                <a:effectLst/>
                <a:latin typeface="+mn-lt"/>
                <a:ea typeface="+mn-ea"/>
                <a:cs typeface="+mn-cs"/>
                <a:hlinkClick r:id="rId6" tooltip="HTML"/>
              </a:rPr>
              <a:t>HTML</a:t>
            </a:r>
            <a:r>
              <a:rPr lang="ru-RU" sz="1200" b="0" i="0" kern="1200" dirty="0">
                <a:solidFill>
                  <a:schemeClr val="tx1"/>
                </a:solidFill>
                <a:effectLst/>
                <a:latin typeface="+mn-lt"/>
                <a:ea typeface="+mn-ea"/>
                <a:cs typeface="+mn-cs"/>
              </a:rPr>
              <a:t> или </a:t>
            </a:r>
            <a:r>
              <a:rPr lang="ru-RU" sz="1200" b="0" i="0" u="none" strike="noStrike" kern="1200" dirty="0">
                <a:solidFill>
                  <a:schemeClr val="tx1"/>
                </a:solidFill>
                <a:effectLst/>
                <a:latin typeface="+mn-lt"/>
                <a:ea typeface="+mn-ea"/>
                <a:cs typeface="+mn-cs"/>
                <a:hlinkClick r:id="rId7" tooltip="XHTML"/>
              </a:rPr>
              <a:t>XHTML</a:t>
            </a:r>
            <a:r>
              <a:rPr lang="ru-RU" sz="1200" b="0" i="0" kern="1200" dirty="0">
                <a:solidFill>
                  <a:schemeClr val="tx1"/>
                </a:solidFill>
                <a:effectLst/>
                <a:latin typeface="+mn-lt"/>
                <a:ea typeface="+mn-ea"/>
                <a:cs typeface="+mn-cs"/>
              </a:rPr>
              <a:t>). Также может применяться к любым </a:t>
            </a:r>
            <a:r>
              <a:rPr lang="ru-RU" sz="1200" b="0" i="0" u="none" strike="noStrike" kern="1200" dirty="0">
                <a:solidFill>
                  <a:schemeClr val="tx1"/>
                </a:solidFill>
                <a:effectLst/>
                <a:latin typeface="+mn-lt"/>
                <a:ea typeface="+mn-ea"/>
                <a:cs typeface="+mn-cs"/>
                <a:hlinkClick r:id="rId8" tooltip="XML"/>
              </a:rPr>
              <a:t>XML-документам</a:t>
            </a:r>
            <a:r>
              <a:rPr lang="ru-RU" sz="1200" b="0" i="0" kern="1200" dirty="0">
                <a:solidFill>
                  <a:schemeClr val="tx1"/>
                </a:solidFill>
                <a:effectLst/>
                <a:latin typeface="+mn-lt"/>
                <a:ea typeface="+mn-ea"/>
                <a:cs typeface="+mn-cs"/>
              </a:rPr>
              <a:t>, например, к </a:t>
            </a:r>
            <a:r>
              <a:rPr lang="ru-RU" sz="1200" b="0" i="0" u="none" strike="noStrike" kern="1200" dirty="0">
                <a:solidFill>
                  <a:schemeClr val="tx1"/>
                </a:solidFill>
                <a:effectLst/>
                <a:latin typeface="+mn-lt"/>
                <a:ea typeface="+mn-ea"/>
                <a:cs typeface="+mn-cs"/>
                <a:hlinkClick r:id="rId9" tooltip="SVG"/>
              </a:rPr>
              <a:t>SVG</a:t>
            </a:r>
            <a:r>
              <a:rPr lang="ru-RU" sz="1200" b="0" i="0" kern="1200" dirty="0">
                <a:solidFill>
                  <a:schemeClr val="tx1"/>
                </a:solidFill>
                <a:effectLst/>
                <a:latin typeface="+mn-lt"/>
                <a:ea typeface="+mn-ea"/>
                <a:cs typeface="+mn-cs"/>
              </a:rPr>
              <a:t> или </a:t>
            </a:r>
            <a:r>
              <a:rPr lang="ru-RU" sz="1200" b="0" i="0" u="none" strike="noStrike" kern="1200" dirty="0">
                <a:solidFill>
                  <a:schemeClr val="tx1"/>
                </a:solidFill>
                <a:effectLst/>
                <a:latin typeface="+mn-lt"/>
                <a:ea typeface="+mn-ea"/>
                <a:cs typeface="+mn-cs"/>
                <a:hlinkClick r:id="rId10" tooltip="XUL"/>
              </a:rPr>
              <a:t>XUL</a:t>
            </a:r>
            <a:r>
              <a:rPr lang="ru-RU" sz="1200" b="0" i="0" kern="1200" dirty="0">
                <a:solidFill>
                  <a:schemeClr val="tx1"/>
                </a:solidFill>
                <a:effectLst/>
                <a:latin typeface="+mn-lt"/>
                <a:ea typeface="+mn-ea"/>
                <a:cs typeface="+mn-cs"/>
              </a:rPr>
              <a:t>.</a:t>
            </a:r>
            <a:endParaRPr lang="ru-RU" b="1" dirty="0"/>
          </a:p>
        </p:txBody>
      </p:sp>
      <p:sp>
        <p:nvSpPr>
          <p:cNvPr id="4" name="Номер слайда 3"/>
          <p:cNvSpPr>
            <a:spLocks noGrp="1"/>
          </p:cNvSpPr>
          <p:nvPr>
            <p:ph type="sldNum" sz="quarter" idx="5"/>
          </p:nvPr>
        </p:nvSpPr>
        <p:spPr/>
        <p:txBody>
          <a:bodyPr/>
          <a:lstStyle/>
          <a:p>
            <a:fld id="{2C8944A5-2CE1-407C-A458-F8BA501749EC}" type="slidenum">
              <a:rPr lang="ru-RU" smtClean="0"/>
              <a:t>27</a:t>
            </a:fld>
            <a:endParaRPr lang="ru-RU"/>
          </a:p>
        </p:txBody>
      </p:sp>
    </p:spTree>
    <p:extLst>
      <p:ext uri="{BB962C8B-B14F-4D97-AF65-F5344CB8AC3E}">
        <p14:creationId xmlns:p14="http://schemas.microsoft.com/office/powerpoint/2010/main" val="1265058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0" dirty="0"/>
              <a:t>Вся структура называется набором правил. Отметим также имена отдельных частей:</a:t>
            </a:r>
          </a:p>
          <a:p>
            <a:r>
              <a:rPr lang="ru-RU" b="0" dirty="0"/>
              <a:t>Селектор (</a:t>
            </a:r>
            <a:r>
              <a:rPr lang="ru-RU" b="0" dirty="0" err="1"/>
              <a:t>Selector</a:t>
            </a:r>
            <a:r>
              <a:rPr lang="ru-RU" b="0" dirty="0"/>
              <a:t>). Имя HTML-элемента в начале набора правил. Он выбирает элемент(ы) для применения стиля (в данном случае, элементы p ). Для стилизации другого элемента, просто измените селектор.</a:t>
            </a:r>
          </a:p>
          <a:p>
            <a:r>
              <a:rPr lang="ru-RU" b="0" dirty="0"/>
              <a:t>Объявление (</a:t>
            </a:r>
            <a:r>
              <a:rPr lang="ru-RU" b="0" dirty="0" err="1"/>
              <a:t>Declaration</a:t>
            </a:r>
            <a:r>
              <a:rPr lang="ru-RU" b="0" dirty="0"/>
              <a:t>). Единственное правило, например </a:t>
            </a:r>
            <a:r>
              <a:rPr lang="ru-RU" b="0" dirty="0" err="1"/>
              <a:t>color</a:t>
            </a:r>
            <a:r>
              <a:rPr lang="ru-RU" b="0" dirty="0"/>
              <a:t>: </a:t>
            </a:r>
            <a:r>
              <a:rPr lang="ru-RU" b="0" dirty="0" err="1"/>
              <a:t>red</a:t>
            </a:r>
            <a:r>
              <a:rPr lang="ru-RU" b="0" dirty="0"/>
              <a:t>; указывает, какие из свойств элемента вы хотите стилизовать.</a:t>
            </a:r>
          </a:p>
          <a:p>
            <a:r>
              <a:rPr lang="ru-RU" b="0" dirty="0"/>
              <a:t>Свойства (</a:t>
            </a:r>
            <a:r>
              <a:rPr lang="ru-RU" b="0" dirty="0" err="1"/>
              <a:t>Properties</a:t>
            </a:r>
            <a:r>
              <a:rPr lang="ru-RU" b="0" dirty="0"/>
              <a:t>). Способы, которыми вы можете стилизовать определённый HTML-элемент (в данном случае, </a:t>
            </a:r>
            <a:r>
              <a:rPr lang="ru-RU" b="0" dirty="0" err="1"/>
              <a:t>color</a:t>
            </a:r>
            <a:r>
              <a:rPr lang="ru-RU" b="0" dirty="0"/>
              <a:t> является свойством для элементов &lt;p&gt;). В CSS вы выбираете, какие свойства вы хотите затронуть в вашем правиле.</a:t>
            </a:r>
          </a:p>
          <a:p>
            <a:r>
              <a:rPr lang="ru-RU" b="0" dirty="0"/>
              <a:t>Значение свойства (</a:t>
            </a:r>
            <a:r>
              <a:rPr lang="ru-RU" b="0" dirty="0" err="1"/>
              <a:t>Property</a:t>
            </a:r>
            <a:r>
              <a:rPr lang="ru-RU" b="0" dirty="0"/>
              <a:t> </a:t>
            </a:r>
            <a:r>
              <a:rPr lang="ru-RU" b="0" dirty="0" err="1"/>
              <a:t>value</a:t>
            </a:r>
            <a:r>
              <a:rPr lang="ru-RU" b="0" dirty="0"/>
              <a:t>). Справа от свойства, после двоеточия, у нас есть значение свойства, которое выбирает одно из множества возможных признаков для данного свойства (существует множество значений </a:t>
            </a:r>
            <a:r>
              <a:rPr lang="ru-RU" b="0" dirty="0" err="1"/>
              <a:t>color</a:t>
            </a:r>
            <a:r>
              <a:rPr lang="ru-RU" b="0" dirty="0"/>
              <a:t>, помимо </a:t>
            </a:r>
            <a:r>
              <a:rPr lang="ru-RU" b="0" dirty="0" err="1"/>
              <a:t>red</a:t>
            </a:r>
            <a:r>
              <a:rPr lang="ru-RU" b="0" dirty="0"/>
              <a:t>).</a:t>
            </a:r>
          </a:p>
          <a:p>
            <a:endParaRPr lang="ru-RU" b="0" dirty="0"/>
          </a:p>
          <a:p>
            <a:r>
              <a:rPr lang="en-US" b="0" dirty="0"/>
              <a:t>https://developer.mozilla.org/ru/docs/Learn/Getting_started_with_the_web/CSS_basics</a:t>
            </a:r>
            <a:endParaRPr lang="ru-RU" b="0" dirty="0"/>
          </a:p>
        </p:txBody>
      </p:sp>
      <p:sp>
        <p:nvSpPr>
          <p:cNvPr id="4" name="Номер слайда 3"/>
          <p:cNvSpPr>
            <a:spLocks noGrp="1"/>
          </p:cNvSpPr>
          <p:nvPr>
            <p:ph type="sldNum" sz="quarter" idx="10"/>
          </p:nvPr>
        </p:nvSpPr>
        <p:spPr/>
        <p:txBody>
          <a:bodyPr/>
          <a:lstStyle/>
          <a:p>
            <a:fld id="{2C8944A5-2CE1-407C-A458-F8BA501749EC}" type="slidenum">
              <a:rPr lang="ru-RU" smtClean="0"/>
              <a:t>28</a:t>
            </a:fld>
            <a:endParaRPr lang="ru-RU"/>
          </a:p>
        </p:txBody>
      </p:sp>
    </p:spTree>
    <p:extLst>
      <p:ext uri="{BB962C8B-B14F-4D97-AF65-F5344CB8AC3E}">
        <p14:creationId xmlns:p14="http://schemas.microsoft.com/office/powerpoint/2010/main" val="3537033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0" dirty="0"/>
              <a:t>Вся структура называется набором правил. Отметим также имена отдельных частей:</a:t>
            </a:r>
          </a:p>
          <a:p>
            <a:r>
              <a:rPr lang="ru-RU" b="0" dirty="0"/>
              <a:t>Селектор (</a:t>
            </a:r>
            <a:r>
              <a:rPr lang="ru-RU" b="0" dirty="0" err="1"/>
              <a:t>Selector</a:t>
            </a:r>
            <a:r>
              <a:rPr lang="ru-RU" b="0" dirty="0"/>
              <a:t>). Имя HTML-элемента в начале набора правил. Он выбирает элемент(ы) для применения стиля (в данном случае, элементы p ). Для стилизации другого элемента, просто измените селектор.</a:t>
            </a:r>
          </a:p>
          <a:p>
            <a:r>
              <a:rPr lang="ru-RU" b="0" dirty="0"/>
              <a:t>Объявление (</a:t>
            </a:r>
            <a:r>
              <a:rPr lang="ru-RU" b="0" dirty="0" err="1"/>
              <a:t>Declaration</a:t>
            </a:r>
            <a:r>
              <a:rPr lang="ru-RU" b="0" dirty="0"/>
              <a:t>). Единственное правило, например </a:t>
            </a:r>
            <a:r>
              <a:rPr lang="ru-RU" b="0" dirty="0" err="1"/>
              <a:t>color</a:t>
            </a:r>
            <a:r>
              <a:rPr lang="ru-RU" b="0" dirty="0"/>
              <a:t>: </a:t>
            </a:r>
            <a:r>
              <a:rPr lang="ru-RU" b="0" dirty="0" err="1"/>
              <a:t>red</a:t>
            </a:r>
            <a:r>
              <a:rPr lang="ru-RU" b="0" dirty="0"/>
              <a:t>; указывает, какие из свойств элемента вы хотите стилизовать.</a:t>
            </a:r>
          </a:p>
          <a:p>
            <a:r>
              <a:rPr lang="ru-RU" b="0" dirty="0"/>
              <a:t>Свойства (</a:t>
            </a:r>
            <a:r>
              <a:rPr lang="ru-RU" b="0" dirty="0" err="1"/>
              <a:t>Properties</a:t>
            </a:r>
            <a:r>
              <a:rPr lang="ru-RU" b="0" dirty="0"/>
              <a:t>). Способы, которыми вы можете стилизовать определённый HTML-элемент (в данном случае, </a:t>
            </a:r>
            <a:r>
              <a:rPr lang="ru-RU" b="0" dirty="0" err="1"/>
              <a:t>color</a:t>
            </a:r>
            <a:r>
              <a:rPr lang="ru-RU" b="0" dirty="0"/>
              <a:t> является свойством для элементов &lt;p&gt;). В CSS вы выбираете, какие свойства вы хотите затронуть в вашем правиле.</a:t>
            </a:r>
          </a:p>
          <a:p>
            <a:r>
              <a:rPr lang="ru-RU" b="0" dirty="0"/>
              <a:t>Значение свойства (</a:t>
            </a:r>
            <a:r>
              <a:rPr lang="ru-RU" b="0" dirty="0" err="1"/>
              <a:t>Property</a:t>
            </a:r>
            <a:r>
              <a:rPr lang="ru-RU" b="0" dirty="0"/>
              <a:t> </a:t>
            </a:r>
            <a:r>
              <a:rPr lang="ru-RU" b="0" dirty="0" err="1"/>
              <a:t>value</a:t>
            </a:r>
            <a:r>
              <a:rPr lang="ru-RU" b="0" dirty="0"/>
              <a:t>). Справа от свойства, после двоеточия, у нас есть значение свойства, которое выбирает одно из множества возможных признаков для данного свойства (существует множество значений </a:t>
            </a:r>
            <a:r>
              <a:rPr lang="ru-RU" b="0" dirty="0" err="1"/>
              <a:t>color</a:t>
            </a:r>
            <a:r>
              <a:rPr lang="ru-RU" b="0" dirty="0"/>
              <a:t>, помимо </a:t>
            </a:r>
            <a:r>
              <a:rPr lang="ru-RU" b="0" dirty="0" err="1"/>
              <a:t>red</a:t>
            </a:r>
            <a:r>
              <a:rPr lang="ru-RU" b="0" dirty="0"/>
              <a:t>).</a:t>
            </a:r>
          </a:p>
          <a:p>
            <a:endParaRPr lang="ru-RU" b="0" dirty="0"/>
          </a:p>
          <a:p>
            <a:r>
              <a:rPr lang="en-US" b="0" dirty="0"/>
              <a:t>https://developer.mozilla.org/ru/docs/Learn/Getting_started_with_the_web/CSS_basics</a:t>
            </a:r>
            <a:endParaRPr lang="ru-RU" b="0" dirty="0"/>
          </a:p>
        </p:txBody>
      </p:sp>
      <p:sp>
        <p:nvSpPr>
          <p:cNvPr id="4" name="Номер слайда 3"/>
          <p:cNvSpPr>
            <a:spLocks noGrp="1"/>
          </p:cNvSpPr>
          <p:nvPr>
            <p:ph type="sldNum" sz="quarter" idx="10"/>
          </p:nvPr>
        </p:nvSpPr>
        <p:spPr/>
        <p:txBody>
          <a:bodyPr/>
          <a:lstStyle/>
          <a:p>
            <a:fld id="{2C8944A5-2CE1-407C-A458-F8BA501749EC}" type="slidenum">
              <a:rPr lang="ru-RU" smtClean="0"/>
              <a:t>29</a:t>
            </a:fld>
            <a:endParaRPr lang="ru-RU"/>
          </a:p>
        </p:txBody>
      </p:sp>
    </p:spTree>
    <p:extLst>
      <p:ext uri="{BB962C8B-B14F-4D97-AF65-F5344CB8AC3E}">
        <p14:creationId xmlns:p14="http://schemas.microsoft.com/office/powerpoint/2010/main" val="2626130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Миссия W3C: </a:t>
            </a:r>
            <a:r>
              <a:rPr lang="ru-RU" b="1" dirty="0">
                <a:effectLst/>
              </a:rPr>
              <a:t>«Полностью раскрыть потенциал Всемирной паутины путём создания протоколов и принципов, гарантирующих долгосрочное развитие Сети»</a:t>
            </a:r>
            <a:r>
              <a:rPr lang="ru-RU" dirty="0"/>
              <a:t>.</a:t>
            </a:r>
            <a:br>
              <a:rPr lang="ru-RU" dirty="0"/>
            </a:br>
            <a:r>
              <a:rPr lang="en-US" dirty="0"/>
              <a:t>https://ru.wikipedia.org/wiki/%D0%9A%D0%BE%D0%BD%D1%81%D0%BE%D1%80%D1%86%D0%B8%D1%83%D0%BC_%D0%92%D1%81%D0%B5%D0%BC%D0%B8%D1%80%D0%BD%D0%BE%D0%B9_%D0%BF%D0%B0%D1%83%D1%82%D0%B8%D0%BD%D1%8B</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4</a:t>
            </a:fld>
            <a:endParaRPr lang="ru-RU"/>
          </a:p>
        </p:txBody>
      </p:sp>
    </p:spTree>
    <p:extLst>
      <p:ext uri="{BB962C8B-B14F-4D97-AF65-F5344CB8AC3E}">
        <p14:creationId xmlns:p14="http://schemas.microsoft.com/office/powerpoint/2010/main" val="2808684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indent="0">
              <a:buFont typeface="Arial" panose="020B0604020202020204" pitchFamily="34" charset="0"/>
              <a:buNone/>
            </a:pPr>
            <a:r>
              <a:rPr lang="ru-RU" sz="1200" b="0" i="0" kern="1200" dirty="0">
                <a:solidFill>
                  <a:schemeClr val="tx1"/>
                </a:solidFill>
                <a:effectLst/>
                <a:latin typeface="+mn-lt"/>
                <a:ea typeface="+mn-ea"/>
                <a:cs typeface="+mn-cs"/>
              </a:rPr>
              <a:t>CSS-правило. </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ru-RU" sz="1200" b="0" i="0" kern="1200" dirty="0">
                <a:solidFill>
                  <a:schemeClr val="tx1"/>
                </a:solidFill>
                <a:effectLst/>
                <a:latin typeface="+mn-lt"/>
                <a:ea typeface="+mn-ea"/>
                <a:cs typeface="+mn-cs"/>
              </a:rPr>
              <a:t>Можно сказать, что правило — это группа свойств и их значений, которая целиком применяется к тем тегам, на которые указывает селектор. </a:t>
            </a:r>
          </a:p>
          <a:p>
            <a:pPr marL="0" indent="0">
              <a:buFont typeface="Arial" panose="020B0604020202020204" pitchFamily="34" charset="0"/>
              <a:buNone/>
            </a:pPr>
            <a:r>
              <a:rPr lang="ru-RU" sz="1200" b="0" i="0" kern="1200" dirty="0">
                <a:solidFill>
                  <a:schemeClr val="tx1"/>
                </a:solidFill>
                <a:effectLst/>
                <a:latin typeface="+mn-lt"/>
                <a:ea typeface="+mn-ea"/>
                <a:cs typeface="+mn-cs"/>
              </a:rPr>
              <a:t>Селектор указывает, к каким тегам применятся свойства из CSS-правила. Проще всего работают селекторы по тегам: они выбирают все теги с подходящим именем. Например:</a:t>
            </a:r>
          </a:p>
          <a:p>
            <a:pPr marL="0" indent="0">
              <a:buFont typeface="Arial" panose="020B0604020202020204" pitchFamily="34" charset="0"/>
              <a:buNone/>
            </a:pPr>
            <a:endParaRPr lang="ru-RU" sz="1200" b="0" i="0" kern="1200" dirty="0">
              <a:solidFill>
                <a:schemeClr val="tx1"/>
              </a:solidFill>
              <a:effectLst/>
              <a:latin typeface="+mn-lt"/>
              <a:ea typeface="+mn-ea"/>
              <a:cs typeface="+mn-cs"/>
            </a:endParaRPr>
          </a:p>
          <a:p>
            <a:pPr marL="0" indent="0">
              <a:buFont typeface="Arial" panose="020B0604020202020204" pitchFamily="34" charset="0"/>
              <a:buNone/>
            </a:pPr>
            <a:r>
              <a:rPr lang="ru-RU" sz="1200" b="0" i="0" kern="1200" dirty="0">
                <a:solidFill>
                  <a:schemeClr val="tx1"/>
                </a:solidFill>
                <a:effectLst/>
                <a:latin typeface="+mn-lt"/>
                <a:ea typeface="+mn-ea"/>
                <a:cs typeface="+mn-cs"/>
              </a:rPr>
              <a:t>В примере селектором является p, и он выбирает все теги с именем p (то есть теги &lt;p&gt;), а теги с другим именем, например h1, не выбирает.</a:t>
            </a: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ru-RU" sz="1200" b="0" i="0" u="sng" kern="1200" dirty="0">
                <a:solidFill>
                  <a:schemeClr val="tx1"/>
                </a:solidFill>
                <a:effectLst/>
                <a:latin typeface="+mn-lt"/>
                <a:ea typeface="+mn-ea"/>
                <a:cs typeface="+mn-cs"/>
              </a:rPr>
              <a:t>Обратите внимание что точка с запятой обязательны после значения свойства. </a:t>
            </a:r>
            <a:r>
              <a:rPr lang="ru-RU" sz="1200" b="0" i="0" kern="1200" dirty="0">
                <a:solidFill>
                  <a:schemeClr val="tx1"/>
                </a:solidFill>
                <a:effectLst/>
                <a:latin typeface="+mn-lt"/>
                <a:ea typeface="+mn-ea"/>
                <a:cs typeface="+mn-cs"/>
              </a:rPr>
              <a:t> </a:t>
            </a:r>
          </a:p>
          <a:p>
            <a:pPr marL="0" indent="0">
              <a:buFont typeface="Arial" panose="020B0604020202020204" pitchFamily="34" charset="0"/>
              <a:buNone/>
            </a:pP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2C8944A5-2CE1-407C-A458-F8BA501749EC}" type="slidenum">
              <a:rPr lang="ru-RU" smtClean="0"/>
              <a:t>41</a:t>
            </a:fld>
            <a:endParaRPr lang="ru-RU"/>
          </a:p>
        </p:txBody>
      </p:sp>
    </p:spTree>
    <p:extLst>
      <p:ext uri="{BB962C8B-B14F-4D97-AF65-F5344CB8AC3E}">
        <p14:creationId xmlns:p14="http://schemas.microsoft.com/office/powerpoint/2010/main" val="4034970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indent="0">
              <a:buFont typeface="Arial" panose="020B0604020202020204" pitchFamily="34" charset="0"/>
              <a:buNone/>
            </a:pP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2C8944A5-2CE1-407C-A458-F8BA501749EC}" type="slidenum">
              <a:rPr lang="ru-RU" smtClean="0"/>
              <a:t>42</a:t>
            </a:fld>
            <a:endParaRPr lang="ru-RU"/>
          </a:p>
        </p:txBody>
      </p:sp>
    </p:spTree>
    <p:extLst>
      <p:ext uri="{BB962C8B-B14F-4D97-AF65-F5344CB8AC3E}">
        <p14:creationId xmlns:p14="http://schemas.microsoft.com/office/powerpoint/2010/main" val="3679395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algn="l"/>
            <a:r>
              <a:rPr lang="en-US" dirty="0"/>
              <a:t>https://ru.wikipedia.org/wiki/%D0%AD%D0%B9%D1%85,_%D0%91%D1%80%D0%B5%D0%BD%D0%B4%D0%B0%D0%BD</a:t>
            </a:r>
            <a:br>
              <a:rPr lang="ru-RU" dirty="0"/>
            </a:br>
            <a:r>
              <a:rPr lang="ru-RU" b="0" i="0" dirty="0">
                <a:solidFill>
                  <a:srgbClr val="202122"/>
                </a:solidFill>
                <a:effectLst/>
                <a:latin typeface="Arial" panose="020B0604020202020204" pitchFamily="34" charset="0"/>
              </a:rPr>
              <a:t>— американский программист, создатель языка программирования </a:t>
            </a:r>
            <a:r>
              <a:rPr lang="ru-RU" b="0" i="0" u="none" strike="noStrike" dirty="0">
                <a:solidFill>
                  <a:srgbClr val="0645AD"/>
                </a:solidFill>
                <a:effectLst/>
                <a:latin typeface="Arial" panose="020B0604020202020204" pitchFamily="34" charset="0"/>
                <a:hlinkClick r:id="rId3" tooltip="JavaScript"/>
              </a:rPr>
              <a:t>JavaScript</a:t>
            </a:r>
            <a:r>
              <a:rPr lang="ru-RU" b="0" i="0" dirty="0">
                <a:solidFill>
                  <a:srgbClr val="202122"/>
                </a:solidFill>
                <a:effectLst/>
                <a:latin typeface="Arial" panose="020B0604020202020204" pitchFamily="34" charset="0"/>
              </a:rPr>
              <a:t>. </a:t>
            </a:r>
            <a:br>
              <a:rPr lang="ru-RU" b="0" i="0" dirty="0">
                <a:solidFill>
                  <a:srgbClr val="202122"/>
                </a:solidFill>
                <a:effectLst/>
                <a:latin typeface="Arial" panose="020B0604020202020204" pitchFamily="34" charset="0"/>
              </a:rPr>
            </a:br>
            <a:br>
              <a:rPr lang="ru-RU" b="0" i="0" dirty="0">
                <a:solidFill>
                  <a:srgbClr val="202122"/>
                </a:solidFill>
                <a:effectLst/>
                <a:latin typeface="Arial" panose="020B0604020202020204" pitchFamily="34" charset="0"/>
              </a:rPr>
            </a:br>
            <a:r>
              <a:rPr lang="ru-RU" b="0" i="0" dirty="0" err="1">
                <a:solidFill>
                  <a:srgbClr val="202122"/>
                </a:solidFill>
                <a:effectLst/>
                <a:latin typeface="Arial" panose="020B0604020202020204" pitchFamily="34" charset="0"/>
              </a:rPr>
              <a:t>Эйх</a:t>
            </a:r>
            <a:r>
              <a:rPr lang="ru-RU" b="0" i="0" dirty="0">
                <a:solidFill>
                  <a:srgbClr val="202122"/>
                </a:solidFill>
                <a:effectLst/>
                <a:latin typeface="Arial" panose="020B0604020202020204" pitchFamily="34" charset="0"/>
              </a:rPr>
              <a:t> больше всего известен своей работой в </a:t>
            </a:r>
            <a:r>
              <a:rPr lang="ru-RU" b="0" i="0" u="none" strike="noStrike" dirty="0">
                <a:solidFill>
                  <a:srgbClr val="0645AD"/>
                </a:solidFill>
                <a:effectLst/>
                <a:latin typeface="Arial" panose="020B0604020202020204" pitchFamily="34" charset="0"/>
                <a:hlinkClick r:id="rId4" tooltip="Netscape Communications"/>
              </a:rPr>
              <a:t>Netscape</a:t>
            </a:r>
            <a:r>
              <a:rPr lang="ru-RU" b="0" i="0" dirty="0">
                <a:solidFill>
                  <a:srgbClr val="202122"/>
                </a:solidFill>
                <a:effectLst/>
                <a:latin typeface="Arial" panose="020B0604020202020204" pitchFamily="34" charset="0"/>
              </a:rPr>
              <a:t> и </a:t>
            </a:r>
            <a:r>
              <a:rPr lang="ru-RU" b="0" i="0" u="none" strike="noStrike" dirty="0">
                <a:solidFill>
                  <a:srgbClr val="0645AD"/>
                </a:solidFill>
                <a:effectLst/>
                <a:latin typeface="Arial" panose="020B0604020202020204" pitchFamily="34" charset="0"/>
                <a:hlinkClick r:id="rId5" tooltip="Mozilla"/>
              </a:rPr>
              <a:t>Mozilla</a:t>
            </a:r>
            <a:r>
              <a:rPr lang="ru-RU" b="0" i="0" dirty="0">
                <a:solidFill>
                  <a:srgbClr val="202122"/>
                </a:solidFill>
                <a:effectLst/>
                <a:latin typeface="Arial" panose="020B0604020202020204" pitchFamily="34" charset="0"/>
              </a:rPr>
              <a:t>. Он начал работу в Netscape в апреле </a:t>
            </a:r>
            <a:r>
              <a:rPr lang="ru-RU" b="0" i="0" u="none" strike="noStrike" dirty="0">
                <a:solidFill>
                  <a:srgbClr val="0645AD"/>
                </a:solidFill>
                <a:effectLst/>
                <a:latin typeface="Arial" panose="020B0604020202020204" pitchFamily="34" charset="0"/>
                <a:hlinkClick r:id="rId6" tooltip="1995 год"/>
              </a:rPr>
              <a:t>1995 года</a:t>
            </a:r>
            <a:r>
              <a:rPr lang="ru-RU" b="0" i="0" dirty="0">
                <a:solidFill>
                  <a:srgbClr val="202122"/>
                </a:solidFill>
                <a:effectLst/>
                <a:latin typeface="Arial" panose="020B0604020202020204" pitchFamily="34" charset="0"/>
              </a:rPr>
              <a:t>, где разработал язык программирования, изначально называвшийся «</a:t>
            </a:r>
            <a:r>
              <a:rPr lang="ru-RU" b="0" i="0" u="none" strike="noStrike" dirty="0" err="1">
                <a:solidFill>
                  <a:srgbClr val="0645AD"/>
                </a:solidFill>
                <a:effectLst/>
                <a:latin typeface="Arial" panose="020B0604020202020204" pitchFamily="34" charset="0"/>
                <a:hlinkClick r:id="rId7" tooltip="Мокаччино"/>
              </a:rPr>
              <a:t>Mocha</a:t>
            </a:r>
            <a:r>
              <a:rPr lang="ru-RU" b="0" i="0" dirty="0">
                <a:solidFill>
                  <a:srgbClr val="202122"/>
                </a:solidFill>
                <a:effectLst/>
                <a:latin typeface="Arial" panose="020B0604020202020204" pitchFamily="34" charset="0"/>
              </a:rPr>
              <a:t>»</a:t>
            </a:r>
            <a:r>
              <a:rPr lang="ru-RU" b="0" i="0" u="none" strike="noStrike" baseline="30000" dirty="0">
                <a:solidFill>
                  <a:srgbClr val="0645AD"/>
                </a:solidFill>
                <a:effectLst/>
                <a:latin typeface="Arial" panose="020B0604020202020204" pitchFamily="34" charset="0"/>
                <a:hlinkClick r:id="rId8"/>
              </a:rPr>
              <a:t>[12]</a:t>
            </a:r>
            <a:r>
              <a:rPr lang="ru-RU" b="0" i="0" u="none" strike="noStrike" baseline="30000" dirty="0">
                <a:solidFill>
                  <a:srgbClr val="0645AD"/>
                </a:solidFill>
                <a:effectLst/>
                <a:latin typeface="Arial" panose="020B0604020202020204" pitchFamily="34" charset="0"/>
                <a:hlinkClick r:id="rId9"/>
              </a:rPr>
              <a:t>[13]</a:t>
            </a:r>
            <a:r>
              <a:rPr lang="ru-RU" b="0" i="0" u="none" strike="noStrike" baseline="30000" dirty="0">
                <a:solidFill>
                  <a:srgbClr val="0645AD"/>
                </a:solidFill>
                <a:effectLst/>
                <a:latin typeface="Arial" panose="020B0604020202020204" pitchFamily="34" charset="0"/>
                <a:hlinkClick r:id="rId10"/>
              </a:rPr>
              <a:t>[14]</a:t>
            </a:r>
            <a:r>
              <a:rPr lang="ru-RU" b="0" i="0" dirty="0">
                <a:solidFill>
                  <a:srgbClr val="202122"/>
                </a:solidFill>
                <a:effectLst/>
                <a:latin typeface="Arial" panose="020B0604020202020204" pitchFamily="34" charset="0"/>
              </a:rPr>
              <a:t>, затем переименованный в «</a:t>
            </a:r>
            <a:r>
              <a:rPr lang="ru-RU" b="0" i="0" dirty="0" err="1">
                <a:solidFill>
                  <a:srgbClr val="202122"/>
                </a:solidFill>
                <a:effectLst/>
                <a:latin typeface="Arial" panose="020B0604020202020204" pitchFamily="34" charset="0"/>
              </a:rPr>
              <a:t>LiveScript</a:t>
            </a:r>
            <a:r>
              <a:rPr lang="ru-RU" b="0" i="0" dirty="0">
                <a:solidFill>
                  <a:srgbClr val="202122"/>
                </a:solidFill>
                <a:effectLst/>
                <a:latin typeface="Arial" panose="020B0604020202020204" pitchFamily="34" charset="0"/>
              </a:rPr>
              <a:t>»</a:t>
            </a:r>
            <a:r>
              <a:rPr lang="ru-RU" b="0" i="0" u="none" strike="noStrike" baseline="30000" dirty="0">
                <a:solidFill>
                  <a:srgbClr val="0645AD"/>
                </a:solidFill>
                <a:effectLst/>
                <a:latin typeface="Arial" panose="020B0604020202020204" pitchFamily="34" charset="0"/>
                <a:hlinkClick r:id="rId10"/>
              </a:rPr>
              <a:t>[14]</a:t>
            </a:r>
            <a:r>
              <a:rPr lang="ru-RU" b="0" i="0" dirty="0">
                <a:solidFill>
                  <a:srgbClr val="202122"/>
                </a:solidFill>
                <a:effectLst/>
                <a:latin typeface="Arial" panose="020B0604020202020204" pitchFamily="34" charset="0"/>
              </a:rPr>
              <a:t>, и наконец переименованный в </a:t>
            </a:r>
            <a:r>
              <a:rPr lang="ru-RU" b="0" i="0" u="none" strike="noStrike" dirty="0">
                <a:solidFill>
                  <a:srgbClr val="0645AD"/>
                </a:solidFill>
                <a:effectLst/>
                <a:latin typeface="Arial" panose="020B0604020202020204" pitchFamily="34" charset="0"/>
                <a:hlinkClick r:id="rId3" tooltip="JavaScript"/>
              </a:rPr>
              <a:t>JavaScript</a:t>
            </a:r>
            <a:r>
              <a:rPr lang="ru-RU" b="0" i="0" dirty="0">
                <a:solidFill>
                  <a:srgbClr val="202122"/>
                </a:solidFill>
                <a:effectLst/>
                <a:latin typeface="Arial" panose="020B0604020202020204" pitchFamily="34" charset="0"/>
              </a:rPr>
              <a:t> для браузера </a:t>
            </a:r>
            <a:r>
              <a:rPr lang="ru-RU" b="0" i="0" u="none" strike="noStrike" dirty="0">
                <a:solidFill>
                  <a:srgbClr val="0645AD"/>
                </a:solidFill>
                <a:effectLst/>
                <a:latin typeface="Arial" panose="020B0604020202020204" pitchFamily="34" charset="0"/>
                <a:hlinkClick r:id="rId11" tooltip="Netscape Navigator"/>
              </a:rPr>
              <a:t>Netscape Navigator</a:t>
            </a:r>
            <a:r>
              <a:rPr lang="ru-RU" b="0" i="0" dirty="0">
                <a:solidFill>
                  <a:srgbClr val="202122"/>
                </a:solidFill>
                <a:effectLst/>
                <a:latin typeface="Arial" panose="020B0604020202020204" pitchFamily="34" charset="0"/>
              </a:rPr>
              <a:t>. В начале </a:t>
            </a:r>
            <a:r>
              <a:rPr lang="ru-RU" b="0" i="0" u="none" strike="noStrike" dirty="0">
                <a:solidFill>
                  <a:srgbClr val="0645AD"/>
                </a:solidFill>
                <a:effectLst/>
                <a:latin typeface="Arial" panose="020B0604020202020204" pitchFamily="34" charset="0"/>
                <a:hlinkClick r:id="rId12" tooltip="1998 год"/>
              </a:rPr>
              <a:t>1998 года</a:t>
            </a:r>
            <a:r>
              <a:rPr lang="ru-RU" b="0" i="0" dirty="0">
                <a:solidFill>
                  <a:srgbClr val="202122"/>
                </a:solidFill>
                <a:effectLst/>
                <a:latin typeface="Arial" panose="020B0604020202020204" pitchFamily="34" charset="0"/>
              </a:rPr>
              <a:t> участвовал в открытии mozilla.org в качестве главного архитектора. Когда в июле </a:t>
            </a:r>
            <a:r>
              <a:rPr lang="ru-RU" b="0" i="0" u="none" strike="noStrike" dirty="0">
                <a:solidFill>
                  <a:srgbClr val="0645AD"/>
                </a:solidFill>
                <a:effectLst/>
                <a:latin typeface="Arial" panose="020B0604020202020204" pitchFamily="34" charset="0"/>
                <a:hlinkClick r:id="rId13" tooltip="2003 год"/>
              </a:rPr>
              <a:t>2003 года</a:t>
            </a: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4" tooltip="AOL"/>
              </a:rPr>
              <a:t>AOL</a:t>
            </a:r>
            <a:r>
              <a:rPr lang="ru-RU" b="0" i="0" dirty="0">
                <a:solidFill>
                  <a:srgbClr val="202122"/>
                </a:solidFill>
                <a:effectLst/>
                <a:latin typeface="Arial" panose="020B0604020202020204" pitchFamily="34" charset="0"/>
              </a:rPr>
              <a:t> закрыла подразделение Netscape, </a:t>
            </a:r>
            <a:r>
              <a:rPr lang="ru-RU" b="0" i="0" dirty="0" err="1">
                <a:solidFill>
                  <a:srgbClr val="202122"/>
                </a:solidFill>
                <a:effectLst/>
                <a:latin typeface="Arial" panose="020B0604020202020204" pitchFamily="34" charset="0"/>
              </a:rPr>
              <a:t>Эйх</a:t>
            </a:r>
            <a:r>
              <a:rPr lang="ru-RU" b="0" i="0" dirty="0">
                <a:solidFill>
                  <a:srgbClr val="202122"/>
                </a:solidFill>
                <a:effectLst/>
                <a:latin typeface="Arial" panose="020B0604020202020204" pitchFamily="34" charset="0"/>
              </a:rPr>
              <a:t> перешёл в </a:t>
            </a:r>
            <a:r>
              <a:rPr lang="ru-RU" b="0" i="0" u="none" strike="noStrike" dirty="0">
                <a:solidFill>
                  <a:srgbClr val="0645AD"/>
                </a:solidFill>
                <a:effectLst/>
                <a:latin typeface="Arial" panose="020B0604020202020204" pitchFamily="34" charset="0"/>
                <a:hlinkClick r:id="rId15" tooltip="Mozilla Foundation"/>
              </a:rPr>
              <a:t>Mozilla Foundation</a:t>
            </a:r>
            <a:r>
              <a:rPr lang="ru-RU" b="0" i="0" dirty="0">
                <a:solidFill>
                  <a:srgbClr val="202122"/>
                </a:solidFill>
                <a:effectLst/>
                <a:latin typeface="Arial" panose="020B0604020202020204" pitchFamily="34" charset="0"/>
              </a:rPr>
              <a:t>.</a:t>
            </a:r>
          </a:p>
          <a:p>
            <a:pPr algn="l"/>
            <a:r>
              <a:rPr lang="ru-RU" b="0" i="0" dirty="0">
                <a:solidFill>
                  <a:srgbClr val="202122"/>
                </a:solidFill>
                <a:effectLst/>
                <a:latin typeface="Arial" panose="020B0604020202020204" pitchFamily="34" charset="0"/>
              </a:rPr>
              <a:t>В августе </a:t>
            </a:r>
            <a:r>
              <a:rPr lang="ru-RU" b="0" i="0" u="none" strike="noStrike" dirty="0">
                <a:solidFill>
                  <a:srgbClr val="0645AD"/>
                </a:solidFill>
                <a:effectLst/>
                <a:latin typeface="Arial" panose="020B0604020202020204" pitchFamily="34" charset="0"/>
                <a:hlinkClick r:id="rId16" tooltip="2005 год"/>
              </a:rPr>
              <a:t>2005 года</a:t>
            </a:r>
            <a:r>
              <a:rPr lang="ru-RU" b="0" i="0" dirty="0">
                <a:solidFill>
                  <a:srgbClr val="202122"/>
                </a:solidFill>
                <a:effectLst/>
                <a:latin typeface="Arial" panose="020B0604020202020204" pitchFamily="34" charset="0"/>
              </a:rPr>
              <a:t>, проработав главным технологом и членом совета директоров Mozilla Foundation, </a:t>
            </a:r>
            <a:r>
              <a:rPr lang="ru-RU" b="0" i="0" dirty="0" err="1">
                <a:solidFill>
                  <a:srgbClr val="202122"/>
                </a:solidFill>
                <a:effectLst/>
                <a:latin typeface="Arial" panose="020B0604020202020204" pitchFamily="34" charset="0"/>
              </a:rPr>
              <a:t>Брендан</a:t>
            </a:r>
            <a:r>
              <a:rPr lang="ru-RU" b="0" i="0" dirty="0">
                <a:solidFill>
                  <a:srgbClr val="202122"/>
                </a:solidFill>
                <a:effectLst/>
                <a:latin typeface="Arial" panose="020B0604020202020204" pitchFamily="34" charset="0"/>
              </a:rPr>
              <a:t> стал </a:t>
            </a:r>
            <a:r>
              <a:rPr lang="ru-RU" b="0" i="0" u="none" strike="noStrike" dirty="0">
                <a:solidFill>
                  <a:srgbClr val="0645AD"/>
                </a:solidFill>
                <a:effectLst/>
                <a:latin typeface="Arial" panose="020B0604020202020204" pitchFamily="34" charset="0"/>
                <a:hlinkClick r:id="rId17" tooltip="Технический директор"/>
              </a:rPr>
              <a:t>техническим директором</a:t>
            </a:r>
            <a:r>
              <a:rPr lang="ru-RU" b="0" i="0" dirty="0">
                <a:solidFill>
                  <a:srgbClr val="202122"/>
                </a:solidFill>
                <a:effectLst/>
                <a:latin typeface="Arial" panose="020B0604020202020204" pitchFamily="34" charset="0"/>
              </a:rPr>
              <a:t> </a:t>
            </a:r>
            <a:r>
              <a:rPr lang="ru-RU" b="0" i="0" u="none" strike="noStrike" dirty="0">
                <a:solidFill>
                  <a:srgbClr val="0645AD"/>
                </a:solidFill>
                <a:effectLst/>
                <a:latin typeface="Arial" panose="020B0604020202020204" pitchFamily="34" charset="0"/>
                <a:hlinkClick r:id="rId18" tooltip="Mozilla Corporation"/>
              </a:rPr>
              <a:t>Mozilla Corporation</a:t>
            </a:r>
            <a:r>
              <a:rPr lang="ru-RU" b="0" i="0" dirty="0">
                <a:solidFill>
                  <a:srgbClr val="202122"/>
                </a:solidFill>
                <a:effectLst/>
                <a:latin typeface="Arial" panose="020B0604020202020204" pitchFamily="34" charset="0"/>
              </a:rPr>
              <a:t>, а 26 марта </a:t>
            </a:r>
            <a:r>
              <a:rPr lang="ru-RU" b="0" i="0" u="none" strike="noStrike" dirty="0">
                <a:solidFill>
                  <a:srgbClr val="0645AD"/>
                </a:solidFill>
                <a:effectLst/>
                <a:latin typeface="Arial" panose="020B0604020202020204" pitchFamily="34" charset="0"/>
                <a:hlinkClick r:id="rId19" tooltip="2014 год"/>
              </a:rPr>
              <a:t>2014 года</a:t>
            </a:r>
            <a:r>
              <a:rPr lang="ru-RU" b="0" i="0" dirty="0">
                <a:solidFill>
                  <a:srgbClr val="202122"/>
                </a:solidFill>
                <a:effectLst/>
                <a:latin typeface="Arial" panose="020B0604020202020204" pitchFamily="34" charset="0"/>
              </a:rPr>
              <a:t> был назначен </a:t>
            </a:r>
            <a:r>
              <a:rPr lang="ru-RU" b="0" i="0" u="none" strike="noStrike" dirty="0">
                <a:solidFill>
                  <a:srgbClr val="0645AD"/>
                </a:solidFill>
                <a:effectLst/>
                <a:latin typeface="Arial" panose="020B0604020202020204" pitchFamily="34" charset="0"/>
                <a:hlinkClick r:id="rId20" tooltip="Исполнительный директор"/>
              </a:rPr>
              <a:t>исполнительным директором</a:t>
            </a:r>
            <a:r>
              <a:rPr lang="ru-RU" b="0" i="0" dirty="0">
                <a:solidFill>
                  <a:srgbClr val="202122"/>
                </a:solidFill>
                <a:effectLst/>
                <a:latin typeface="Arial" panose="020B0604020202020204" pitchFamily="34" charset="0"/>
              </a:rPr>
              <a:t>.</a:t>
            </a:r>
          </a:p>
          <a:p>
            <a:pPr algn="l"/>
            <a:r>
              <a:rPr lang="ru-RU" b="0" i="0" dirty="0">
                <a:solidFill>
                  <a:srgbClr val="202122"/>
                </a:solidFill>
                <a:effectLst/>
                <a:latin typeface="Arial" panose="020B0604020202020204" pitchFamily="34" charset="0"/>
              </a:rPr>
              <a:t>Однако уже 3 апреля он покинул этот пост в ответ на протест ЛГБТ-сообщества США (в частности, отмечали обращение к пользователям Firefox сайта </a:t>
            </a:r>
            <a:r>
              <a:rPr lang="ru-RU" b="0" i="0" dirty="0" err="1">
                <a:solidFill>
                  <a:srgbClr val="202122"/>
                </a:solidFill>
                <a:effectLst/>
                <a:latin typeface="Arial" panose="020B0604020202020204" pitchFamily="34" charset="0"/>
              </a:rPr>
              <a:t>OkCupid</a:t>
            </a:r>
            <a:r>
              <a:rPr lang="ru-RU" b="0" i="0" dirty="0">
                <a:solidFill>
                  <a:srgbClr val="202122"/>
                </a:solidFill>
                <a:effectLst/>
                <a:latin typeface="Arial" panose="020B0604020202020204" pitchFamily="34" charset="0"/>
              </a:rPr>
              <a:t>) из-за того, что в 2008 году поддержал </a:t>
            </a:r>
            <a:r>
              <a:rPr lang="ru-RU" b="0" i="0" u="none" strike="noStrike" dirty="0">
                <a:solidFill>
                  <a:srgbClr val="0645AD"/>
                </a:solidFill>
                <a:effectLst/>
                <a:latin typeface="Arial" panose="020B0604020202020204" pitchFamily="34" charset="0"/>
                <a:hlinkClick r:id="rId21" tooltip="Предложение 8"/>
              </a:rPr>
              <a:t>калифорнийский законопроект о запрете однополых браков</a:t>
            </a:r>
            <a:r>
              <a:rPr lang="ru-RU" b="0" i="0" dirty="0">
                <a:solidFill>
                  <a:srgbClr val="202122"/>
                </a:solidFill>
                <a:effectLst/>
                <a:latin typeface="Arial" panose="020B0604020202020204" pitchFamily="34" charset="0"/>
              </a:rPr>
              <a:t> пожертвованием 1000 долларов США</a:t>
            </a:r>
            <a:r>
              <a:rPr lang="ru-RU" b="0" i="0" u="none" strike="noStrike" baseline="30000" dirty="0">
                <a:solidFill>
                  <a:srgbClr val="0645AD"/>
                </a:solidFill>
                <a:effectLst/>
                <a:latin typeface="Arial" panose="020B0604020202020204" pitchFamily="34" charset="0"/>
                <a:hlinkClick r:id="rId22"/>
              </a:rPr>
              <a:t>[4]</a:t>
            </a:r>
            <a:r>
              <a:rPr lang="ru-RU" b="0" i="0" dirty="0">
                <a:solidFill>
                  <a:srgbClr val="202122"/>
                </a:solidFill>
                <a:effectLst/>
                <a:latin typeface="Arial" panose="020B0604020202020204" pitchFamily="34" charset="0"/>
              </a:rPr>
              <a:t>.</a:t>
            </a:r>
          </a:p>
          <a:p>
            <a:r>
              <a:rPr lang="ru-RU" dirty="0"/>
              <a:t>Ссылки на оф. сайт  </a:t>
            </a:r>
            <a:r>
              <a:rPr lang="en-US" dirty="0"/>
              <a:t>https://brendaneich.com/wp-content/uploads/2017/12/dotJS-2017.pdf</a:t>
            </a:r>
            <a:endParaRPr lang="ru-RU" dirty="0"/>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43</a:t>
            </a:fld>
            <a:endParaRPr lang="ru-RU"/>
          </a:p>
        </p:txBody>
      </p:sp>
    </p:spTree>
    <p:extLst>
      <p:ext uri="{BB962C8B-B14F-4D97-AF65-F5344CB8AC3E}">
        <p14:creationId xmlns:p14="http://schemas.microsoft.com/office/powerpoint/2010/main" val="2086501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algn="l"/>
            <a:r>
              <a:rPr lang="ru-RU" b="0" i="0" dirty="0">
                <a:solidFill>
                  <a:srgbClr val="333333"/>
                </a:solidFill>
                <a:effectLst/>
                <a:latin typeface="TT Norms Pro"/>
              </a:rPr>
              <a:t>Язык программирования JavaScript придумали специально для того, чтобы создавать интерактивные сайты. Такие сайты реагируют на ваши действия: добавляют лайк, когда вы нажимаете на «сердечко»; загружают новые посты в ленту, когда вы доходите до конца страницы; показывают оповещения о новом сообщении или письме. Для этого и нужен JavaScript. Сегодня это один из самых популярных и востребованных языков программирования, поэтому он пригодится каждому веб-разработчику.</a:t>
            </a:r>
            <a:br>
              <a:rPr lang="en-US" b="0" i="0" dirty="0">
                <a:solidFill>
                  <a:srgbClr val="333333"/>
                </a:solidFill>
                <a:effectLst/>
                <a:latin typeface="TT Norms Pro"/>
              </a:rPr>
            </a:br>
            <a:r>
              <a:rPr lang="ru-RU" b="0" i="0" dirty="0">
                <a:solidFill>
                  <a:srgbClr val="333333"/>
                </a:solidFill>
                <a:effectLst/>
                <a:latin typeface="TT Norms Pro"/>
              </a:rPr>
              <a:t>Код на языке </a:t>
            </a:r>
            <a:r>
              <a:rPr lang="en-US" b="0" i="0" dirty="0">
                <a:solidFill>
                  <a:srgbClr val="333333"/>
                </a:solidFill>
                <a:effectLst/>
                <a:latin typeface="TT Norms Pro"/>
              </a:rPr>
              <a:t>JavaScript </a:t>
            </a:r>
            <a:r>
              <a:rPr lang="ru-RU" b="0" i="0" dirty="0">
                <a:solidFill>
                  <a:srgbClr val="333333"/>
                </a:solidFill>
                <a:effectLst/>
                <a:latin typeface="TT Norms Pro"/>
              </a:rPr>
              <a:t>называют скриптом. Его сохраняют в отдельный файл с расширением </a:t>
            </a:r>
            <a:r>
              <a:rPr lang="en-US" b="0" i="0" dirty="0" err="1">
                <a:solidFill>
                  <a:srgbClr val="333333"/>
                </a:solidFill>
                <a:effectLst/>
                <a:latin typeface="TT Norms Pro"/>
              </a:rPr>
              <a:t>js</a:t>
            </a:r>
            <a:r>
              <a:rPr lang="en-US" b="0" i="0" dirty="0">
                <a:solidFill>
                  <a:srgbClr val="333333"/>
                </a:solidFill>
                <a:effectLst/>
                <a:latin typeface="TT Norms Pro"/>
              </a:rPr>
              <a:t> (</a:t>
            </a:r>
            <a:r>
              <a:rPr lang="ru-RU" b="0" i="0" dirty="0">
                <a:solidFill>
                  <a:srgbClr val="333333"/>
                </a:solidFill>
                <a:effectLst/>
                <a:latin typeface="TT Norms Pro"/>
              </a:rPr>
              <a:t>например, </a:t>
            </a:r>
            <a:r>
              <a:rPr lang="en-US" b="0" i="0" dirty="0">
                <a:solidFill>
                  <a:srgbClr val="333333"/>
                </a:solidFill>
                <a:effectLst/>
                <a:latin typeface="Courier New" panose="02070309020205020404" pitchFamily="49" charset="0"/>
                <a:cs typeface="Courier New" panose="02070309020205020404" pitchFamily="49" charset="0"/>
              </a:rPr>
              <a:t>myScript.js </a:t>
            </a:r>
            <a:r>
              <a:rPr lang="ru-RU" b="0" i="0" dirty="0">
                <a:solidFill>
                  <a:srgbClr val="333333"/>
                </a:solidFill>
                <a:effectLst/>
                <a:latin typeface="TT Norms Pro"/>
              </a:rPr>
              <a:t>или </a:t>
            </a:r>
            <a:r>
              <a:rPr lang="en-US" sz="1200" b="0" i="0" kern="1200" dirty="0">
                <a:solidFill>
                  <a:srgbClr val="333333"/>
                </a:solidFill>
                <a:effectLst/>
                <a:latin typeface="Courier New" panose="02070309020205020404" pitchFamily="49" charset="0"/>
                <a:ea typeface="+mn-ea"/>
                <a:cs typeface="Courier New" panose="02070309020205020404" pitchFamily="49" charset="0"/>
              </a:rPr>
              <a:t>awesome-effects.js</a:t>
            </a:r>
            <a:r>
              <a:rPr lang="en-US" b="0" i="0" dirty="0">
                <a:solidFill>
                  <a:srgbClr val="333333"/>
                </a:solidFill>
                <a:effectLst/>
                <a:latin typeface="TT Norms Pro"/>
              </a:rPr>
              <a:t>), </a:t>
            </a:r>
            <a:r>
              <a:rPr lang="ru-RU" b="0" i="0" dirty="0">
                <a:solidFill>
                  <a:srgbClr val="333333"/>
                </a:solidFill>
                <a:effectLst/>
                <a:latin typeface="TT Norms Pro"/>
              </a:rPr>
              <a:t>а чтобы запустить, подключают этот файл на страницу. В </a:t>
            </a:r>
            <a:r>
              <a:rPr lang="en-US" b="0" i="0" dirty="0">
                <a:solidFill>
                  <a:srgbClr val="333333"/>
                </a:solidFill>
                <a:effectLst/>
                <a:latin typeface="TT Norms Pro"/>
              </a:rPr>
              <a:t>HTML </a:t>
            </a:r>
            <a:r>
              <a:rPr lang="ru-RU" b="0" i="0" dirty="0">
                <a:solidFill>
                  <a:srgbClr val="333333"/>
                </a:solidFill>
                <a:effectLst/>
                <a:latin typeface="TT Norms Pro"/>
              </a:rPr>
              <a:t>для добавления </a:t>
            </a:r>
            <a:r>
              <a:rPr lang="en-US" b="0" i="0" dirty="0">
                <a:solidFill>
                  <a:srgbClr val="333333"/>
                </a:solidFill>
                <a:effectLst/>
                <a:latin typeface="TT Norms Pro"/>
              </a:rPr>
              <a:t>JavaScript </a:t>
            </a:r>
            <a:r>
              <a:rPr lang="ru-RU" b="0" i="0" dirty="0">
                <a:solidFill>
                  <a:srgbClr val="333333"/>
                </a:solidFill>
                <a:effectLst/>
                <a:latin typeface="TT Norms Pro"/>
              </a:rPr>
              <a:t>есть специальный тег:</a:t>
            </a:r>
          </a:p>
          <a:p>
            <a:pPr algn="l"/>
            <a:r>
              <a:rPr lang="ru-RU" dirty="0"/>
              <a:t>&lt;</a:t>
            </a:r>
            <a:r>
              <a:rPr lang="en-US" dirty="0">
                <a:solidFill>
                  <a:srgbClr val="333333"/>
                </a:solidFill>
                <a:latin typeface="Courier New" panose="02070309020205020404" pitchFamily="49" charset="0"/>
                <a:cs typeface="Courier New" panose="02070309020205020404" pitchFamily="49" charset="0"/>
              </a:rPr>
              <a:t>script </a:t>
            </a:r>
            <a:r>
              <a:rPr lang="en-US" dirty="0" err="1">
                <a:solidFill>
                  <a:srgbClr val="333333"/>
                </a:solidFill>
                <a:latin typeface="Courier New" panose="02070309020205020404" pitchFamily="49" charset="0"/>
                <a:cs typeface="Courier New" panose="02070309020205020404" pitchFamily="49" charset="0"/>
              </a:rPr>
              <a:t>src</a:t>
            </a:r>
            <a:r>
              <a:rPr lang="en-US" dirty="0">
                <a:solidFill>
                  <a:srgbClr val="333333"/>
                </a:solidFill>
                <a:latin typeface="Courier New" panose="02070309020205020404" pitchFamily="49" charset="0"/>
                <a:cs typeface="Courier New" panose="02070309020205020404" pitchFamily="49" charset="0"/>
              </a:rPr>
              <a:t>="</a:t>
            </a:r>
            <a:r>
              <a:rPr lang="ru-RU" dirty="0" err="1">
                <a:solidFill>
                  <a:srgbClr val="333333"/>
                </a:solidFill>
                <a:latin typeface="Courier New" panose="02070309020205020404" pitchFamily="49" charset="0"/>
                <a:cs typeface="Courier New" panose="02070309020205020404" pitchFamily="49" charset="0"/>
              </a:rPr>
              <a:t>адрес_файла</a:t>
            </a:r>
            <a:r>
              <a:rPr lang="ru-RU" dirty="0">
                <a:solidFill>
                  <a:srgbClr val="333333"/>
                </a:solidFill>
                <a:latin typeface="Courier New" panose="02070309020205020404" pitchFamily="49" charset="0"/>
                <a:cs typeface="Courier New" panose="02070309020205020404" pitchFamily="49" charset="0"/>
              </a:rPr>
              <a:t>"&gt;&lt;/</a:t>
            </a:r>
            <a:r>
              <a:rPr lang="en-US" dirty="0">
                <a:solidFill>
                  <a:srgbClr val="333333"/>
                </a:solidFill>
                <a:latin typeface="Courier New" panose="02070309020205020404" pitchFamily="49" charset="0"/>
                <a:cs typeface="Courier New" panose="02070309020205020404" pitchFamily="49" charset="0"/>
              </a:rPr>
              <a:t>script&gt; </a:t>
            </a:r>
            <a:br>
              <a:rPr lang="en-US" dirty="0">
                <a:solidFill>
                  <a:srgbClr val="333333"/>
                </a:solidFill>
                <a:latin typeface="Courier New" panose="02070309020205020404" pitchFamily="49" charset="0"/>
                <a:cs typeface="Courier New" panose="02070309020205020404" pitchFamily="49" charset="0"/>
              </a:rPr>
            </a:br>
            <a:r>
              <a:rPr lang="ru-RU" b="0" i="0" dirty="0">
                <a:solidFill>
                  <a:srgbClr val="333333"/>
                </a:solidFill>
                <a:effectLst/>
                <a:latin typeface="TT Norms Pro"/>
              </a:rPr>
              <a:t>Скрипт обычно подключают в самом конце страницы, перед закрывающим тегом </a:t>
            </a:r>
            <a:r>
              <a:rPr lang="ru-RU" dirty="0">
                <a:solidFill>
                  <a:srgbClr val="333333"/>
                </a:solidFill>
                <a:latin typeface="Courier New" panose="02070309020205020404" pitchFamily="49" charset="0"/>
                <a:cs typeface="Courier New" panose="02070309020205020404" pitchFamily="49" charset="0"/>
              </a:rPr>
              <a:t>&lt;/</a:t>
            </a:r>
            <a:r>
              <a:rPr lang="en-US" dirty="0">
                <a:solidFill>
                  <a:srgbClr val="333333"/>
                </a:solidFill>
                <a:latin typeface="Courier New" panose="02070309020205020404" pitchFamily="49" charset="0"/>
                <a:cs typeface="Courier New" panose="02070309020205020404" pitchFamily="49" charset="0"/>
              </a:rPr>
              <a:t>body&gt;</a:t>
            </a:r>
            <a:r>
              <a:rPr lang="en-US" b="0" i="0" dirty="0">
                <a:solidFill>
                  <a:srgbClr val="333333"/>
                </a:solidFill>
                <a:effectLst/>
                <a:latin typeface="TT Norms Pro"/>
              </a:rPr>
              <a:t>. </a:t>
            </a:r>
            <a:r>
              <a:rPr lang="ru-RU" b="0" i="0" dirty="0">
                <a:solidFill>
                  <a:srgbClr val="333333"/>
                </a:solidFill>
                <a:effectLst/>
                <a:latin typeface="TT Norms Pro"/>
              </a:rPr>
              <a:t>Например:</a:t>
            </a:r>
          </a:p>
          <a:p>
            <a:r>
              <a:rPr lang="ru-RU" dirty="0">
                <a:solidFill>
                  <a:srgbClr val="333333"/>
                </a:solidFill>
                <a:latin typeface="Courier New" panose="02070309020205020404" pitchFamily="49" charset="0"/>
                <a:cs typeface="Courier New" panose="02070309020205020404" pitchFamily="49" charset="0"/>
              </a:rPr>
              <a:t>&lt;</a:t>
            </a:r>
            <a:r>
              <a:rPr lang="en-US" dirty="0">
                <a:solidFill>
                  <a:srgbClr val="333333"/>
                </a:solidFill>
                <a:latin typeface="Courier New" panose="02070309020205020404" pitchFamily="49" charset="0"/>
                <a:cs typeface="Courier New" panose="02070309020205020404" pitchFamily="49" charset="0"/>
              </a:rPr>
              <a:t>body&gt;</a:t>
            </a:r>
            <a:br>
              <a:rPr lang="en-US" dirty="0">
                <a:solidFill>
                  <a:srgbClr val="333333"/>
                </a:solidFill>
                <a:latin typeface="Courier New" panose="02070309020205020404" pitchFamily="49" charset="0"/>
                <a:cs typeface="Courier New" panose="02070309020205020404" pitchFamily="49" charset="0"/>
              </a:rPr>
            </a:br>
            <a:r>
              <a:rPr lang="en-US" dirty="0">
                <a:solidFill>
                  <a:srgbClr val="333333"/>
                </a:solidFill>
                <a:latin typeface="Courier New" panose="02070309020205020404" pitchFamily="49" charset="0"/>
                <a:cs typeface="Courier New" panose="02070309020205020404" pitchFamily="49" charset="0"/>
              </a:rPr>
              <a:t> &lt;!-- </a:t>
            </a:r>
            <a:r>
              <a:rPr lang="ru-RU" dirty="0">
                <a:solidFill>
                  <a:srgbClr val="333333"/>
                </a:solidFill>
                <a:latin typeface="Courier New" panose="02070309020205020404" pitchFamily="49" charset="0"/>
                <a:cs typeface="Courier New" panose="02070309020205020404" pitchFamily="49" charset="0"/>
              </a:rPr>
              <a:t>Содержимое страницы --&gt;</a:t>
            </a:r>
            <a:br>
              <a:rPr lang="en-US" dirty="0">
                <a:solidFill>
                  <a:srgbClr val="333333"/>
                </a:solidFill>
                <a:latin typeface="Courier New" panose="02070309020205020404" pitchFamily="49" charset="0"/>
                <a:cs typeface="Courier New" panose="02070309020205020404" pitchFamily="49" charset="0"/>
              </a:rPr>
            </a:br>
            <a:r>
              <a:rPr lang="ru-RU" dirty="0">
                <a:solidFill>
                  <a:srgbClr val="333333"/>
                </a:solidFill>
                <a:latin typeface="Courier New" panose="02070309020205020404" pitchFamily="49" charset="0"/>
                <a:cs typeface="Courier New" panose="02070309020205020404" pitchFamily="49" charset="0"/>
              </a:rPr>
              <a:t> &lt;</a:t>
            </a:r>
            <a:r>
              <a:rPr lang="en-US" dirty="0">
                <a:solidFill>
                  <a:srgbClr val="333333"/>
                </a:solidFill>
                <a:latin typeface="Courier New" panose="02070309020205020404" pitchFamily="49" charset="0"/>
                <a:cs typeface="Courier New" panose="02070309020205020404" pitchFamily="49" charset="0"/>
              </a:rPr>
              <a:t>script </a:t>
            </a:r>
            <a:r>
              <a:rPr lang="en-US" dirty="0" err="1">
                <a:solidFill>
                  <a:srgbClr val="333333"/>
                </a:solidFill>
                <a:latin typeface="Courier New" panose="02070309020205020404" pitchFamily="49" charset="0"/>
                <a:cs typeface="Courier New" panose="02070309020205020404" pitchFamily="49" charset="0"/>
              </a:rPr>
              <a:t>src</a:t>
            </a:r>
            <a:r>
              <a:rPr lang="en-US" dirty="0">
                <a:solidFill>
                  <a:srgbClr val="333333"/>
                </a:solidFill>
                <a:latin typeface="Courier New" panose="02070309020205020404" pitchFamily="49" charset="0"/>
                <a:cs typeface="Courier New" panose="02070309020205020404" pitchFamily="49" charset="0"/>
              </a:rPr>
              <a:t>="app.js"&gt;&lt;/script&gt; </a:t>
            </a:r>
            <a:br>
              <a:rPr lang="en-US" dirty="0">
                <a:solidFill>
                  <a:srgbClr val="333333"/>
                </a:solidFill>
                <a:latin typeface="Courier New" panose="02070309020205020404" pitchFamily="49" charset="0"/>
                <a:cs typeface="Courier New" panose="02070309020205020404" pitchFamily="49" charset="0"/>
              </a:rPr>
            </a:br>
            <a:r>
              <a:rPr lang="en-US" dirty="0">
                <a:solidFill>
                  <a:srgbClr val="333333"/>
                </a:solidFill>
                <a:latin typeface="Courier New" panose="02070309020205020404" pitchFamily="49" charset="0"/>
                <a:cs typeface="Courier New" panose="02070309020205020404" pitchFamily="49" charset="0"/>
              </a:rPr>
              <a:t>&lt;/body&gt;</a:t>
            </a:r>
            <a:endParaRPr lang="ru-RU" dirty="0">
              <a:solidFill>
                <a:srgbClr val="333333"/>
              </a:solidFill>
              <a:latin typeface="Courier New" panose="02070309020205020404" pitchFamily="49" charset="0"/>
              <a:cs typeface="Courier New" panose="02070309020205020404" pitchFamily="49" charset="0"/>
            </a:endParaRPr>
          </a:p>
        </p:txBody>
      </p:sp>
      <p:sp>
        <p:nvSpPr>
          <p:cNvPr id="4" name="Номер слайда 3"/>
          <p:cNvSpPr>
            <a:spLocks noGrp="1"/>
          </p:cNvSpPr>
          <p:nvPr>
            <p:ph type="sldNum" sz="quarter" idx="5"/>
          </p:nvPr>
        </p:nvSpPr>
        <p:spPr/>
        <p:txBody>
          <a:bodyPr/>
          <a:lstStyle/>
          <a:p>
            <a:fld id="{2C8944A5-2CE1-407C-A458-F8BA501749EC}" type="slidenum">
              <a:rPr lang="ru-RU" smtClean="0"/>
              <a:t>44</a:t>
            </a:fld>
            <a:endParaRPr lang="ru-RU"/>
          </a:p>
        </p:txBody>
      </p:sp>
    </p:spTree>
    <p:extLst>
      <p:ext uri="{BB962C8B-B14F-4D97-AF65-F5344CB8AC3E}">
        <p14:creationId xmlns:p14="http://schemas.microsoft.com/office/powerpoint/2010/main" val="290513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algn="l"/>
            <a:r>
              <a:rPr lang="ru-RU" b="0" i="0" dirty="0">
                <a:solidFill>
                  <a:srgbClr val="333333"/>
                </a:solidFill>
                <a:effectLst/>
                <a:latin typeface="TT Norms Pro"/>
              </a:rPr>
              <a:t>Язык программирования JavaScript придумали специально для того, чтобы создавать интерактивные сайты. Такие сайты реагируют на ваши действия: добавляют лайк, когда вы нажимаете на «сердечко»; загружают новые посты в ленту, когда вы доходите до конца страницы; показывают оповещения о новом сообщении или письме. Для этого и нужен JavaScript. Сегодня это один из самых популярных и востребованных языков программирования, поэтому он пригодится каждому веб-разработчику.</a:t>
            </a:r>
            <a:br>
              <a:rPr lang="en-US" b="0" i="0" dirty="0">
                <a:solidFill>
                  <a:srgbClr val="333333"/>
                </a:solidFill>
                <a:effectLst/>
                <a:latin typeface="TT Norms Pro"/>
              </a:rPr>
            </a:br>
            <a:r>
              <a:rPr lang="ru-RU" b="0" i="0" dirty="0">
                <a:solidFill>
                  <a:srgbClr val="333333"/>
                </a:solidFill>
                <a:effectLst/>
                <a:latin typeface="TT Norms Pro"/>
              </a:rPr>
              <a:t>Код на языке </a:t>
            </a:r>
            <a:r>
              <a:rPr lang="en-US" b="0" i="0" dirty="0">
                <a:solidFill>
                  <a:srgbClr val="333333"/>
                </a:solidFill>
                <a:effectLst/>
                <a:latin typeface="TT Norms Pro"/>
              </a:rPr>
              <a:t>JavaScript </a:t>
            </a:r>
            <a:r>
              <a:rPr lang="ru-RU" b="0" i="0" dirty="0">
                <a:solidFill>
                  <a:srgbClr val="333333"/>
                </a:solidFill>
                <a:effectLst/>
                <a:latin typeface="TT Norms Pro"/>
              </a:rPr>
              <a:t>называют скриптом. Его сохраняют в отдельный файл с расширением </a:t>
            </a:r>
            <a:r>
              <a:rPr lang="en-US" b="0" i="0" dirty="0" err="1">
                <a:solidFill>
                  <a:srgbClr val="333333"/>
                </a:solidFill>
                <a:effectLst/>
                <a:latin typeface="TT Norms Pro"/>
              </a:rPr>
              <a:t>js</a:t>
            </a:r>
            <a:r>
              <a:rPr lang="en-US" b="0" i="0" dirty="0">
                <a:solidFill>
                  <a:srgbClr val="333333"/>
                </a:solidFill>
                <a:effectLst/>
                <a:latin typeface="TT Norms Pro"/>
              </a:rPr>
              <a:t> (</a:t>
            </a:r>
            <a:r>
              <a:rPr lang="ru-RU" b="0" i="0" dirty="0">
                <a:solidFill>
                  <a:srgbClr val="333333"/>
                </a:solidFill>
                <a:effectLst/>
                <a:latin typeface="TT Norms Pro"/>
              </a:rPr>
              <a:t>например, </a:t>
            </a:r>
            <a:r>
              <a:rPr lang="en-US" b="0" i="0" dirty="0">
                <a:solidFill>
                  <a:srgbClr val="333333"/>
                </a:solidFill>
                <a:effectLst/>
                <a:latin typeface="Courier New" panose="02070309020205020404" pitchFamily="49" charset="0"/>
                <a:cs typeface="Courier New" panose="02070309020205020404" pitchFamily="49" charset="0"/>
              </a:rPr>
              <a:t>myScript.js </a:t>
            </a:r>
            <a:r>
              <a:rPr lang="ru-RU" b="0" i="0" dirty="0">
                <a:solidFill>
                  <a:srgbClr val="333333"/>
                </a:solidFill>
                <a:effectLst/>
                <a:latin typeface="TT Norms Pro"/>
              </a:rPr>
              <a:t>или </a:t>
            </a:r>
            <a:r>
              <a:rPr lang="en-US" sz="1200" b="0" i="0" kern="1200" dirty="0">
                <a:solidFill>
                  <a:srgbClr val="333333"/>
                </a:solidFill>
                <a:effectLst/>
                <a:latin typeface="Courier New" panose="02070309020205020404" pitchFamily="49" charset="0"/>
                <a:ea typeface="+mn-ea"/>
                <a:cs typeface="Courier New" panose="02070309020205020404" pitchFamily="49" charset="0"/>
              </a:rPr>
              <a:t>awesome-effects.js</a:t>
            </a:r>
            <a:r>
              <a:rPr lang="en-US" b="0" i="0" dirty="0">
                <a:solidFill>
                  <a:srgbClr val="333333"/>
                </a:solidFill>
                <a:effectLst/>
                <a:latin typeface="TT Norms Pro"/>
              </a:rPr>
              <a:t>), </a:t>
            </a:r>
            <a:r>
              <a:rPr lang="ru-RU" b="0" i="0" dirty="0">
                <a:solidFill>
                  <a:srgbClr val="333333"/>
                </a:solidFill>
                <a:effectLst/>
                <a:latin typeface="TT Norms Pro"/>
              </a:rPr>
              <a:t>а чтобы запустить, подключают этот файл на страницу. В </a:t>
            </a:r>
            <a:r>
              <a:rPr lang="en-US" b="0" i="0" dirty="0">
                <a:solidFill>
                  <a:srgbClr val="333333"/>
                </a:solidFill>
                <a:effectLst/>
                <a:latin typeface="TT Norms Pro"/>
              </a:rPr>
              <a:t>HTML </a:t>
            </a:r>
            <a:r>
              <a:rPr lang="ru-RU" b="0" i="0" dirty="0">
                <a:solidFill>
                  <a:srgbClr val="333333"/>
                </a:solidFill>
                <a:effectLst/>
                <a:latin typeface="TT Norms Pro"/>
              </a:rPr>
              <a:t>для добавления </a:t>
            </a:r>
            <a:r>
              <a:rPr lang="en-US" b="0" i="0" dirty="0">
                <a:solidFill>
                  <a:srgbClr val="333333"/>
                </a:solidFill>
                <a:effectLst/>
                <a:latin typeface="TT Norms Pro"/>
              </a:rPr>
              <a:t>JavaScript </a:t>
            </a:r>
            <a:r>
              <a:rPr lang="ru-RU" b="0" i="0" dirty="0">
                <a:solidFill>
                  <a:srgbClr val="333333"/>
                </a:solidFill>
                <a:effectLst/>
                <a:latin typeface="TT Norms Pro"/>
              </a:rPr>
              <a:t>есть специальный тег:</a:t>
            </a:r>
          </a:p>
          <a:p>
            <a:pPr algn="l"/>
            <a:r>
              <a:rPr lang="ru-RU" dirty="0"/>
              <a:t>&lt;</a:t>
            </a:r>
            <a:r>
              <a:rPr lang="en-US" dirty="0">
                <a:solidFill>
                  <a:srgbClr val="333333"/>
                </a:solidFill>
                <a:latin typeface="Courier New" panose="02070309020205020404" pitchFamily="49" charset="0"/>
                <a:cs typeface="Courier New" panose="02070309020205020404" pitchFamily="49" charset="0"/>
              </a:rPr>
              <a:t>script </a:t>
            </a:r>
            <a:r>
              <a:rPr lang="en-US" dirty="0" err="1">
                <a:solidFill>
                  <a:srgbClr val="333333"/>
                </a:solidFill>
                <a:latin typeface="Courier New" panose="02070309020205020404" pitchFamily="49" charset="0"/>
                <a:cs typeface="Courier New" panose="02070309020205020404" pitchFamily="49" charset="0"/>
              </a:rPr>
              <a:t>src</a:t>
            </a:r>
            <a:r>
              <a:rPr lang="en-US" dirty="0">
                <a:solidFill>
                  <a:srgbClr val="333333"/>
                </a:solidFill>
                <a:latin typeface="Courier New" panose="02070309020205020404" pitchFamily="49" charset="0"/>
                <a:cs typeface="Courier New" panose="02070309020205020404" pitchFamily="49" charset="0"/>
              </a:rPr>
              <a:t>="</a:t>
            </a:r>
            <a:r>
              <a:rPr lang="ru-RU" dirty="0" err="1">
                <a:solidFill>
                  <a:srgbClr val="333333"/>
                </a:solidFill>
                <a:latin typeface="Courier New" panose="02070309020205020404" pitchFamily="49" charset="0"/>
                <a:cs typeface="Courier New" panose="02070309020205020404" pitchFamily="49" charset="0"/>
              </a:rPr>
              <a:t>адрес_файла</a:t>
            </a:r>
            <a:r>
              <a:rPr lang="ru-RU" dirty="0">
                <a:solidFill>
                  <a:srgbClr val="333333"/>
                </a:solidFill>
                <a:latin typeface="Courier New" panose="02070309020205020404" pitchFamily="49" charset="0"/>
                <a:cs typeface="Courier New" panose="02070309020205020404" pitchFamily="49" charset="0"/>
              </a:rPr>
              <a:t>"&gt;&lt;/</a:t>
            </a:r>
            <a:r>
              <a:rPr lang="en-US" dirty="0">
                <a:solidFill>
                  <a:srgbClr val="333333"/>
                </a:solidFill>
                <a:latin typeface="Courier New" panose="02070309020205020404" pitchFamily="49" charset="0"/>
                <a:cs typeface="Courier New" panose="02070309020205020404" pitchFamily="49" charset="0"/>
              </a:rPr>
              <a:t>script&gt; </a:t>
            </a:r>
            <a:br>
              <a:rPr lang="en-US" dirty="0">
                <a:solidFill>
                  <a:srgbClr val="333333"/>
                </a:solidFill>
                <a:latin typeface="Courier New" panose="02070309020205020404" pitchFamily="49" charset="0"/>
                <a:cs typeface="Courier New" panose="02070309020205020404" pitchFamily="49" charset="0"/>
              </a:rPr>
            </a:br>
            <a:r>
              <a:rPr lang="ru-RU" b="0" i="0" dirty="0">
                <a:solidFill>
                  <a:srgbClr val="333333"/>
                </a:solidFill>
                <a:effectLst/>
                <a:latin typeface="TT Norms Pro"/>
              </a:rPr>
              <a:t>Скрипт обычно подключают в самом конце страницы, перед закрывающим тегом </a:t>
            </a:r>
            <a:r>
              <a:rPr lang="ru-RU" dirty="0">
                <a:solidFill>
                  <a:srgbClr val="333333"/>
                </a:solidFill>
                <a:latin typeface="Courier New" panose="02070309020205020404" pitchFamily="49" charset="0"/>
                <a:cs typeface="Courier New" panose="02070309020205020404" pitchFamily="49" charset="0"/>
              </a:rPr>
              <a:t>&lt;/</a:t>
            </a:r>
            <a:r>
              <a:rPr lang="en-US" dirty="0">
                <a:solidFill>
                  <a:srgbClr val="333333"/>
                </a:solidFill>
                <a:latin typeface="Courier New" panose="02070309020205020404" pitchFamily="49" charset="0"/>
                <a:cs typeface="Courier New" panose="02070309020205020404" pitchFamily="49" charset="0"/>
              </a:rPr>
              <a:t>body&gt;</a:t>
            </a:r>
            <a:r>
              <a:rPr lang="en-US" b="0" i="0" dirty="0">
                <a:solidFill>
                  <a:srgbClr val="333333"/>
                </a:solidFill>
                <a:effectLst/>
                <a:latin typeface="TT Norms Pro"/>
              </a:rPr>
              <a:t>. </a:t>
            </a:r>
            <a:r>
              <a:rPr lang="ru-RU" b="0" i="0" dirty="0">
                <a:solidFill>
                  <a:srgbClr val="333333"/>
                </a:solidFill>
                <a:effectLst/>
                <a:latin typeface="TT Norms Pro"/>
              </a:rPr>
              <a:t>Например:</a:t>
            </a:r>
          </a:p>
          <a:p>
            <a:r>
              <a:rPr lang="ru-RU" dirty="0">
                <a:solidFill>
                  <a:srgbClr val="333333"/>
                </a:solidFill>
                <a:latin typeface="Courier New" panose="02070309020205020404" pitchFamily="49" charset="0"/>
                <a:cs typeface="Courier New" panose="02070309020205020404" pitchFamily="49" charset="0"/>
              </a:rPr>
              <a:t>&lt;</a:t>
            </a:r>
            <a:r>
              <a:rPr lang="en-US" dirty="0">
                <a:solidFill>
                  <a:srgbClr val="333333"/>
                </a:solidFill>
                <a:latin typeface="Courier New" panose="02070309020205020404" pitchFamily="49" charset="0"/>
                <a:cs typeface="Courier New" panose="02070309020205020404" pitchFamily="49" charset="0"/>
              </a:rPr>
              <a:t>body&gt;</a:t>
            </a:r>
            <a:br>
              <a:rPr lang="en-US" dirty="0">
                <a:solidFill>
                  <a:srgbClr val="333333"/>
                </a:solidFill>
                <a:latin typeface="Courier New" panose="02070309020205020404" pitchFamily="49" charset="0"/>
                <a:cs typeface="Courier New" panose="02070309020205020404" pitchFamily="49" charset="0"/>
              </a:rPr>
            </a:br>
            <a:r>
              <a:rPr lang="en-US" dirty="0">
                <a:solidFill>
                  <a:srgbClr val="333333"/>
                </a:solidFill>
                <a:latin typeface="Courier New" panose="02070309020205020404" pitchFamily="49" charset="0"/>
                <a:cs typeface="Courier New" panose="02070309020205020404" pitchFamily="49" charset="0"/>
              </a:rPr>
              <a:t> &lt;!-- </a:t>
            </a:r>
            <a:r>
              <a:rPr lang="ru-RU" dirty="0">
                <a:solidFill>
                  <a:srgbClr val="333333"/>
                </a:solidFill>
                <a:latin typeface="Courier New" panose="02070309020205020404" pitchFamily="49" charset="0"/>
                <a:cs typeface="Courier New" panose="02070309020205020404" pitchFamily="49" charset="0"/>
              </a:rPr>
              <a:t>Содержимое страницы --&gt;</a:t>
            </a:r>
            <a:br>
              <a:rPr lang="en-US" dirty="0">
                <a:solidFill>
                  <a:srgbClr val="333333"/>
                </a:solidFill>
                <a:latin typeface="Courier New" panose="02070309020205020404" pitchFamily="49" charset="0"/>
                <a:cs typeface="Courier New" panose="02070309020205020404" pitchFamily="49" charset="0"/>
              </a:rPr>
            </a:br>
            <a:r>
              <a:rPr lang="ru-RU" dirty="0">
                <a:solidFill>
                  <a:srgbClr val="333333"/>
                </a:solidFill>
                <a:latin typeface="Courier New" panose="02070309020205020404" pitchFamily="49" charset="0"/>
                <a:cs typeface="Courier New" panose="02070309020205020404" pitchFamily="49" charset="0"/>
              </a:rPr>
              <a:t> &lt;</a:t>
            </a:r>
            <a:r>
              <a:rPr lang="en-US" dirty="0">
                <a:solidFill>
                  <a:srgbClr val="333333"/>
                </a:solidFill>
                <a:latin typeface="Courier New" panose="02070309020205020404" pitchFamily="49" charset="0"/>
                <a:cs typeface="Courier New" panose="02070309020205020404" pitchFamily="49" charset="0"/>
              </a:rPr>
              <a:t>script </a:t>
            </a:r>
            <a:r>
              <a:rPr lang="en-US" dirty="0" err="1">
                <a:solidFill>
                  <a:srgbClr val="333333"/>
                </a:solidFill>
                <a:latin typeface="Courier New" panose="02070309020205020404" pitchFamily="49" charset="0"/>
                <a:cs typeface="Courier New" panose="02070309020205020404" pitchFamily="49" charset="0"/>
              </a:rPr>
              <a:t>src</a:t>
            </a:r>
            <a:r>
              <a:rPr lang="en-US" dirty="0">
                <a:solidFill>
                  <a:srgbClr val="333333"/>
                </a:solidFill>
                <a:latin typeface="Courier New" panose="02070309020205020404" pitchFamily="49" charset="0"/>
                <a:cs typeface="Courier New" panose="02070309020205020404" pitchFamily="49" charset="0"/>
              </a:rPr>
              <a:t>="app.js"&gt;&lt;/script&gt; </a:t>
            </a:r>
            <a:br>
              <a:rPr lang="en-US" dirty="0">
                <a:solidFill>
                  <a:srgbClr val="333333"/>
                </a:solidFill>
                <a:latin typeface="Courier New" panose="02070309020205020404" pitchFamily="49" charset="0"/>
                <a:cs typeface="Courier New" panose="02070309020205020404" pitchFamily="49" charset="0"/>
              </a:rPr>
            </a:br>
            <a:r>
              <a:rPr lang="en-US" dirty="0">
                <a:solidFill>
                  <a:srgbClr val="333333"/>
                </a:solidFill>
                <a:latin typeface="Courier New" panose="02070309020205020404" pitchFamily="49" charset="0"/>
                <a:cs typeface="Courier New" panose="02070309020205020404" pitchFamily="49" charset="0"/>
              </a:rPr>
              <a:t>&lt;/body&gt;</a:t>
            </a:r>
            <a:endParaRPr lang="ru-RU" dirty="0">
              <a:solidFill>
                <a:srgbClr val="333333"/>
              </a:solidFill>
              <a:latin typeface="Courier New" panose="02070309020205020404" pitchFamily="49" charset="0"/>
              <a:cs typeface="Courier New" panose="02070309020205020404" pitchFamily="49" charset="0"/>
            </a:endParaRPr>
          </a:p>
        </p:txBody>
      </p:sp>
      <p:sp>
        <p:nvSpPr>
          <p:cNvPr id="4" name="Номер слайда 3"/>
          <p:cNvSpPr>
            <a:spLocks noGrp="1"/>
          </p:cNvSpPr>
          <p:nvPr>
            <p:ph type="sldNum" sz="quarter" idx="5"/>
          </p:nvPr>
        </p:nvSpPr>
        <p:spPr/>
        <p:txBody>
          <a:bodyPr/>
          <a:lstStyle/>
          <a:p>
            <a:fld id="{2C8944A5-2CE1-407C-A458-F8BA501749EC}" type="slidenum">
              <a:rPr lang="ru-RU" smtClean="0"/>
              <a:t>45</a:t>
            </a:fld>
            <a:endParaRPr lang="ru-RU"/>
          </a:p>
        </p:txBody>
      </p:sp>
    </p:spTree>
    <p:extLst>
      <p:ext uri="{BB962C8B-B14F-4D97-AF65-F5344CB8AC3E}">
        <p14:creationId xmlns:p14="http://schemas.microsoft.com/office/powerpoint/2010/main" val="1018711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indent="0">
              <a:buFont typeface="Arial" panose="020B0604020202020204" pitchFamily="34" charset="0"/>
              <a:buNone/>
            </a:pP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2C8944A5-2CE1-407C-A458-F8BA501749EC}" type="slidenum">
              <a:rPr lang="ru-RU" smtClean="0"/>
              <a:t>46</a:t>
            </a:fld>
            <a:endParaRPr lang="ru-RU"/>
          </a:p>
        </p:txBody>
      </p:sp>
    </p:spTree>
    <p:extLst>
      <p:ext uri="{BB962C8B-B14F-4D97-AF65-F5344CB8AC3E}">
        <p14:creationId xmlns:p14="http://schemas.microsoft.com/office/powerpoint/2010/main" val="34292729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indent="0">
              <a:buFont typeface="Arial" panose="020B0604020202020204" pitchFamily="34" charset="0"/>
              <a:buNone/>
            </a:pP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2C8944A5-2CE1-407C-A458-F8BA501749EC}" type="slidenum">
              <a:rPr lang="ru-RU" smtClean="0"/>
              <a:t>47</a:t>
            </a:fld>
            <a:endParaRPr lang="ru-RU"/>
          </a:p>
        </p:txBody>
      </p:sp>
    </p:spTree>
    <p:extLst>
      <p:ext uri="{BB962C8B-B14F-4D97-AF65-F5344CB8AC3E}">
        <p14:creationId xmlns:p14="http://schemas.microsoft.com/office/powerpoint/2010/main" val="1356267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en-US" b="1" i="1" dirty="0" err="1">
                <a:solidFill>
                  <a:srgbClr val="202122"/>
                </a:solidFill>
                <a:effectLst/>
                <a:latin typeface="Arial" panose="020B0604020202020204" pitchFamily="34" charset="0"/>
              </a:rPr>
              <a:t>eXtensible</a:t>
            </a:r>
            <a:r>
              <a:rPr lang="en-US" b="1" i="1" dirty="0">
                <a:solidFill>
                  <a:srgbClr val="202122"/>
                </a:solidFill>
                <a:effectLst/>
                <a:latin typeface="Arial" panose="020B0604020202020204" pitchFamily="34" charset="0"/>
              </a:rPr>
              <a:t> Markup Language</a:t>
            </a:r>
            <a:r>
              <a:rPr lang="ru-RU" b="1" i="1" dirty="0">
                <a:solidFill>
                  <a:srgbClr val="202122"/>
                </a:solidFill>
                <a:effectLst/>
                <a:latin typeface="Arial" panose="020B0604020202020204" pitchFamily="34" charset="0"/>
              </a:rPr>
              <a:t> ( 1998)</a:t>
            </a:r>
          </a:p>
          <a:p>
            <a:endParaRPr lang="ru-RU" b="1" i="1" dirty="0">
              <a:solidFill>
                <a:srgbClr val="202122"/>
              </a:solidFill>
              <a:effectLst/>
              <a:latin typeface="Arial" panose="020B0604020202020204" pitchFamily="34" charset="0"/>
            </a:endParaRPr>
          </a:p>
          <a:p>
            <a:r>
              <a:rPr lang="ru-RU" b="1" dirty="0"/>
              <a:t>XML (</a:t>
            </a:r>
            <a:r>
              <a:rPr lang="ru-RU" b="1" dirty="0" err="1"/>
              <a:t>eXtensible</a:t>
            </a:r>
            <a:r>
              <a:rPr lang="ru-RU" b="1" dirty="0"/>
              <a:t> </a:t>
            </a:r>
            <a:r>
              <a:rPr lang="ru-RU" b="1" dirty="0" err="1"/>
              <a:t>Markup</a:t>
            </a:r>
            <a:r>
              <a:rPr lang="ru-RU" b="1" dirty="0"/>
              <a:t> Language)</a:t>
            </a:r>
            <a:r>
              <a:rPr lang="ru-RU" dirty="0"/>
              <a:t> — расширяемый язык разметки. Рекомендован Консорциумом Всемирной паутины (W3C). XML разрабатывался как язык с простым формальным синтаксисом, удобный для создания и обработки документов как программами, так и человеком, с акцентом на использование в Интернете. Язык называется расширяемым, поскольку он не фиксирует разметку, используемую в документах: разработчик волен создать разметку в соответствии с потребностями к конкретной области, будучи ограниченным лишь синтаксическими правилами языка.</a:t>
            </a:r>
          </a:p>
          <a:p>
            <a:r>
              <a:rPr lang="ru-RU" dirty="0"/>
              <a:t>Расширение XML — это конкретная грамматика, созданная на базе XML и представленная словарём тегов и их атрибутов, а также набором правил, определяющих, какие атрибуты и элементы могут входить в состав других элементов. Сочетание простого формального синтаксиса, удобства для человека, расширяемости, а также базирование на кодировках Юникод для представления содержания документов привело к широкому использованию как, собственно, XML, так и множества производных специализированных языков на базе XML в самых разнообразных программных средствах.</a:t>
            </a:r>
          </a:p>
          <a:p>
            <a:r>
              <a:rPr lang="ru-RU" dirty="0"/>
              <a:t>Для корректного XML документа должны исполняться следующие условия:</a:t>
            </a:r>
          </a:p>
          <a:p>
            <a:pPr marL="171450" indent="-171450">
              <a:buFont typeface="Arial" panose="020B0604020202020204" pitchFamily="34" charset="0"/>
              <a:buChar char="•"/>
            </a:pPr>
            <a:r>
              <a:rPr lang="ru-RU" dirty="0"/>
              <a:t>Правильное оформление документа.</a:t>
            </a:r>
          </a:p>
          <a:p>
            <a:pPr marL="171450" indent="-171450">
              <a:buFont typeface="Arial" panose="020B0604020202020204" pitchFamily="34" charset="0"/>
              <a:buChar char="•"/>
            </a:pPr>
            <a:r>
              <a:rPr lang="ru-RU" dirty="0"/>
              <a:t>Соблюдаться все синтаксические правила XML.</a:t>
            </a:r>
          </a:p>
          <a:p>
            <a:pPr marL="171450" indent="-171450">
              <a:buFont typeface="Arial" panose="020B0604020202020204" pitchFamily="34" charset="0"/>
              <a:buChar char="•"/>
            </a:pPr>
            <a:r>
              <a:rPr lang="ru-RU" dirty="0"/>
              <a:t>Документ должен соответствовать семантическим правилам языка (которые обычно </a:t>
            </a:r>
            <a:r>
              <a:rPr lang="ru-RU" dirty="0" err="1"/>
              <a:t>заданны</a:t>
            </a:r>
            <a:r>
              <a:rPr lang="ru-RU" dirty="0"/>
              <a:t> в схеме XML или DTD (</a:t>
            </a:r>
            <a:r>
              <a:rPr lang="ru-RU" dirty="0" err="1"/>
              <a:t>Document</a:t>
            </a:r>
            <a:r>
              <a:rPr lang="ru-RU" dirty="0"/>
              <a:t> </a:t>
            </a:r>
            <a:r>
              <a:rPr lang="ru-RU" dirty="0" err="1"/>
              <a:t>Type</a:t>
            </a:r>
            <a:r>
              <a:rPr lang="ru-RU" dirty="0"/>
              <a:t> </a:t>
            </a:r>
            <a:r>
              <a:rPr lang="ru-RU" dirty="0" err="1"/>
              <a:t>Definition</a:t>
            </a:r>
            <a:r>
              <a:rPr lang="ru-RU" dirty="0"/>
              <a:t>)).</a:t>
            </a:r>
            <a:r>
              <a:rPr lang="ru-RU" b="1" i="1" dirty="0">
                <a:solidFill>
                  <a:srgbClr val="202122"/>
                </a:solidFill>
                <a:effectLst/>
                <a:latin typeface="Arial" panose="020B0604020202020204" pitchFamily="34" charset="0"/>
              </a:rPr>
              <a:t> </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48</a:t>
            </a:fld>
            <a:endParaRPr lang="ru-RU"/>
          </a:p>
        </p:txBody>
      </p:sp>
    </p:spTree>
    <p:extLst>
      <p:ext uri="{BB962C8B-B14F-4D97-AF65-F5344CB8AC3E}">
        <p14:creationId xmlns:p14="http://schemas.microsoft.com/office/powerpoint/2010/main" val="3993917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en-US" b="1" i="1" dirty="0" err="1">
                <a:solidFill>
                  <a:srgbClr val="202122"/>
                </a:solidFill>
                <a:effectLst/>
                <a:latin typeface="Arial" panose="020B0604020202020204" pitchFamily="34" charset="0"/>
              </a:rPr>
              <a:t>eXtensible</a:t>
            </a:r>
            <a:r>
              <a:rPr lang="en-US" b="1" i="1" dirty="0">
                <a:solidFill>
                  <a:srgbClr val="202122"/>
                </a:solidFill>
                <a:effectLst/>
                <a:latin typeface="Arial" panose="020B0604020202020204" pitchFamily="34" charset="0"/>
              </a:rPr>
              <a:t> Markup Language</a:t>
            </a:r>
            <a:r>
              <a:rPr lang="ru-RU" b="1" i="1" dirty="0">
                <a:solidFill>
                  <a:srgbClr val="202122"/>
                </a:solidFill>
                <a:effectLst/>
                <a:latin typeface="Arial" panose="020B0604020202020204" pitchFamily="34" charset="0"/>
              </a:rPr>
              <a:t> ( 1998)</a:t>
            </a:r>
          </a:p>
          <a:p>
            <a:endParaRPr lang="ru-RU" b="1" i="1" dirty="0">
              <a:solidFill>
                <a:srgbClr val="202122"/>
              </a:solidFill>
              <a:effectLst/>
              <a:latin typeface="Arial" panose="020B0604020202020204" pitchFamily="34" charset="0"/>
            </a:endParaRPr>
          </a:p>
          <a:p>
            <a:r>
              <a:rPr lang="ru-RU" b="1" dirty="0"/>
              <a:t>XML (</a:t>
            </a:r>
            <a:r>
              <a:rPr lang="ru-RU" b="1" dirty="0" err="1"/>
              <a:t>eXtensible</a:t>
            </a:r>
            <a:r>
              <a:rPr lang="ru-RU" b="1" dirty="0"/>
              <a:t> </a:t>
            </a:r>
            <a:r>
              <a:rPr lang="ru-RU" b="1" dirty="0" err="1"/>
              <a:t>Markup</a:t>
            </a:r>
            <a:r>
              <a:rPr lang="ru-RU" b="1" dirty="0"/>
              <a:t> Language)</a:t>
            </a:r>
            <a:r>
              <a:rPr lang="ru-RU" dirty="0"/>
              <a:t> — расширяемый язык разметки. Рекомендован Консорциумом Всемирной паутины (W3C). XML разрабатывался как язык с простым формальным синтаксисом, удобный для создания и обработки документов как программами, так и человеком, с акцентом на использование в Интернете. Язык называется расширяемым, поскольку он не фиксирует разметку, используемую в документах: разработчик волен создать разметку в соответствии с потребностями к конкретной области, будучи ограниченным лишь синтаксическими правилами языка.</a:t>
            </a:r>
          </a:p>
          <a:p>
            <a:r>
              <a:rPr lang="ru-RU" dirty="0"/>
              <a:t>Расширение XML — это конкретная грамматика, созданная на базе XML и представленная словарём тегов и их атрибутов, а также набором правил, определяющих, какие атрибуты и элементы могут входить в состав других элементов. Сочетание простого формального синтаксиса, удобства для человека, расширяемости, а также базирование на кодировках Юникод для представления содержания документов привело к широкому использованию как, собственно, XML, так и множества производных специализированных языков на базе XML в самых разнообразных программных средствах.</a:t>
            </a:r>
          </a:p>
          <a:p>
            <a:r>
              <a:rPr lang="ru-RU" dirty="0"/>
              <a:t>Для корректного XML документа должны исполняться следующие условия:</a:t>
            </a:r>
          </a:p>
          <a:p>
            <a:pPr marL="171450" indent="-171450">
              <a:buFont typeface="Arial" panose="020B0604020202020204" pitchFamily="34" charset="0"/>
              <a:buChar char="•"/>
            </a:pPr>
            <a:r>
              <a:rPr lang="ru-RU" dirty="0"/>
              <a:t>Правильное оформление документа.</a:t>
            </a:r>
          </a:p>
          <a:p>
            <a:pPr marL="171450" indent="-171450">
              <a:buFont typeface="Arial" panose="020B0604020202020204" pitchFamily="34" charset="0"/>
              <a:buChar char="•"/>
            </a:pPr>
            <a:r>
              <a:rPr lang="ru-RU" dirty="0"/>
              <a:t>Соблюдаться все синтаксические правила XML.</a:t>
            </a:r>
          </a:p>
          <a:p>
            <a:pPr marL="171450" indent="-171450">
              <a:buFont typeface="Arial" panose="020B0604020202020204" pitchFamily="34" charset="0"/>
              <a:buChar char="•"/>
            </a:pPr>
            <a:r>
              <a:rPr lang="ru-RU" dirty="0"/>
              <a:t>Документ должен соответствовать семантическим правилам языка (которые обычно </a:t>
            </a:r>
            <a:r>
              <a:rPr lang="ru-RU" dirty="0" err="1"/>
              <a:t>заданны</a:t>
            </a:r>
            <a:r>
              <a:rPr lang="ru-RU" dirty="0"/>
              <a:t> в схеме XML или DTD (</a:t>
            </a:r>
            <a:r>
              <a:rPr lang="ru-RU" dirty="0" err="1"/>
              <a:t>Document</a:t>
            </a:r>
            <a:r>
              <a:rPr lang="ru-RU" dirty="0"/>
              <a:t> </a:t>
            </a:r>
            <a:r>
              <a:rPr lang="ru-RU" dirty="0" err="1"/>
              <a:t>Type</a:t>
            </a:r>
            <a:r>
              <a:rPr lang="ru-RU" dirty="0"/>
              <a:t> </a:t>
            </a:r>
            <a:r>
              <a:rPr lang="ru-RU" dirty="0" err="1"/>
              <a:t>Definition</a:t>
            </a:r>
            <a:r>
              <a:rPr lang="ru-RU" dirty="0"/>
              <a:t>)).</a:t>
            </a:r>
            <a:r>
              <a:rPr lang="ru-RU" b="1" i="1" dirty="0">
                <a:solidFill>
                  <a:srgbClr val="202122"/>
                </a:solidFill>
                <a:effectLst/>
                <a:latin typeface="Arial" panose="020B0604020202020204" pitchFamily="34" charset="0"/>
              </a:rPr>
              <a:t> </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49</a:t>
            </a:fld>
            <a:endParaRPr lang="ru-RU"/>
          </a:p>
        </p:txBody>
      </p:sp>
    </p:spTree>
    <p:extLst>
      <p:ext uri="{BB962C8B-B14F-4D97-AF65-F5344CB8AC3E}">
        <p14:creationId xmlns:p14="http://schemas.microsoft.com/office/powerpoint/2010/main" val="2093775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1" dirty="0">
                <a:effectLst/>
              </a:rPr>
              <a:t>AJAX </a:t>
            </a:r>
            <a:r>
              <a:rPr lang="ru-RU" b="1" dirty="0" err="1">
                <a:effectLst/>
              </a:rPr>
              <a:t>Asynchronous</a:t>
            </a:r>
            <a:r>
              <a:rPr lang="ru-RU" b="1" dirty="0">
                <a:effectLst/>
              </a:rPr>
              <a:t> </a:t>
            </a:r>
            <a:r>
              <a:rPr lang="ru-RU" b="1" dirty="0" err="1">
                <a:effectLst/>
              </a:rPr>
              <a:t>JavaScript</a:t>
            </a:r>
            <a:r>
              <a:rPr lang="ru-RU" b="1" dirty="0">
                <a:effectLst/>
              </a:rPr>
              <a:t> &amp; XML</a:t>
            </a:r>
            <a:r>
              <a:rPr lang="ru-RU" dirty="0"/>
              <a:t> – специальная технология взаимодействия с сервером, которая не требует выполнения перезагрузки. Она позволяет повысить скорость загрузки страниц веб–ресурса, поскольку нет необходимости обновлять их каждый раз. Наличие этой опции помогает сделать пользование сайтом для пользователя максимально комфортным.</a:t>
            </a:r>
          </a:p>
          <a:p>
            <a:r>
              <a:rPr lang="ru-RU" dirty="0"/>
              <a:t>Технология работы AJAX включает следующие этапы:</a:t>
            </a:r>
          </a:p>
          <a:p>
            <a:pPr marL="171450" indent="-171450">
              <a:buFont typeface="Arial" panose="020B0604020202020204" pitchFamily="34" charset="0"/>
              <a:buChar char="•"/>
            </a:pPr>
            <a:r>
              <a:rPr lang="ru-RU" dirty="0"/>
              <a:t>Пользователь обращается к AJAX, чаще всего это происходит нажатием кнопки, предлагающей узнать более подробную информацию.</a:t>
            </a:r>
          </a:p>
          <a:p>
            <a:pPr marL="171450" indent="-171450">
              <a:buFont typeface="Arial" panose="020B0604020202020204" pitchFamily="34" charset="0"/>
              <a:buChar char="•"/>
            </a:pPr>
            <a:r>
              <a:rPr lang="ru-RU" dirty="0"/>
              <a:t>Сервис пересылает запрос на сервер вместе с сопутствующими данными. К примеру, может понадобиться загрузка какого-то файла или определенных сведений из базы.</a:t>
            </a:r>
          </a:p>
          <a:p>
            <a:pPr marL="171450" indent="-171450">
              <a:buFont typeface="Arial" panose="020B0604020202020204" pitchFamily="34" charset="0"/>
              <a:buChar char="•"/>
            </a:pPr>
            <a:r>
              <a:rPr lang="ru-RU" dirty="0"/>
              <a:t>Получив ответ из базы данных, сервер направляет его в браузер. 4 </a:t>
            </a:r>
            <a:r>
              <a:rPr lang="ru-RU" dirty="0" err="1"/>
              <a:t>JavaScript</a:t>
            </a:r>
            <a:r>
              <a:rPr lang="ru-RU" dirty="0"/>
              <a:t> получает ответ, расшифровывает и показывает пользователю.</a:t>
            </a:r>
          </a:p>
        </p:txBody>
      </p:sp>
      <p:sp>
        <p:nvSpPr>
          <p:cNvPr id="4" name="Номер слайда 3"/>
          <p:cNvSpPr>
            <a:spLocks noGrp="1"/>
          </p:cNvSpPr>
          <p:nvPr>
            <p:ph type="sldNum" sz="quarter" idx="5"/>
          </p:nvPr>
        </p:nvSpPr>
        <p:spPr/>
        <p:txBody>
          <a:bodyPr/>
          <a:lstStyle/>
          <a:p>
            <a:fld id="{2C8944A5-2CE1-407C-A458-F8BA501749EC}" type="slidenum">
              <a:rPr lang="ru-RU" smtClean="0"/>
              <a:t>50</a:t>
            </a:fld>
            <a:endParaRPr lang="ru-RU"/>
          </a:p>
        </p:txBody>
      </p:sp>
    </p:spTree>
    <p:extLst>
      <p:ext uri="{BB962C8B-B14F-4D97-AF65-F5344CB8AC3E}">
        <p14:creationId xmlns:p14="http://schemas.microsoft.com/office/powerpoint/2010/main" val="338357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Миссия W3C: </a:t>
            </a:r>
            <a:r>
              <a:rPr lang="ru-RU" b="1" dirty="0">
                <a:effectLst/>
              </a:rPr>
              <a:t>«Полностью раскрыть потенциал Всемирной паутины путём создания протоколов и принципов, гарантирующих долгосрочное развитие Сети»</a:t>
            </a:r>
            <a:r>
              <a:rPr lang="ru-RU" dirty="0"/>
              <a:t>.</a:t>
            </a:r>
            <a:br>
              <a:rPr lang="ru-RU" dirty="0"/>
            </a:br>
            <a:r>
              <a:rPr lang="en-US" dirty="0"/>
              <a:t>https://www.w3.org/2005/01/timelines/timeline-2500x998.png</a:t>
            </a:r>
            <a:endParaRPr lang="ru-RU" dirty="0"/>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5</a:t>
            </a:fld>
            <a:endParaRPr lang="ru-RU"/>
          </a:p>
        </p:txBody>
      </p:sp>
    </p:spTree>
    <p:extLst>
      <p:ext uri="{BB962C8B-B14F-4D97-AF65-F5344CB8AC3E}">
        <p14:creationId xmlns:p14="http://schemas.microsoft.com/office/powerpoint/2010/main" val="27969662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1" dirty="0">
                <a:effectLst/>
              </a:rPr>
              <a:t>AJAX </a:t>
            </a:r>
            <a:r>
              <a:rPr lang="ru-RU" b="1" dirty="0" err="1">
                <a:effectLst/>
              </a:rPr>
              <a:t>Asynchronous</a:t>
            </a:r>
            <a:r>
              <a:rPr lang="ru-RU" b="1" dirty="0">
                <a:effectLst/>
              </a:rPr>
              <a:t> </a:t>
            </a:r>
            <a:r>
              <a:rPr lang="ru-RU" b="1" dirty="0" err="1">
                <a:effectLst/>
              </a:rPr>
              <a:t>JavaScript</a:t>
            </a:r>
            <a:r>
              <a:rPr lang="ru-RU" b="1" dirty="0">
                <a:effectLst/>
              </a:rPr>
              <a:t> &amp; XML</a:t>
            </a:r>
            <a:r>
              <a:rPr lang="ru-RU" dirty="0"/>
              <a:t> – специальная технология взаимодействия с сервером, которая не требует выполнения перезагрузки. Она позволяет повысить скорость загрузки страниц веб–ресурса, поскольку нет необходимости обновлять их каждый раз. Наличие этой опции помогает сделать пользование сайтом для пользователя максимально комфортным.</a:t>
            </a:r>
          </a:p>
          <a:p>
            <a:r>
              <a:rPr lang="ru-RU" dirty="0"/>
              <a:t>Технология работы AJAX включает следующие этапы:</a:t>
            </a:r>
          </a:p>
          <a:p>
            <a:pPr marL="171450" indent="-171450">
              <a:buFont typeface="Arial" panose="020B0604020202020204" pitchFamily="34" charset="0"/>
              <a:buChar char="•"/>
            </a:pPr>
            <a:r>
              <a:rPr lang="ru-RU" dirty="0"/>
              <a:t>Пользователь обращается к AJAX, чаще всего это происходит нажатием кнопки, предлагающей узнать более подробную информацию.</a:t>
            </a:r>
          </a:p>
          <a:p>
            <a:pPr marL="171450" indent="-171450">
              <a:buFont typeface="Arial" panose="020B0604020202020204" pitchFamily="34" charset="0"/>
              <a:buChar char="•"/>
            </a:pPr>
            <a:r>
              <a:rPr lang="ru-RU" dirty="0"/>
              <a:t>Сервис пересылает запрос на сервер вместе с сопутствующими данными. К примеру, может понадобиться загрузка какого-то файла или определенных сведений из базы.</a:t>
            </a:r>
          </a:p>
          <a:p>
            <a:pPr marL="171450" indent="-171450">
              <a:buFont typeface="Arial" panose="020B0604020202020204" pitchFamily="34" charset="0"/>
              <a:buChar char="•"/>
            </a:pPr>
            <a:r>
              <a:rPr lang="ru-RU" dirty="0"/>
              <a:t>Получив ответ из базы данных, сервер направляет его в браузер. 4 </a:t>
            </a:r>
            <a:r>
              <a:rPr lang="ru-RU" dirty="0" err="1"/>
              <a:t>JavaScript</a:t>
            </a:r>
            <a:r>
              <a:rPr lang="ru-RU" dirty="0"/>
              <a:t> получает ответ, расшифровывает и показывает пользователю.</a:t>
            </a:r>
          </a:p>
        </p:txBody>
      </p:sp>
      <p:sp>
        <p:nvSpPr>
          <p:cNvPr id="4" name="Номер слайда 3"/>
          <p:cNvSpPr>
            <a:spLocks noGrp="1"/>
          </p:cNvSpPr>
          <p:nvPr>
            <p:ph type="sldNum" sz="quarter" idx="5"/>
          </p:nvPr>
        </p:nvSpPr>
        <p:spPr/>
        <p:txBody>
          <a:bodyPr/>
          <a:lstStyle/>
          <a:p>
            <a:fld id="{2C8944A5-2CE1-407C-A458-F8BA501749EC}" type="slidenum">
              <a:rPr lang="ru-RU" smtClean="0"/>
              <a:t>51</a:t>
            </a:fld>
            <a:endParaRPr lang="ru-RU"/>
          </a:p>
        </p:txBody>
      </p:sp>
    </p:spTree>
    <p:extLst>
      <p:ext uri="{BB962C8B-B14F-4D97-AF65-F5344CB8AC3E}">
        <p14:creationId xmlns:p14="http://schemas.microsoft.com/office/powerpoint/2010/main" val="1284320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pPr algn="l"/>
            <a:r>
              <a:rPr lang="en-US" dirty="0"/>
              <a:t>https://www.json.org/json-en.html</a:t>
            </a:r>
            <a:br>
              <a:rPr lang="en-US" dirty="0"/>
            </a:br>
            <a:r>
              <a:rPr lang="en-US" dirty="0"/>
              <a:t>https://ru.wikipedia.org/wiki/JSON</a:t>
            </a:r>
            <a:br>
              <a:rPr lang="en-US" dirty="0"/>
            </a:br>
            <a:r>
              <a:rPr lang="ru-RU" dirty="0"/>
              <a:t>Разработан Дугласом </a:t>
            </a:r>
            <a:r>
              <a:rPr lang="ru-RU" dirty="0" err="1"/>
              <a:t>Крокфордом</a:t>
            </a:r>
            <a:r>
              <a:rPr lang="ru-RU" dirty="0"/>
              <a:t> </a:t>
            </a:r>
            <a:br>
              <a:rPr lang="ru-RU" dirty="0"/>
            </a:br>
            <a:r>
              <a:rPr lang="ru-RU" b="0" i="0" dirty="0" err="1">
                <a:solidFill>
                  <a:srgbClr val="202122"/>
                </a:solidFill>
                <a:effectLst/>
                <a:latin typeface="Arial" panose="020B0604020202020204" pitchFamily="34" charset="0"/>
              </a:rPr>
              <a:t>Крокфорд</a:t>
            </a:r>
            <a:r>
              <a:rPr lang="ru-RU" b="0" i="0" dirty="0">
                <a:solidFill>
                  <a:srgbClr val="202122"/>
                </a:solidFill>
                <a:effectLst/>
                <a:latin typeface="Arial" panose="020B0604020202020204" pitchFamily="34" charset="0"/>
              </a:rPr>
              <a:t> был основателем компании </a:t>
            </a:r>
            <a:r>
              <a:rPr lang="ru-RU" b="0" i="0" u="none" strike="noStrike" dirty="0">
                <a:solidFill>
                  <a:srgbClr val="BA0000"/>
                </a:solidFill>
                <a:effectLst/>
                <a:latin typeface="Arial" panose="020B0604020202020204" pitchFamily="34" charset="0"/>
                <a:hlinkClick r:id="rId3" tooltip="State Software (страница отсутствует)"/>
              </a:rPr>
              <a:t>State Software</a:t>
            </a:r>
            <a:r>
              <a:rPr lang="ru-RU" b="0" i="0" dirty="0">
                <a:solidFill>
                  <a:srgbClr val="202122"/>
                </a:solidFill>
                <a:effectLst/>
                <a:latin typeface="Arial" panose="020B0604020202020204" pitchFamily="34" charset="0"/>
              </a:rPr>
              <a:t> (также известной как </a:t>
            </a:r>
            <a:r>
              <a:rPr lang="ru-RU" b="0" i="0" u="none" strike="noStrike" dirty="0" err="1">
                <a:solidFill>
                  <a:srgbClr val="BA0000"/>
                </a:solidFill>
                <a:effectLst/>
                <a:latin typeface="Arial" panose="020B0604020202020204" pitchFamily="34" charset="0"/>
                <a:hlinkClick r:id="rId4" tooltip="Veil Networks (страница отсутствует)"/>
              </a:rPr>
              <a:t>Veil</a:t>
            </a:r>
            <a:r>
              <a:rPr lang="ru-RU" b="0" i="0" u="none" strike="noStrike" dirty="0">
                <a:solidFill>
                  <a:srgbClr val="BA0000"/>
                </a:solidFill>
                <a:effectLst/>
                <a:latin typeface="Arial" panose="020B0604020202020204" pitchFamily="34" charset="0"/>
                <a:hlinkClick r:id="rId4" tooltip="Veil Networks (страница отсутствует)"/>
              </a:rPr>
              <a:t> Networks</a:t>
            </a:r>
            <a:r>
              <a:rPr lang="ru-RU" b="0" i="0" dirty="0">
                <a:solidFill>
                  <a:srgbClr val="202122"/>
                </a:solidFill>
                <a:effectLst/>
                <a:latin typeface="Arial" panose="020B0604020202020204" pitchFamily="34" charset="0"/>
              </a:rPr>
              <a:t>) и её техническим директором с 2001 по 2002 год.</a:t>
            </a:r>
          </a:p>
          <a:p>
            <a:pPr algn="l"/>
            <a:r>
              <a:rPr lang="ru-RU" b="0" i="0" dirty="0">
                <a:solidFill>
                  <a:srgbClr val="202122"/>
                </a:solidFill>
                <a:effectLst/>
                <a:latin typeface="Arial" panose="020B0604020202020204" pitchFamily="34" charset="0"/>
              </a:rPr>
              <a:t>Во время своей работы в State Software </a:t>
            </a:r>
            <a:r>
              <a:rPr lang="ru-RU" b="0" i="0" dirty="0" err="1">
                <a:solidFill>
                  <a:srgbClr val="202122"/>
                </a:solidFill>
                <a:effectLst/>
                <a:latin typeface="Arial" panose="020B0604020202020204" pitchFamily="34" charset="0"/>
              </a:rPr>
              <a:t>Крокфорд</a:t>
            </a:r>
            <a:r>
              <a:rPr lang="ru-RU" b="0" i="0" dirty="0">
                <a:solidFill>
                  <a:srgbClr val="202122"/>
                </a:solidFill>
                <a:effectLst/>
                <a:latin typeface="Arial" panose="020B0604020202020204" pitchFamily="34" charset="0"/>
              </a:rPr>
              <a:t> разработал текстовый формат обмена данными JSON, основанный на существующих конструкциях языка JavaScript, как облегчённую альтернативу </a:t>
            </a:r>
            <a:r>
              <a:rPr lang="ru-RU" b="0" i="0" u="none" strike="noStrike" dirty="0">
                <a:solidFill>
                  <a:srgbClr val="0645AD"/>
                </a:solidFill>
                <a:effectLst/>
                <a:latin typeface="Arial" panose="020B0604020202020204" pitchFamily="34" charset="0"/>
                <a:hlinkClick r:id="rId5" tooltip="XML"/>
              </a:rPr>
              <a:t>XML</a:t>
            </a:r>
            <a:r>
              <a:rPr lang="ru-RU" b="0" i="0" dirty="0">
                <a:solidFill>
                  <a:srgbClr val="202122"/>
                </a:solidFill>
                <a:effectLst/>
                <a:latin typeface="Arial" panose="020B0604020202020204" pitchFamily="34" charset="0"/>
              </a:rPr>
              <a:t>. Он зарегистрировал </a:t>
            </a:r>
            <a:r>
              <a:rPr lang="ru-RU" b="0" i="0" u="none" strike="noStrike" dirty="0">
                <a:solidFill>
                  <a:srgbClr val="0645AD"/>
                </a:solidFill>
                <a:effectLst/>
                <a:latin typeface="Arial" panose="020B0604020202020204" pitchFamily="34" charset="0"/>
                <a:hlinkClick r:id="rId6" tooltip="Доменное имя"/>
              </a:rPr>
              <a:t>доменное имя</a:t>
            </a:r>
            <a:r>
              <a:rPr lang="ru-RU" b="0" i="0" dirty="0">
                <a:solidFill>
                  <a:srgbClr val="202122"/>
                </a:solidFill>
                <a:effectLst/>
                <a:latin typeface="Arial" panose="020B0604020202020204" pitchFamily="34" charset="0"/>
              </a:rPr>
              <a:t> json.org в 2002 году и опубликовал на нём описание данного формата.</a:t>
            </a:r>
            <a:r>
              <a:rPr lang="ru-RU" b="0" i="0" u="none" strike="noStrike" baseline="30000" dirty="0">
                <a:solidFill>
                  <a:srgbClr val="0645AD"/>
                </a:solidFill>
                <a:effectLst/>
                <a:latin typeface="Arial" panose="020B0604020202020204" pitchFamily="34" charset="0"/>
                <a:hlinkClick r:id="rId7"/>
              </a:rPr>
              <a:t>[4]</a:t>
            </a:r>
            <a:r>
              <a:rPr lang="ru-RU" b="0" i="0" dirty="0">
                <a:solidFill>
                  <a:srgbClr val="202122"/>
                </a:solidFill>
                <a:effectLst/>
                <a:latin typeface="Arial" panose="020B0604020202020204" pitchFamily="34" charset="0"/>
              </a:rPr>
              <a:t> В июле 2006 года вышла официальная спецификация формата как </a:t>
            </a:r>
            <a:r>
              <a:rPr lang="ru-RU" b="0" i="0" u="none" strike="noStrike" dirty="0">
                <a:solidFill>
                  <a:srgbClr val="0645AD"/>
                </a:solidFill>
                <a:effectLst/>
                <a:latin typeface="Arial" panose="020B0604020202020204" pitchFamily="34" charset="0"/>
                <a:hlinkClick r:id="rId8" tooltip="RFC"/>
              </a:rPr>
              <a:t>RFC</a:t>
            </a:r>
            <a:r>
              <a:rPr lang="ru-RU" b="0" i="0" dirty="0">
                <a:solidFill>
                  <a:srgbClr val="202122"/>
                </a:solidFill>
                <a:effectLst/>
                <a:latin typeface="Arial" panose="020B0604020202020204" pitchFamily="34" charset="0"/>
              </a:rPr>
              <a:t> 4627.</a:t>
            </a:r>
            <a:r>
              <a:rPr lang="ru-RU" b="0" i="0" u="none" strike="noStrike" baseline="30000" dirty="0">
                <a:solidFill>
                  <a:srgbClr val="0645AD"/>
                </a:solidFill>
                <a:effectLst/>
                <a:latin typeface="Arial" panose="020B0604020202020204" pitchFamily="34" charset="0"/>
                <a:hlinkClick r:id="rId9"/>
              </a:rPr>
              <a:t>[5]</a:t>
            </a:r>
            <a:endParaRPr lang="ru-RU"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52</a:t>
            </a:fld>
            <a:endParaRPr lang="ru-RU"/>
          </a:p>
        </p:txBody>
      </p:sp>
    </p:spTree>
    <p:extLst>
      <p:ext uri="{BB962C8B-B14F-4D97-AF65-F5344CB8AC3E}">
        <p14:creationId xmlns:p14="http://schemas.microsoft.com/office/powerpoint/2010/main" val="1005874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pPr algn="l"/>
            <a:r>
              <a:rPr lang="en-US" dirty="0"/>
              <a:t>https://www.json.org/json-en.html</a:t>
            </a:r>
            <a:br>
              <a:rPr lang="en-US" dirty="0"/>
            </a:br>
            <a:r>
              <a:rPr lang="en-US" dirty="0"/>
              <a:t>https://ru.wikipedia.org/wiki/JSON</a:t>
            </a:r>
            <a:br>
              <a:rPr lang="en-US" dirty="0"/>
            </a:br>
            <a:r>
              <a:rPr lang="ru-RU" dirty="0"/>
              <a:t>Разработан Дугласом </a:t>
            </a:r>
            <a:r>
              <a:rPr lang="ru-RU" dirty="0" err="1"/>
              <a:t>Крокфордом</a:t>
            </a:r>
            <a:r>
              <a:rPr lang="ru-RU" dirty="0"/>
              <a:t> </a:t>
            </a:r>
            <a:br>
              <a:rPr lang="ru-RU" dirty="0"/>
            </a:br>
            <a:r>
              <a:rPr lang="ru-RU" b="0" i="0" dirty="0" err="1">
                <a:solidFill>
                  <a:srgbClr val="202122"/>
                </a:solidFill>
                <a:effectLst/>
                <a:latin typeface="Arial" panose="020B0604020202020204" pitchFamily="34" charset="0"/>
              </a:rPr>
              <a:t>Крокфорд</a:t>
            </a:r>
            <a:r>
              <a:rPr lang="ru-RU" b="0" i="0" dirty="0">
                <a:solidFill>
                  <a:srgbClr val="202122"/>
                </a:solidFill>
                <a:effectLst/>
                <a:latin typeface="Arial" panose="020B0604020202020204" pitchFamily="34" charset="0"/>
              </a:rPr>
              <a:t> был основателем компании </a:t>
            </a:r>
            <a:r>
              <a:rPr lang="ru-RU" b="0" i="0" u="none" strike="noStrike" dirty="0">
                <a:solidFill>
                  <a:srgbClr val="BA0000"/>
                </a:solidFill>
                <a:effectLst/>
                <a:latin typeface="Arial" panose="020B0604020202020204" pitchFamily="34" charset="0"/>
                <a:hlinkClick r:id="rId3" tooltip="State Software (страница отсутствует)"/>
              </a:rPr>
              <a:t>State Software</a:t>
            </a:r>
            <a:r>
              <a:rPr lang="ru-RU" b="0" i="0" dirty="0">
                <a:solidFill>
                  <a:srgbClr val="202122"/>
                </a:solidFill>
                <a:effectLst/>
                <a:latin typeface="Arial" panose="020B0604020202020204" pitchFamily="34" charset="0"/>
              </a:rPr>
              <a:t> (также известной как </a:t>
            </a:r>
            <a:r>
              <a:rPr lang="ru-RU" b="0" i="0" u="none" strike="noStrike" dirty="0" err="1">
                <a:solidFill>
                  <a:srgbClr val="BA0000"/>
                </a:solidFill>
                <a:effectLst/>
                <a:latin typeface="Arial" panose="020B0604020202020204" pitchFamily="34" charset="0"/>
                <a:hlinkClick r:id="rId4" tooltip="Veil Networks (страница отсутствует)"/>
              </a:rPr>
              <a:t>Veil</a:t>
            </a:r>
            <a:r>
              <a:rPr lang="ru-RU" b="0" i="0" u="none" strike="noStrike" dirty="0">
                <a:solidFill>
                  <a:srgbClr val="BA0000"/>
                </a:solidFill>
                <a:effectLst/>
                <a:latin typeface="Arial" panose="020B0604020202020204" pitchFamily="34" charset="0"/>
                <a:hlinkClick r:id="rId4" tooltip="Veil Networks (страница отсутствует)"/>
              </a:rPr>
              <a:t> Networks</a:t>
            </a:r>
            <a:r>
              <a:rPr lang="ru-RU" b="0" i="0" dirty="0">
                <a:solidFill>
                  <a:srgbClr val="202122"/>
                </a:solidFill>
                <a:effectLst/>
                <a:latin typeface="Arial" panose="020B0604020202020204" pitchFamily="34" charset="0"/>
              </a:rPr>
              <a:t>) и её техническим директором с 2001 по 2002 год.</a:t>
            </a:r>
          </a:p>
          <a:p>
            <a:pPr algn="l"/>
            <a:r>
              <a:rPr lang="ru-RU" b="0" i="0" dirty="0">
                <a:solidFill>
                  <a:srgbClr val="202122"/>
                </a:solidFill>
                <a:effectLst/>
                <a:latin typeface="Arial" panose="020B0604020202020204" pitchFamily="34" charset="0"/>
              </a:rPr>
              <a:t>Во время своей работы в State Software </a:t>
            </a:r>
            <a:r>
              <a:rPr lang="ru-RU" b="0" i="0" dirty="0" err="1">
                <a:solidFill>
                  <a:srgbClr val="202122"/>
                </a:solidFill>
                <a:effectLst/>
                <a:latin typeface="Arial" panose="020B0604020202020204" pitchFamily="34" charset="0"/>
              </a:rPr>
              <a:t>Крокфорд</a:t>
            </a:r>
            <a:r>
              <a:rPr lang="ru-RU" b="0" i="0" dirty="0">
                <a:solidFill>
                  <a:srgbClr val="202122"/>
                </a:solidFill>
                <a:effectLst/>
                <a:latin typeface="Arial" panose="020B0604020202020204" pitchFamily="34" charset="0"/>
              </a:rPr>
              <a:t> разработал текстовый формат обмена данными JSON, основанный на существующих конструкциях языка JavaScript, как облегчённую альтернативу </a:t>
            </a:r>
            <a:r>
              <a:rPr lang="ru-RU" b="0" i="0" u="none" strike="noStrike" dirty="0">
                <a:solidFill>
                  <a:srgbClr val="0645AD"/>
                </a:solidFill>
                <a:effectLst/>
                <a:latin typeface="Arial" panose="020B0604020202020204" pitchFamily="34" charset="0"/>
                <a:hlinkClick r:id="rId5" tooltip="XML"/>
              </a:rPr>
              <a:t>XML</a:t>
            </a:r>
            <a:r>
              <a:rPr lang="ru-RU" b="0" i="0" dirty="0">
                <a:solidFill>
                  <a:srgbClr val="202122"/>
                </a:solidFill>
                <a:effectLst/>
                <a:latin typeface="Arial" panose="020B0604020202020204" pitchFamily="34" charset="0"/>
              </a:rPr>
              <a:t>. Он зарегистрировал </a:t>
            </a:r>
            <a:r>
              <a:rPr lang="ru-RU" b="0" i="0" u="none" strike="noStrike" dirty="0">
                <a:solidFill>
                  <a:srgbClr val="0645AD"/>
                </a:solidFill>
                <a:effectLst/>
                <a:latin typeface="Arial" panose="020B0604020202020204" pitchFamily="34" charset="0"/>
                <a:hlinkClick r:id="rId6" tooltip="Доменное имя"/>
              </a:rPr>
              <a:t>доменное имя</a:t>
            </a:r>
            <a:r>
              <a:rPr lang="ru-RU" b="0" i="0" dirty="0">
                <a:solidFill>
                  <a:srgbClr val="202122"/>
                </a:solidFill>
                <a:effectLst/>
                <a:latin typeface="Arial" panose="020B0604020202020204" pitchFamily="34" charset="0"/>
              </a:rPr>
              <a:t> json.org в 2002 году и опубликовал на нём описание данного формата.</a:t>
            </a:r>
            <a:r>
              <a:rPr lang="ru-RU" b="0" i="0" u="none" strike="noStrike" baseline="30000" dirty="0">
                <a:solidFill>
                  <a:srgbClr val="0645AD"/>
                </a:solidFill>
                <a:effectLst/>
                <a:latin typeface="Arial" panose="020B0604020202020204" pitchFamily="34" charset="0"/>
                <a:hlinkClick r:id="rId7"/>
              </a:rPr>
              <a:t>[4]</a:t>
            </a:r>
            <a:r>
              <a:rPr lang="ru-RU" b="0" i="0" dirty="0">
                <a:solidFill>
                  <a:srgbClr val="202122"/>
                </a:solidFill>
                <a:effectLst/>
                <a:latin typeface="Arial" panose="020B0604020202020204" pitchFamily="34" charset="0"/>
              </a:rPr>
              <a:t> В июле 2006 года вышла официальная спецификация формата как </a:t>
            </a:r>
            <a:r>
              <a:rPr lang="ru-RU" b="0" i="0" u="none" strike="noStrike" dirty="0">
                <a:solidFill>
                  <a:srgbClr val="0645AD"/>
                </a:solidFill>
                <a:effectLst/>
                <a:latin typeface="Arial" panose="020B0604020202020204" pitchFamily="34" charset="0"/>
                <a:hlinkClick r:id="rId8" tooltip="RFC"/>
              </a:rPr>
              <a:t>RFC</a:t>
            </a:r>
            <a:r>
              <a:rPr lang="ru-RU" b="0" i="0" dirty="0">
                <a:solidFill>
                  <a:srgbClr val="202122"/>
                </a:solidFill>
                <a:effectLst/>
                <a:latin typeface="Arial" panose="020B0604020202020204" pitchFamily="34" charset="0"/>
              </a:rPr>
              <a:t> 4627.</a:t>
            </a:r>
            <a:r>
              <a:rPr lang="ru-RU" b="0" i="0" u="none" strike="noStrike" baseline="30000" dirty="0">
                <a:solidFill>
                  <a:srgbClr val="0645AD"/>
                </a:solidFill>
                <a:effectLst/>
                <a:latin typeface="Arial" panose="020B0604020202020204" pitchFamily="34" charset="0"/>
                <a:hlinkClick r:id="rId9"/>
              </a:rPr>
              <a:t>[5]</a:t>
            </a:r>
            <a:endParaRPr lang="ru-RU"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53</a:t>
            </a:fld>
            <a:endParaRPr lang="ru-RU"/>
          </a:p>
        </p:txBody>
      </p:sp>
    </p:spTree>
    <p:extLst>
      <p:ext uri="{BB962C8B-B14F-4D97-AF65-F5344CB8AC3E}">
        <p14:creationId xmlns:p14="http://schemas.microsoft.com/office/powerpoint/2010/main" val="283183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indent="0">
              <a:buFont typeface="Arial" panose="020B0604020202020204" pitchFamily="34" charset="0"/>
              <a:buNone/>
            </a:pP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2C8944A5-2CE1-407C-A458-F8BA501749EC}" type="slidenum">
              <a:rPr lang="ru-RU" smtClean="0"/>
              <a:t>54</a:t>
            </a:fld>
            <a:endParaRPr lang="ru-RU"/>
          </a:p>
        </p:txBody>
      </p:sp>
    </p:spTree>
    <p:extLst>
      <p:ext uri="{BB962C8B-B14F-4D97-AF65-F5344CB8AC3E}">
        <p14:creationId xmlns:p14="http://schemas.microsoft.com/office/powerpoint/2010/main" val="4154746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dirty="0"/>
              <a:t>тут про то что </a:t>
            </a:r>
            <a:r>
              <a:rPr lang="en-US" dirty="0"/>
              <a:t>CMS</a:t>
            </a:r>
            <a:r>
              <a:rPr lang="ru-RU" dirty="0"/>
              <a:t> упрощают жизнь  и не нужно долго морочиться с вёрсткой, стилями, просто «натянул» тему на </a:t>
            </a:r>
            <a:r>
              <a:rPr lang="ru-RU" dirty="0" err="1"/>
              <a:t>сущесвующий</a:t>
            </a:r>
            <a:r>
              <a:rPr lang="ru-RU" dirty="0"/>
              <a:t> </a:t>
            </a:r>
            <a:r>
              <a:rPr lang="ru-RU" dirty="0" err="1"/>
              <a:t>функционаб</a:t>
            </a:r>
            <a:r>
              <a:rPr lang="ru-RU" dirty="0"/>
              <a:t>.</a:t>
            </a:r>
          </a:p>
          <a:p>
            <a:r>
              <a:rPr lang="ru-RU" dirty="0"/>
              <a:t>про </a:t>
            </a:r>
            <a:r>
              <a:rPr lang="en-US" dirty="0" err="1"/>
              <a:t>wordpress</a:t>
            </a:r>
            <a:r>
              <a:rPr lang="en-US" dirty="0"/>
              <a:t>, Drupal, 1c </a:t>
            </a:r>
            <a:r>
              <a:rPr lang="en-US" dirty="0" err="1"/>
              <a:t>Bitrix</a:t>
            </a:r>
            <a:r>
              <a:rPr lang="en-US" dirty="0"/>
              <a:t>.</a:t>
            </a:r>
            <a:endParaRPr lang="ru-RU" dirty="0"/>
          </a:p>
          <a:p>
            <a:endParaRPr lang="ru-RU" dirty="0"/>
          </a:p>
          <a:p>
            <a:r>
              <a:rPr lang="ru-RU" b="1" dirty="0">
                <a:effectLst/>
              </a:rPr>
              <a:t>Система управления контентом (</a:t>
            </a:r>
            <a:r>
              <a:rPr lang="ru-RU" b="1" dirty="0" err="1">
                <a:effectLst/>
              </a:rPr>
              <a:t>Content</a:t>
            </a:r>
            <a:r>
              <a:rPr lang="ru-RU" b="1" dirty="0">
                <a:effectLst/>
              </a:rPr>
              <a:t> </a:t>
            </a:r>
            <a:r>
              <a:rPr lang="ru-RU" b="1" dirty="0" err="1">
                <a:effectLst/>
              </a:rPr>
              <a:t>management</a:t>
            </a:r>
            <a:r>
              <a:rPr lang="ru-RU" b="1" dirty="0">
                <a:effectLst/>
              </a:rPr>
              <a:t> </a:t>
            </a:r>
            <a:r>
              <a:rPr lang="ru-RU" b="1" dirty="0" err="1">
                <a:effectLst/>
              </a:rPr>
              <a:t>system</a:t>
            </a:r>
            <a:r>
              <a:rPr lang="ru-RU" b="1" dirty="0">
                <a:effectLst/>
              </a:rPr>
              <a:t>)</a:t>
            </a:r>
            <a:r>
              <a:rPr lang="ru-RU" dirty="0"/>
              <a:t> — информационная система или компьютерная программа, используемая для обеспечения и организации совместного процесса создания, редактирования и управления контентом.</a:t>
            </a:r>
          </a:p>
          <a:p>
            <a:r>
              <a:rPr lang="ru-RU" dirty="0"/>
              <a:t>Использование систем управления сайтом CMS (</a:t>
            </a:r>
            <a:r>
              <a:rPr lang="ru-RU" dirty="0" err="1"/>
              <a:t>Content</a:t>
            </a:r>
            <a:r>
              <a:rPr lang="ru-RU" dirty="0"/>
              <a:t> </a:t>
            </a:r>
            <a:r>
              <a:rPr lang="ru-RU" dirty="0" err="1"/>
              <a:t>Management</a:t>
            </a:r>
            <a:r>
              <a:rPr lang="ru-RU" dirty="0"/>
              <a:t> </a:t>
            </a:r>
            <a:r>
              <a:rPr lang="ru-RU" dirty="0" err="1"/>
              <a:t>System</a:t>
            </a:r>
            <a:r>
              <a:rPr lang="ru-RU" dirty="0"/>
              <a:t>) позволяет сделать изготовление сайтов максимально простым, сведя его к разработке веб-дизайна и настройке системы управления веб-контентом. Такой подход обеспечивает надежную и стабильную работу ресурса, поскольку самые популярные CMS тестировались на протяжении нескольких лет, а также в них были исправлены все ошибки. Кроме того, за изготовление сайтов на базе уже имеющихся движков говорит и то, что системы обеспечивают удобство в последующей работе с сайтом.</a:t>
            </a:r>
          </a:p>
          <a:p>
            <a:r>
              <a:rPr lang="ru-RU" dirty="0"/>
              <a:t>Принцип работы с большинством CMS одинаков: изготовление сайтов производится путем расстановки информационных блоков, потом - прорисовка веб-дизайна и настройка интерфейса. Все популярные системы управления контентом имеют разграничение доступа к сайту, поэтому использовать их удобно и в том случае, когда необходимо предоставить различным пользователям разные возможности.</a:t>
            </a:r>
          </a:p>
          <a:p>
            <a:endParaRPr lang="ru-RU" dirty="0"/>
          </a:p>
          <a:p>
            <a:r>
              <a:rPr lang="en-US" dirty="0"/>
              <a:t>https://ru.wikipedia.org/wiki/%D0%A1%D0%B8%D1%81%D1%82%D0%B5%D0%BC%D0%B0_%D1%83%D0%BF%D1%80%D0%B0%D0%B2%D0%BB%D0%B5%D0%BD%D0%B8%D1%8F_%D1%81%D0%BE%D0%B4%D0%B5%D1%80%D0%B6%D0%B8%D0%BC%D1%8B%D0%BC</a:t>
            </a:r>
            <a:endParaRPr lang="ru-RU" dirty="0"/>
          </a:p>
          <a:p>
            <a:r>
              <a:rPr lang="en-US" dirty="0"/>
              <a:t>https://www.castcom.ru/publications/web/preimuschestva-kotorye-dayut-cms-pri-izgotovlenii-saytov.html</a:t>
            </a:r>
            <a:endParaRPr lang="ru-RU" dirty="0"/>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55</a:t>
            </a:fld>
            <a:endParaRPr lang="ru-RU"/>
          </a:p>
        </p:txBody>
      </p:sp>
    </p:spTree>
    <p:extLst>
      <p:ext uri="{BB962C8B-B14F-4D97-AF65-F5344CB8AC3E}">
        <p14:creationId xmlns:p14="http://schemas.microsoft.com/office/powerpoint/2010/main" val="3144510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1" dirty="0" err="1"/>
              <a:t>WordPress</a:t>
            </a:r>
            <a:r>
              <a:rPr lang="ru-RU" dirty="0"/>
              <a:t> – это одна из наиболее популярных CMS в мире. С ее помощью можно создавать сайты различного характера и управлять ими без знаний и навыков программирования. Сегодня в сети существует множество различных программ или систем управления, но </a:t>
            </a:r>
            <a:r>
              <a:rPr lang="ru-RU" dirty="0" err="1"/>
              <a:t>WordPress</a:t>
            </a:r>
            <a:r>
              <a:rPr lang="ru-RU" dirty="0"/>
              <a:t> является самой популярной. Более 30 % всех сайтов в интернете работают на данной платформе. А если говорить исключительно о площадках, работающих на CMS, то на WP приходится более 60 %, что делает ее однозначным лидером рынка.</a:t>
            </a:r>
            <a:endParaRPr lang="en-US" dirty="0"/>
          </a:p>
          <a:p>
            <a:endParaRPr lang="en-US" dirty="0"/>
          </a:p>
          <a:p>
            <a:r>
              <a:rPr lang="ru-RU" b="1" dirty="0" err="1"/>
              <a:t>Drupal</a:t>
            </a:r>
            <a:r>
              <a:rPr lang="ru-RU" dirty="0"/>
              <a:t> это гибкая CMS основанная на LAMP стеке, с модульной структурой, позволяющей добавлять и удалять функционал через установку и удаление модулей и позволяющий сменить внешний вид сайта через установку и удаление тем оформления. Основа </a:t>
            </a:r>
            <a:r>
              <a:rPr lang="ru-RU" dirty="0" err="1"/>
              <a:t>Drupal</a:t>
            </a:r>
            <a:r>
              <a:rPr lang="ru-RU" dirty="0"/>
              <a:t>, известная как ядро </a:t>
            </a:r>
            <a:r>
              <a:rPr lang="ru-RU" dirty="0" err="1"/>
              <a:t>Drupal</a:t>
            </a:r>
            <a:r>
              <a:rPr lang="ru-RU" dirty="0"/>
              <a:t>, содержит PHP скрипты необходимые для запуска основного функционала CMS, нескольких дополнительных модулей и тем, и множества </a:t>
            </a:r>
            <a:r>
              <a:rPr lang="ru-RU" dirty="0" err="1"/>
              <a:t>JavaScript</a:t>
            </a:r>
            <a:r>
              <a:rPr lang="ru-RU" dirty="0"/>
              <a:t>, CSS и файлов изображений. Множество дополнительных модулей и тем оформления можно загрузить с сайта Drupal.org.</a:t>
            </a:r>
          </a:p>
          <a:p>
            <a:r>
              <a:rPr lang="ru-RU" dirty="0" err="1"/>
              <a:t>Drupal</a:t>
            </a:r>
            <a:r>
              <a:rPr lang="ru-RU" dirty="0"/>
              <a:t> существует даже дольше, чем </a:t>
            </a:r>
            <a:r>
              <a:rPr lang="ru-RU" dirty="0" err="1"/>
              <a:t>WordPress</a:t>
            </a:r>
            <a:r>
              <a:rPr lang="ru-RU" dirty="0"/>
              <a:t>, хотя и не имеет такой внушительной доли рынка, как </a:t>
            </a:r>
            <a:r>
              <a:rPr lang="ru-RU" dirty="0" err="1"/>
              <a:t>WordPress</a:t>
            </a:r>
            <a:r>
              <a:rPr lang="ru-RU" dirty="0"/>
              <a:t>. Первоначально запущенный в 2000 году, </a:t>
            </a:r>
            <a:r>
              <a:rPr lang="ru-RU" dirty="0" err="1"/>
              <a:t>Drupal</a:t>
            </a:r>
            <a:r>
              <a:rPr lang="ru-RU" dirty="0"/>
              <a:t> поддерживает 2,3% всех веб-сайтов и занимает 4,6% рынка систем управления контентом.</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https://www.drupal.org/ru/docs/user_guide/ru/understanding-drupal.htm</a:t>
            </a:r>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https://www.seonews.ru/glossary/wordpress/</a:t>
            </a:r>
            <a:endParaRPr lang="ru-RU" dirty="0"/>
          </a:p>
          <a:p>
            <a:endParaRPr lang="ru-RU" dirty="0"/>
          </a:p>
          <a:p>
            <a:r>
              <a:rPr lang="ru-RU" b="1" dirty="0"/>
              <a:t>1С-Битрикс</a:t>
            </a:r>
            <a:r>
              <a:rPr lang="ru-RU" dirty="0"/>
              <a:t> – система управления контентом сайта (CMS), распространяющаяся на платной основе и имеющая свои особенности, отличающие этот движок от остальных. Данное решение предоставляет инструменты для изменения стандартного шаблона, что осуществляется путем заказа разработки уникального макета или приобретением уже готового. Далее макет загружается через панель администрирования почти так же, как это реализовано в других популярных CMS.</a:t>
            </a:r>
          </a:p>
          <a:p>
            <a:r>
              <a:rPr lang="ru-RU" dirty="0"/>
              <a:t>Функции 1С-Битрикс отличаются в зависимости от редакции. Чем дороже лицензия, тем больше модулей и дополнительных опций.</a:t>
            </a:r>
          </a:p>
          <a:p>
            <a:r>
              <a:rPr lang="en-US" dirty="0"/>
              <a:t>https://denisbunakov.ru/blog/zapiski-razrabotchika/plyusy-i-minusy-1s-bitriks-lichnyy-opyt-v-11-let/</a:t>
            </a:r>
            <a:endParaRPr lang="ru-RU" dirty="0"/>
          </a:p>
          <a:p>
            <a:r>
              <a:rPr lang="en-US" dirty="0"/>
              <a:t>https://konstruktorysajtov.com/cms/1c-bitrics</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56</a:t>
            </a:fld>
            <a:endParaRPr lang="ru-RU"/>
          </a:p>
        </p:txBody>
      </p:sp>
    </p:spTree>
    <p:extLst>
      <p:ext uri="{BB962C8B-B14F-4D97-AF65-F5344CB8AC3E}">
        <p14:creationId xmlns:p14="http://schemas.microsoft.com/office/powerpoint/2010/main" val="2487448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indent="0">
              <a:buFont typeface="Arial" panose="020B0604020202020204" pitchFamily="34" charset="0"/>
              <a:buNone/>
            </a:pP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2C8944A5-2CE1-407C-A458-F8BA501749EC}" type="slidenum">
              <a:rPr lang="ru-RU" smtClean="0"/>
              <a:t>57</a:t>
            </a:fld>
            <a:endParaRPr lang="ru-RU"/>
          </a:p>
        </p:txBody>
      </p:sp>
    </p:spTree>
    <p:extLst>
      <p:ext uri="{BB962C8B-B14F-4D97-AF65-F5344CB8AC3E}">
        <p14:creationId xmlns:p14="http://schemas.microsoft.com/office/powerpoint/2010/main" val="13435869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414463" y="568325"/>
            <a:ext cx="1631950" cy="917575"/>
          </a:xfrm>
        </p:spPr>
      </p:sp>
      <p:sp>
        <p:nvSpPr>
          <p:cNvPr id="3" name="Заметки 2"/>
          <p:cNvSpPr>
            <a:spLocks noGrp="1"/>
          </p:cNvSpPr>
          <p:nvPr>
            <p:ph type="body" idx="1"/>
          </p:nvPr>
        </p:nvSpPr>
        <p:spPr>
          <a:xfrm>
            <a:off x="409400" y="1681841"/>
            <a:ext cx="6039200" cy="6146122"/>
          </a:xfrm>
        </p:spPr>
        <p:txBody>
          <a:bodyPr/>
          <a:lstStyle/>
          <a:p>
            <a:r>
              <a:rPr lang="ru-RU" b="1" dirty="0"/>
              <a:t>HTTP (</a:t>
            </a:r>
            <a:r>
              <a:rPr lang="ru-RU" b="1" dirty="0" err="1"/>
              <a:t>Hypertext</a:t>
            </a:r>
            <a:r>
              <a:rPr lang="ru-RU" b="1" dirty="0"/>
              <a:t> </a:t>
            </a:r>
            <a:r>
              <a:rPr lang="ru-RU" b="1" dirty="0" err="1"/>
              <a:t>Transfer</a:t>
            </a:r>
            <a:r>
              <a:rPr lang="ru-RU" b="1" dirty="0"/>
              <a:t> </a:t>
            </a:r>
            <a:r>
              <a:rPr lang="ru-RU" b="1" dirty="0" err="1"/>
              <a:t>Protocol</a:t>
            </a:r>
            <a:r>
              <a:rPr lang="ru-RU" b="1" dirty="0"/>
              <a:t> )</a:t>
            </a:r>
            <a:r>
              <a:rPr lang="ru-RU" dirty="0"/>
              <a:t> — это протокол, позволяющий получать различные ресурсы, например HTML-документы. Протокол HTTP лежит в основе обмена данными в Интернете. HTTP является протоколом клиент-серверного взаимодействия, что означает инициирование запросов к серверу самим получателем, обычно веб-браузером (</a:t>
            </a:r>
            <a:r>
              <a:rPr lang="ru-RU" dirty="0" err="1"/>
              <a:t>web-browser</a:t>
            </a:r>
            <a:r>
              <a:rPr lang="ru-RU" dirty="0"/>
              <a:t>). Полученный итоговый документ будет (может) состоять из различных </a:t>
            </a:r>
            <a:r>
              <a:rPr lang="ru-RU" dirty="0" err="1"/>
              <a:t>поддокументов</a:t>
            </a:r>
            <a:r>
              <a:rPr lang="ru-RU" dirty="0"/>
              <a:t>, являющихся частью итогового документа: например, из отдельно полученного текста, описания структуры документа, изображений, видео-файлов, скриптов и многого другого.</a:t>
            </a:r>
          </a:p>
          <a:p>
            <a:r>
              <a:rPr lang="ru-RU" dirty="0"/>
              <a:t>Клиенты и серверы взаимодействуют, обмениваясь одиночными сообщениями (а не потоком данных). Сообщения, отправленные клиентом, обычно веб-браузером, называются запросами, а сообщения, отправленные сервером, называются ответами.</a:t>
            </a:r>
            <a:endParaRPr lang="en-US" dirty="0"/>
          </a:p>
          <a:p>
            <a:endParaRPr lang="en-US" dirty="0"/>
          </a:p>
          <a:p>
            <a:r>
              <a:rPr lang="en-US" dirty="0"/>
              <a:t>https://developer.mozilla.org/ru/docs/Web/HTTP/Overview</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58</a:t>
            </a:fld>
            <a:endParaRPr lang="ru-RU"/>
          </a:p>
        </p:txBody>
      </p:sp>
    </p:spTree>
    <p:extLst>
      <p:ext uri="{BB962C8B-B14F-4D97-AF65-F5344CB8AC3E}">
        <p14:creationId xmlns:p14="http://schemas.microsoft.com/office/powerpoint/2010/main" val="3913027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414463" y="568325"/>
            <a:ext cx="1631950" cy="917575"/>
          </a:xfrm>
        </p:spPr>
      </p:sp>
      <p:sp>
        <p:nvSpPr>
          <p:cNvPr id="3" name="Заметки 2"/>
          <p:cNvSpPr>
            <a:spLocks noGrp="1"/>
          </p:cNvSpPr>
          <p:nvPr>
            <p:ph type="body" idx="1"/>
          </p:nvPr>
        </p:nvSpPr>
        <p:spPr>
          <a:xfrm>
            <a:off x="409400" y="1681841"/>
            <a:ext cx="6039200" cy="6146122"/>
          </a:xfrm>
        </p:spPr>
        <p:txBody>
          <a:bodyPr/>
          <a:lstStyle/>
          <a:p>
            <a:r>
              <a:rPr lang="ru-RU" b="1" dirty="0"/>
              <a:t>HTTP (</a:t>
            </a:r>
            <a:r>
              <a:rPr lang="ru-RU" b="1" dirty="0" err="1"/>
              <a:t>Hypertext</a:t>
            </a:r>
            <a:r>
              <a:rPr lang="ru-RU" b="1" dirty="0"/>
              <a:t> </a:t>
            </a:r>
            <a:r>
              <a:rPr lang="ru-RU" b="1" dirty="0" err="1"/>
              <a:t>Transfer</a:t>
            </a:r>
            <a:r>
              <a:rPr lang="ru-RU" b="1" dirty="0"/>
              <a:t> </a:t>
            </a:r>
            <a:r>
              <a:rPr lang="ru-RU" b="1" dirty="0" err="1"/>
              <a:t>Protocol</a:t>
            </a:r>
            <a:r>
              <a:rPr lang="ru-RU" b="1" dirty="0"/>
              <a:t> )</a:t>
            </a:r>
            <a:r>
              <a:rPr lang="ru-RU" dirty="0"/>
              <a:t> — это протокол, позволяющий получать различные ресурсы, например HTML-документы. Протокол HTTP лежит в основе обмена данными в Интернете. HTTP является протоколом клиент-серверного взаимодействия, что означает инициирование запросов к серверу самим получателем, обычно веб-браузером (</a:t>
            </a:r>
            <a:r>
              <a:rPr lang="ru-RU" dirty="0" err="1"/>
              <a:t>web-browser</a:t>
            </a:r>
            <a:r>
              <a:rPr lang="ru-RU" dirty="0"/>
              <a:t>). Полученный итоговый документ будет (может) состоять из различных </a:t>
            </a:r>
            <a:r>
              <a:rPr lang="ru-RU" dirty="0" err="1"/>
              <a:t>поддокументов</a:t>
            </a:r>
            <a:r>
              <a:rPr lang="ru-RU" dirty="0"/>
              <a:t>, являющихся частью итогового документа: например, из отдельно полученного текста, описания структуры документа, изображений, видео-файлов, скриптов и многого другого.</a:t>
            </a:r>
          </a:p>
          <a:p>
            <a:r>
              <a:rPr lang="ru-RU" dirty="0"/>
              <a:t>Клиенты и серверы взаимодействуют, обмениваясь одиночными сообщениями (а не потоком данных). Сообщения, отправленные клиентом, обычно веб-браузером, называются запросами, а сообщения, отправленные сервером, называются ответами.</a:t>
            </a:r>
            <a:endParaRPr lang="en-US" dirty="0"/>
          </a:p>
          <a:p>
            <a:endParaRPr lang="en-US" dirty="0"/>
          </a:p>
          <a:p>
            <a:r>
              <a:rPr lang="en-US" dirty="0"/>
              <a:t>https://developer.mozilla.org/ru/docs/Web/HTTP/Overview</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59</a:t>
            </a:fld>
            <a:endParaRPr lang="ru-RU"/>
          </a:p>
        </p:txBody>
      </p:sp>
    </p:spTree>
    <p:extLst>
      <p:ext uri="{BB962C8B-B14F-4D97-AF65-F5344CB8AC3E}">
        <p14:creationId xmlns:p14="http://schemas.microsoft.com/office/powerpoint/2010/main" val="1120796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414463" y="568325"/>
            <a:ext cx="1631950" cy="917575"/>
          </a:xfrm>
        </p:spPr>
      </p:sp>
      <p:sp>
        <p:nvSpPr>
          <p:cNvPr id="3" name="Заметки 2"/>
          <p:cNvSpPr>
            <a:spLocks noGrp="1"/>
          </p:cNvSpPr>
          <p:nvPr>
            <p:ph type="body" idx="1"/>
          </p:nvPr>
        </p:nvSpPr>
        <p:spPr>
          <a:xfrm>
            <a:off x="409400" y="1681841"/>
            <a:ext cx="6039200" cy="6146122"/>
          </a:xfrm>
        </p:spPr>
        <p:txBody>
          <a:bodyPr/>
          <a:lstStyle/>
          <a:p>
            <a:r>
              <a:rPr lang="ru-RU" b="1" dirty="0">
                <a:effectLst/>
              </a:rPr>
              <a:t>Запросы содержат следующие элементы:</a:t>
            </a:r>
            <a:endParaRPr lang="en-US" b="1" dirty="0">
              <a:effectLst/>
            </a:endParaRPr>
          </a:p>
          <a:p>
            <a:endParaRPr lang="en-US" b="1" dirty="0">
              <a:effectLst/>
            </a:endParaRPr>
          </a:p>
          <a:p>
            <a:r>
              <a:rPr lang="ru-RU" dirty="0"/>
              <a:t>HTTP-метод, обычно глагол подобно GET, POST или существительное, как OPTIONS или HEAD, определяющее операцию, которую клиент хочет выполнить. Обычно, клиент хочет получить ресурс (используя GET) или передать значения HTML-формы (используя POST), хотя другие операция могут быть необходимы в других случаях.</a:t>
            </a:r>
            <a:endParaRPr lang="en-US" dirty="0"/>
          </a:p>
          <a:p>
            <a:endParaRPr lang="ru-RU" dirty="0"/>
          </a:p>
          <a:p>
            <a:r>
              <a:rPr lang="ru-RU" dirty="0"/>
              <a:t>Путь к ресурсу: URL ресурсы лишены элементов, которые очевидны из контекста, например без протокола (http://), домена (здесь developer.mozilla.org), или TCP порта (здесь 80).</a:t>
            </a:r>
          </a:p>
          <a:p>
            <a:endParaRPr lang="en-US" dirty="0"/>
          </a:p>
          <a:p>
            <a:r>
              <a:rPr lang="ru-RU" dirty="0"/>
              <a:t>Версию HTTP-протокола.</a:t>
            </a:r>
            <a:endParaRPr lang="en-US" dirty="0"/>
          </a:p>
          <a:p>
            <a:endParaRPr lang="ru-RU" dirty="0"/>
          </a:p>
          <a:p>
            <a:r>
              <a:rPr lang="ru-RU" dirty="0"/>
              <a:t>Заголовки (опционально), предоставляющие дополнительную информацию для сервера. Или тело, для некоторых методов, таких как POST, которое содержит отправленный ресурс.</a:t>
            </a:r>
          </a:p>
        </p:txBody>
      </p:sp>
      <p:sp>
        <p:nvSpPr>
          <p:cNvPr id="4" name="Номер слайда 3"/>
          <p:cNvSpPr>
            <a:spLocks noGrp="1"/>
          </p:cNvSpPr>
          <p:nvPr>
            <p:ph type="sldNum" sz="quarter" idx="5"/>
          </p:nvPr>
        </p:nvSpPr>
        <p:spPr/>
        <p:txBody>
          <a:bodyPr/>
          <a:lstStyle/>
          <a:p>
            <a:fld id="{2C8944A5-2CE1-407C-A458-F8BA501749EC}" type="slidenum">
              <a:rPr lang="ru-RU" smtClean="0"/>
              <a:t>60</a:t>
            </a:fld>
            <a:endParaRPr lang="ru-RU"/>
          </a:p>
        </p:txBody>
      </p:sp>
    </p:spTree>
    <p:extLst>
      <p:ext uri="{BB962C8B-B14F-4D97-AF65-F5344CB8AC3E}">
        <p14:creationId xmlns:p14="http://schemas.microsoft.com/office/powerpoint/2010/main" val="446761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Миссия W3C: </a:t>
            </a:r>
            <a:r>
              <a:rPr lang="ru-RU" b="1" dirty="0">
                <a:effectLst/>
              </a:rPr>
              <a:t>«Полностью раскрыть потенциал Всемирной паутины путём создания протоколов и принципов, гарантирующих долгосрочное развитие Сети»</a:t>
            </a:r>
            <a:r>
              <a:rPr lang="ru-RU" dirty="0"/>
              <a:t>.</a:t>
            </a:r>
            <a:br>
              <a:rPr lang="ru-RU" dirty="0"/>
            </a:b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6</a:t>
            </a:fld>
            <a:endParaRPr lang="ru-RU"/>
          </a:p>
        </p:txBody>
      </p:sp>
    </p:spTree>
    <p:extLst>
      <p:ext uri="{BB962C8B-B14F-4D97-AF65-F5344CB8AC3E}">
        <p14:creationId xmlns:p14="http://schemas.microsoft.com/office/powerpoint/2010/main" val="3196686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414463" y="568325"/>
            <a:ext cx="1631950" cy="917575"/>
          </a:xfrm>
        </p:spPr>
      </p:sp>
      <p:sp>
        <p:nvSpPr>
          <p:cNvPr id="3" name="Заметки 2"/>
          <p:cNvSpPr>
            <a:spLocks noGrp="1"/>
          </p:cNvSpPr>
          <p:nvPr>
            <p:ph type="body" idx="1"/>
          </p:nvPr>
        </p:nvSpPr>
        <p:spPr>
          <a:xfrm>
            <a:off x="409400" y="1681841"/>
            <a:ext cx="6039200" cy="6146122"/>
          </a:xfrm>
        </p:spPr>
        <p:txBody>
          <a:bodyPr/>
          <a:lstStyle/>
          <a:p>
            <a:r>
              <a:rPr lang="ru-RU" b="1" dirty="0">
                <a:effectLst/>
              </a:rPr>
              <a:t>Запросы содержат следующие элементы:</a:t>
            </a:r>
            <a:endParaRPr lang="en-US" b="1" dirty="0">
              <a:effectLst/>
            </a:endParaRPr>
          </a:p>
          <a:p>
            <a:endParaRPr lang="en-US" b="1" dirty="0">
              <a:effectLst/>
            </a:endParaRPr>
          </a:p>
          <a:p>
            <a:r>
              <a:rPr lang="ru-RU" dirty="0"/>
              <a:t>HTTP-метод, обычно глагол подобно GET, POST или существительное, как OPTIONS или HEAD, определяющее операцию, которую клиент хочет выполнить. Обычно, клиент хочет получить ресурс (используя GET) или передать значения HTML-формы (используя POST), хотя другие операция могут быть необходимы в других случаях.</a:t>
            </a:r>
            <a:endParaRPr lang="en-US" dirty="0"/>
          </a:p>
          <a:p>
            <a:endParaRPr lang="ru-RU" dirty="0"/>
          </a:p>
          <a:p>
            <a:r>
              <a:rPr lang="ru-RU" dirty="0"/>
              <a:t>Путь к ресурсу: URL ресурсы лишены элементов, которые очевидны из контекста, например без протокола (http://), домена (здесь developer.mozilla.org), или TCP порта (здесь 80).</a:t>
            </a:r>
          </a:p>
          <a:p>
            <a:endParaRPr lang="en-US" dirty="0"/>
          </a:p>
          <a:p>
            <a:r>
              <a:rPr lang="ru-RU" dirty="0"/>
              <a:t>Версию HTTP-протокола.</a:t>
            </a:r>
            <a:endParaRPr lang="en-US" dirty="0"/>
          </a:p>
          <a:p>
            <a:endParaRPr lang="ru-RU" dirty="0"/>
          </a:p>
          <a:p>
            <a:r>
              <a:rPr lang="ru-RU" dirty="0"/>
              <a:t>Заголовки (опционально), предоставляющие дополнительную информацию для сервера. Или тело, для некоторых методов, таких как POST, которое содержит отправленный ресурс.</a:t>
            </a:r>
          </a:p>
        </p:txBody>
      </p:sp>
      <p:sp>
        <p:nvSpPr>
          <p:cNvPr id="4" name="Номер слайда 3"/>
          <p:cNvSpPr>
            <a:spLocks noGrp="1"/>
          </p:cNvSpPr>
          <p:nvPr>
            <p:ph type="sldNum" sz="quarter" idx="5"/>
          </p:nvPr>
        </p:nvSpPr>
        <p:spPr/>
        <p:txBody>
          <a:bodyPr/>
          <a:lstStyle/>
          <a:p>
            <a:fld id="{2C8944A5-2CE1-407C-A458-F8BA501749EC}" type="slidenum">
              <a:rPr lang="ru-RU" smtClean="0"/>
              <a:t>61</a:t>
            </a:fld>
            <a:endParaRPr lang="ru-RU"/>
          </a:p>
        </p:txBody>
      </p:sp>
    </p:spTree>
    <p:extLst>
      <p:ext uri="{BB962C8B-B14F-4D97-AF65-F5344CB8AC3E}">
        <p14:creationId xmlns:p14="http://schemas.microsoft.com/office/powerpoint/2010/main" val="321300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414463" y="568325"/>
            <a:ext cx="1631950" cy="917575"/>
          </a:xfrm>
        </p:spPr>
      </p:sp>
      <p:sp>
        <p:nvSpPr>
          <p:cNvPr id="3" name="Заметки 2"/>
          <p:cNvSpPr>
            <a:spLocks noGrp="1"/>
          </p:cNvSpPr>
          <p:nvPr>
            <p:ph type="body" idx="1"/>
          </p:nvPr>
        </p:nvSpPr>
        <p:spPr>
          <a:xfrm>
            <a:off x="409400" y="1681841"/>
            <a:ext cx="6039200" cy="6146122"/>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1" dirty="0">
                <a:effectLst/>
              </a:rPr>
              <a:t>Ответы содержат следующие элементы:</a:t>
            </a:r>
            <a:endParaRPr lang="en-US" b="1" dirty="0">
              <a:effectLst/>
            </a:endParaRPr>
          </a:p>
          <a:p>
            <a:endParaRPr lang="en-US" dirty="0"/>
          </a:p>
          <a:p>
            <a:r>
              <a:rPr lang="ru-RU" dirty="0"/>
              <a:t>Версию HTTP-протокола.</a:t>
            </a:r>
            <a:endParaRPr lang="en-US" dirty="0"/>
          </a:p>
          <a:p>
            <a:endParaRPr lang="en-US" dirty="0"/>
          </a:p>
          <a:p>
            <a:r>
              <a:rPr lang="ru-RU" dirty="0"/>
              <a:t>HTTP код состояния, сообщающий об успешности запроса или причине неудачи.</a:t>
            </a:r>
          </a:p>
          <a:p>
            <a:endParaRPr lang="en-US" dirty="0"/>
          </a:p>
          <a:p>
            <a:r>
              <a:rPr lang="ru-RU" dirty="0"/>
              <a:t>Сообщение состояния — краткое описание кода состояния.</a:t>
            </a:r>
          </a:p>
          <a:p>
            <a:endParaRPr lang="en-US" dirty="0"/>
          </a:p>
          <a:p>
            <a:r>
              <a:rPr lang="ru-RU" dirty="0"/>
              <a:t>HTTP заголовки, подобно заголовкам в запросах.</a:t>
            </a:r>
          </a:p>
          <a:p>
            <a:endParaRPr lang="en-US" dirty="0"/>
          </a:p>
          <a:p>
            <a:r>
              <a:rPr lang="ru-RU" dirty="0"/>
              <a:t>Опционально: тело, содержащее пересылаемый ресурс.</a:t>
            </a:r>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62</a:t>
            </a:fld>
            <a:endParaRPr lang="ru-RU"/>
          </a:p>
        </p:txBody>
      </p:sp>
    </p:spTree>
    <p:extLst>
      <p:ext uri="{BB962C8B-B14F-4D97-AF65-F5344CB8AC3E}">
        <p14:creationId xmlns:p14="http://schemas.microsoft.com/office/powerpoint/2010/main" val="2839563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414463" y="568325"/>
            <a:ext cx="1631950" cy="917575"/>
          </a:xfrm>
        </p:spPr>
      </p:sp>
      <p:sp>
        <p:nvSpPr>
          <p:cNvPr id="3" name="Заметки 2"/>
          <p:cNvSpPr>
            <a:spLocks noGrp="1"/>
          </p:cNvSpPr>
          <p:nvPr>
            <p:ph type="body" idx="1"/>
          </p:nvPr>
        </p:nvSpPr>
        <p:spPr>
          <a:xfrm>
            <a:off x="409400" y="1681841"/>
            <a:ext cx="6039200" cy="6146122"/>
          </a:xfrm>
        </p:spPr>
        <p:txBody>
          <a:bodyPr/>
          <a:lstStyle/>
          <a:p>
            <a:r>
              <a:rPr lang="ru-RU" dirty="0"/>
              <a:t>Для того, чтобы указать серверу на то, какое действие мы хотим произвести с ресурсом, используется тип HTTP-запроса, который также называется HTTP метод. Существует несколько HTTP методов, которые описывают действия с ресурсами. Наиболее часто используемыми являются GET и POST.</a:t>
            </a:r>
          </a:p>
          <a:p>
            <a:r>
              <a:rPr lang="ru-RU" b="1" dirty="0"/>
              <a:t>Метод GET</a:t>
            </a:r>
            <a:endParaRPr lang="ru-RU" dirty="0"/>
          </a:p>
          <a:p>
            <a:r>
              <a:rPr lang="ru-RU" dirty="0"/>
              <a:t>Метод GET запрашивает информацию из указанного источника и не влияет на его содержимое. Запрос доступен для кеширования данных и добавления в закладки. Длина запроса ограничена (макс. длина URL - 2048).</a:t>
            </a:r>
          </a:p>
          <a:p>
            <a:r>
              <a:rPr lang="ru-RU" b="1" dirty="0"/>
              <a:t>Метод POST</a:t>
            </a:r>
            <a:endParaRPr lang="ru-RU" dirty="0"/>
          </a:p>
          <a:p>
            <a:r>
              <a:rPr lang="ru-RU" dirty="0"/>
              <a:t>Метод POST используется для отправки данных, что может оказывать влияние на содержимое ресурса. В отличие от метода GET запросы POST не могут быть </a:t>
            </a:r>
            <a:r>
              <a:rPr lang="ru-RU" dirty="0" err="1"/>
              <a:t>кешированы</a:t>
            </a:r>
            <a:r>
              <a:rPr lang="ru-RU" dirty="0"/>
              <a:t>, они не остаются в истории браузера и их нельзя добавить в закладки. Запросы POST не ограничиваются в объеме.</a:t>
            </a:r>
          </a:p>
          <a:p>
            <a:r>
              <a:rPr lang="ru-RU" b="1" dirty="0"/>
              <a:t>Метод HEAD</a:t>
            </a:r>
            <a:endParaRPr lang="ru-RU" dirty="0"/>
          </a:p>
          <a:p>
            <a:r>
              <a:rPr lang="ru-RU" dirty="0"/>
              <a:t>Аналогичен методу GET, однако в ответе сервера содержится только заголовок, без тела. Обычно применяется для того, чтобы проверить, существует ли ресурс по указанному адресу, а также не изменился ли он с момента последнего обращения.</a:t>
            </a:r>
          </a:p>
          <a:p>
            <a:r>
              <a:rPr lang="ru-RU" b="1" dirty="0"/>
              <a:t>Метод PUT</a:t>
            </a:r>
            <a:endParaRPr lang="ru-RU" dirty="0"/>
          </a:p>
          <a:p>
            <a:r>
              <a:rPr lang="ru-RU" dirty="0"/>
              <a:t>Загружает содержимое запроса на указанный в запросе URI. Если по заданному URI ресурса нет, то сервер создает его, возвращая статус 201 (</a:t>
            </a:r>
            <a:r>
              <a:rPr lang="ru-RU" dirty="0" err="1"/>
              <a:t>Created</a:t>
            </a:r>
            <a:r>
              <a:rPr lang="ru-RU" dirty="0"/>
              <a:t>).</a:t>
            </a:r>
          </a:p>
          <a:p>
            <a:r>
              <a:rPr lang="ru-RU" b="1" dirty="0"/>
              <a:t>Метод DELETE</a:t>
            </a:r>
            <a:endParaRPr lang="ru-RU" dirty="0"/>
          </a:p>
          <a:p>
            <a:r>
              <a:rPr lang="ru-RU" dirty="0"/>
              <a:t>Удаляет указанный ресурс.</a:t>
            </a:r>
          </a:p>
          <a:p>
            <a:r>
              <a:rPr lang="ru-RU" b="1" dirty="0"/>
              <a:t>Метод OPTION</a:t>
            </a:r>
            <a:endParaRPr lang="ru-RU" dirty="0"/>
          </a:p>
          <a:p>
            <a:r>
              <a:rPr lang="ru-RU" dirty="0"/>
              <a:t>Используется для описания параметров коммуникации между клиентом и сервером.</a:t>
            </a:r>
          </a:p>
          <a:p>
            <a:r>
              <a:rPr lang="ru-RU" b="1" dirty="0"/>
              <a:t>Метод CONNECT</a:t>
            </a:r>
            <a:endParaRPr lang="ru-RU" dirty="0"/>
          </a:p>
          <a:p>
            <a:r>
              <a:rPr lang="ru-RU" dirty="0"/>
              <a:t>Преобразует соединение запроса в прозрачный TCP/IP-туннель.</a:t>
            </a:r>
          </a:p>
          <a:p>
            <a:endParaRPr lang="en-US" dirty="0"/>
          </a:p>
          <a:p>
            <a:r>
              <a:rPr lang="en-US" dirty="0"/>
              <a:t>https://ru.w3docs.com/uchebnik-html/metody-http-zaprosa.html</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63</a:t>
            </a:fld>
            <a:endParaRPr lang="ru-RU"/>
          </a:p>
        </p:txBody>
      </p:sp>
    </p:spTree>
    <p:extLst>
      <p:ext uri="{BB962C8B-B14F-4D97-AF65-F5344CB8AC3E}">
        <p14:creationId xmlns:p14="http://schemas.microsoft.com/office/powerpoint/2010/main" val="17151107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414463" y="568325"/>
            <a:ext cx="1631950" cy="917575"/>
          </a:xfrm>
        </p:spPr>
      </p:sp>
      <p:sp>
        <p:nvSpPr>
          <p:cNvPr id="3" name="Заметки 2"/>
          <p:cNvSpPr>
            <a:spLocks noGrp="1"/>
          </p:cNvSpPr>
          <p:nvPr>
            <p:ph type="body" idx="1"/>
          </p:nvPr>
        </p:nvSpPr>
        <p:spPr>
          <a:xfrm>
            <a:off x="409400" y="1681841"/>
            <a:ext cx="6039200" cy="6146122"/>
          </a:xfrm>
        </p:spPr>
        <p:txBody>
          <a:bodyPr/>
          <a:lstStyle/>
          <a:p>
            <a:r>
              <a:rPr lang="ru-RU" dirty="0"/>
              <a:t>Для того, чтобы указать серверу на то, какое действие мы хотим произвести с ресурсом, используется тип HTTP-запроса, который также называется HTTP метод. Существует несколько HTTP методов, которые описывают действия с ресурсами. Наиболее часто используемыми являются GET и POST.</a:t>
            </a:r>
          </a:p>
          <a:p>
            <a:r>
              <a:rPr lang="ru-RU" b="1" dirty="0"/>
              <a:t>Метод GET</a:t>
            </a:r>
            <a:endParaRPr lang="ru-RU" dirty="0"/>
          </a:p>
          <a:p>
            <a:r>
              <a:rPr lang="ru-RU" dirty="0"/>
              <a:t>Метод GET запрашивает информацию из указанного источника и не влияет на его содержимое. Запрос доступен для кеширования данных и добавления в закладки. Длина запроса ограничена (макс. длина URL - 2048).</a:t>
            </a:r>
          </a:p>
          <a:p>
            <a:r>
              <a:rPr lang="ru-RU" b="1" dirty="0"/>
              <a:t>Метод POST</a:t>
            </a:r>
            <a:endParaRPr lang="ru-RU" dirty="0"/>
          </a:p>
          <a:p>
            <a:r>
              <a:rPr lang="ru-RU" dirty="0"/>
              <a:t>Метод POST используется для отправки данных, что может оказывать влияние на содержимое ресурса. В отличие от метода GET запросы POST не могут быть </a:t>
            </a:r>
            <a:r>
              <a:rPr lang="ru-RU" dirty="0" err="1"/>
              <a:t>кешированы</a:t>
            </a:r>
            <a:r>
              <a:rPr lang="ru-RU" dirty="0"/>
              <a:t>, они не остаются в истории браузера и их нельзя добавить в закладки. Запросы POST не ограничиваются в объеме.</a:t>
            </a:r>
          </a:p>
          <a:p>
            <a:r>
              <a:rPr lang="ru-RU" b="1" dirty="0"/>
              <a:t>Метод HEAD</a:t>
            </a:r>
            <a:endParaRPr lang="ru-RU" dirty="0"/>
          </a:p>
          <a:p>
            <a:r>
              <a:rPr lang="ru-RU" dirty="0"/>
              <a:t>Аналогичен методу GET, однако в ответе сервера содержится только заголовок, без тела. Обычно применяется для того, чтобы проверить, существует ли ресурс по указанному адресу, а также не изменился ли он с момента последнего обращения.</a:t>
            </a:r>
          </a:p>
          <a:p>
            <a:r>
              <a:rPr lang="ru-RU" b="1" dirty="0"/>
              <a:t>Метод PUT</a:t>
            </a:r>
            <a:endParaRPr lang="ru-RU" dirty="0"/>
          </a:p>
          <a:p>
            <a:r>
              <a:rPr lang="ru-RU" dirty="0"/>
              <a:t>Загружает содержимое запроса на указанный в запросе URI. Если по заданному URI ресурса нет, то сервер создает его, возвращая статус 201 (</a:t>
            </a:r>
            <a:r>
              <a:rPr lang="ru-RU" dirty="0" err="1"/>
              <a:t>Created</a:t>
            </a:r>
            <a:r>
              <a:rPr lang="ru-RU" dirty="0"/>
              <a:t>).</a:t>
            </a:r>
          </a:p>
          <a:p>
            <a:r>
              <a:rPr lang="ru-RU" b="1" dirty="0"/>
              <a:t>Метод DELETE</a:t>
            </a:r>
            <a:endParaRPr lang="ru-RU" dirty="0"/>
          </a:p>
          <a:p>
            <a:r>
              <a:rPr lang="ru-RU" dirty="0"/>
              <a:t>Удаляет указанный ресурс.</a:t>
            </a:r>
          </a:p>
          <a:p>
            <a:r>
              <a:rPr lang="ru-RU" b="1" dirty="0"/>
              <a:t>Метод OPTION</a:t>
            </a:r>
            <a:endParaRPr lang="ru-RU" dirty="0"/>
          </a:p>
          <a:p>
            <a:r>
              <a:rPr lang="ru-RU" dirty="0"/>
              <a:t>Используется для описания параметров коммуникации между клиентом и сервером.</a:t>
            </a:r>
          </a:p>
          <a:p>
            <a:r>
              <a:rPr lang="ru-RU" b="1" dirty="0"/>
              <a:t>Метод CONNECT</a:t>
            </a:r>
            <a:endParaRPr lang="ru-RU" dirty="0"/>
          </a:p>
          <a:p>
            <a:r>
              <a:rPr lang="ru-RU" dirty="0"/>
              <a:t>Преобразует соединение запроса в прозрачный TCP/IP-туннель.</a:t>
            </a:r>
          </a:p>
          <a:p>
            <a:endParaRPr lang="en-US" dirty="0"/>
          </a:p>
          <a:p>
            <a:r>
              <a:rPr lang="en-US" dirty="0"/>
              <a:t>https://ru.w3docs.com/uchebnik-html/metody-http-zaprosa.html</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64</a:t>
            </a:fld>
            <a:endParaRPr lang="ru-RU"/>
          </a:p>
        </p:txBody>
      </p:sp>
    </p:spTree>
    <p:extLst>
      <p:ext uri="{BB962C8B-B14F-4D97-AF65-F5344CB8AC3E}">
        <p14:creationId xmlns:p14="http://schemas.microsoft.com/office/powerpoint/2010/main" val="925225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1414463" y="568325"/>
            <a:ext cx="1631950" cy="917575"/>
          </a:xfrm>
        </p:spPr>
      </p:sp>
      <p:sp>
        <p:nvSpPr>
          <p:cNvPr id="3" name="Заметки 2"/>
          <p:cNvSpPr>
            <a:spLocks noGrp="1"/>
          </p:cNvSpPr>
          <p:nvPr>
            <p:ph type="body" idx="1"/>
          </p:nvPr>
        </p:nvSpPr>
        <p:spPr>
          <a:xfrm>
            <a:off x="409400" y="1681841"/>
            <a:ext cx="6039200" cy="6146122"/>
          </a:xfrm>
        </p:spPr>
        <p:txBody>
          <a:bodyPr/>
          <a:lstStyle/>
          <a:p>
            <a:r>
              <a:rPr lang="ru-RU" dirty="0"/>
              <a:t>Для того, чтобы указать серверу на то, какое действие мы хотим произвести с ресурсом, используется тип HTTP-запроса, который также называется HTTP метод. Существует несколько HTTP методов, которые описывают действия с ресурсами. Наиболее часто используемыми являются GET и POST.</a:t>
            </a:r>
          </a:p>
          <a:p>
            <a:r>
              <a:rPr lang="ru-RU" b="1" dirty="0"/>
              <a:t>Метод GET</a:t>
            </a:r>
            <a:endParaRPr lang="ru-RU" dirty="0"/>
          </a:p>
          <a:p>
            <a:r>
              <a:rPr lang="ru-RU" dirty="0"/>
              <a:t>Метод GET запрашивает информацию из указанного источника и не влияет на его содержимое. Запрос доступен для кеширования данных и добавления в закладки. Длина запроса ограничена (макс. длина URL - 2048).</a:t>
            </a:r>
          </a:p>
          <a:p>
            <a:r>
              <a:rPr lang="ru-RU" b="1" dirty="0"/>
              <a:t>Метод POST</a:t>
            </a:r>
            <a:endParaRPr lang="ru-RU" dirty="0"/>
          </a:p>
          <a:p>
            <a:r>
              <a:rPr lang="ru-RU" dirty="0"/>
              <a:t>Метод POST используется для отправки данных, что может оказывать влияние на содержимое ресурса. В отличие от метода GET запросы POST не могут быть </a:t>
            </a:r>
            <a:r>
              <a:rPr lang="ru-RU" dirty="0" err="1"/>
              <a:t>кешированы</a:t>
            </a:r>
            <a:r>
              <a:rPr lang="ru-RU" dirty="0"/>
              <a:t>, они не остаются в истории браузера и их нельзя добавить в закладки. Запросы POST не ограничиваются в объеме.</a:t>
            </a:r>
          </a:p>
          <a:p>
            <a:r>
              <a:rPr lang="ru-RU" b="1" dirty="0"/>
              <a:t>Метод HEAD</a:t>
            </a:r>
            <a:endParaRPr lang="ru-RU" dirty="0"/>
          </a:p>
          <a:p>
            <a:r>
              <a:rPr lang="ru-RU" dirty="0"/>
              <a:t>Аналогичен методу GET, однако в ответе сервера содержится только заголовок, без тела. Обычно применяется для того, чтобы проверить, существует ли ресурс по указанному адресу, а также не изменился ли он с момента последнего обращения.</a:t>
            </a:r>
          </a:p>
          <a:p>
            <a:r>
              <a:rPr lang="ru-RU" b="1" dirty="0"/>
              <a:t>Метод PUT</a:t>
            </a:r>
            <a:endParaRPr lang="ru-RU" dirty="0"/>
          </a:p>
          <a:p>
            <a:r>
              <a:rPr lang="ru-RU" dirty="0"/>
              <a:t>Загружает содержимое запроса на указанный в запросе URI. Если по заданному URI ресурса нет, то сервер создает его, возвращая статус 201 (</a:t>
            </a:r>
            <a:r>
              <a:rPr lang="ru-RU" dirty="0" err="1"/>
              <a:t>Created</a:t>
            </a:r>
            <a:r>
              <a:rPr lang="ru-RU" dirty="0"/>
              <a:t>).</a:t>
            </a:r>
          </a:p>
          <a:p>
            <a:r>
              <a:rPr lang="ru-RU" b="1" dirty="0"/>
              <a:t>Метод DELETE</a:t>
            </a:r>
            <a:endParaRPr lang="ru-RU" dirty="0"/>
          </a:p>
          <a:p>
            <a:r>
              <a:rPr lang="ru-RU" dirty="0"/>
              <a:t>Удаляет указанный ресурс.</a:t>
            </a:r>
          </a:p>
          <a:p>
            <a:r>
              <a:rPr lang="ru-RU" b="1" dirty="0"/>
              <a:t>Метод OPTION</a:t>
            </a:r>
            <a:endParaRPr lang="ru-RU" dirty="0"/>
          </a:p>
          <a:p>
            <a:r>
              <a:rPr lang="ru-RU" dirty="0"/>
              <a:t>Используется для описания параметров коммуникации между клиентом и сервером.</a:t>
            </a:r>
          </a:p>
          <a:p>
            <a:r>
              <a:rPr lang="ru-RU" b="1" dirty="0"/>
              <a:t>Метод CONNECT</a:t>
            </a:r>
            <a:endParaRPr lang="ru-RU" dirty="0"/>
          </a:p>
          <a:p>
            <a:r>
              <a:rPr lang="ru-RU" dirty="0"/>
              <a:t>Преобразует соединение запроса в прозрачный TCP/IP-туннель.</a:t>
            </a:r>
          </a:p>
          <a:p>
            <a:endParaRPr lang="en-US" dirty="0"/>
          </a:p>
          <a:p>
            <a:r>
              <a:rPr lang="en-US" dirty="0"/>
              <a:t>https://ru.w3docs.com/uchebnik-html/metody-http-zaprosa.html</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65</a:t>
            </a:fld>
            <a:endParaRPr lang="ru-RU"/>
          </a:p>
        </p:txBody>
      </p:sp>
    </p:spTree>
    <p:extLst>
      <p:ext uri="{BB962C8B-B14F-4D97-AF65-F5344CB8AC3E}">
        <p14:creationId xmlns:p14="http://schemas.microsoft.com/office/powerpoint/2010/main" val="2605572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indent="0">
              <a:buFont typeface="Arial" panose="020B0604020202020204" pitchFamily="34" charset="0"/>
              <a:buNone/>
            </a:pP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2C8944A5-2CE1-407C-A458-F8BA501749EC}" type="slidenum">
              <a:rPr lang="ru-RU" smtClean="0"/>
              <a:t>66</a:t>
            </a:fld>
            <a:endParaRPr lang="ru-RU"/>
          </a:p>
        </p:txBody>
      </p:sp>
    </p:spTree>
    <p:extLst>
      <p:ext uri="{BB962C8B-B14F-4D97-AF65-F5344CB8AC3E}">
        <p14:creationId xmlns:p14="http://schemas.microsoft.com/office/powerpoint/2010/main" val="695417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dirty="0"/>
              <a:t>Про то зачем нужны куки.</a:t>
            </a:r>
            <a:br>
              <a:rPr lang="ru-RU" dirty="0"/>
            </a:br>
            <a:r>
              <a:rPr lang="ru-RU" dirty="0"/>
              <a:t> </a:t>
            </a:r>
          </a:p>
          <a:p>
            <a:r>
              <a:rPr lang="en-US" dirty="0"/>
              <a:t>https://ru.wikipedia.org/wiki/Cookie</a:t>
            </a:r>
            <a:br>
              <a:rPr lang="en-US" dirty="0"/>
            </a:br>
            <a:br>
              <a:rPr lang="ru-RU" dirty="0"/>
            </a:br>
            <a:r>
              <a:rPr lang="en-US" dirty="0"/>
              <a:t>https://cookiepedia.co.uk/cookies/jsessionid</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67</a:t>
            </a:fld>
            <a:endParaRPr lang="ru-RU"/>
          </a:p>
        </p:txBody>
      </p:sp>
    </p:spTree>
    <p:extLst>
      <p:ext uri="{BB962C8B-B14F-4D97-AF65-F5344CB8AC3E}">
        <p14:creationId xmlns:p14="http://schemas.microsoft.com/office/powerpoint/2010/main" val="919571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pPr marL="0" indent="0">
              <a:buFont typeface="Arial" panose="020B0604020202020204" pitchFamily="34" charset="0"/>
              <a:buNone/>
            </a:pP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2C8944A5-2CE1-407C-A458-F8BA501749EC}" type="slidenum">
              <a:rPr lang="ru-RU" smtClean="0"/>
              <a:t>68</a:t>
            </a:fld>
            <a:endParaRPr lang="ru-RU"/>
          </a:p>
        </p:txBody>
      </p:sp>
    </p:spTree>
    <p:extLst>
      <p:ext uri="{BB962C8B-B14F-4D97-AF65-F5344CB8AC3E}">
        <p14:creationId xmlns:p14="http://schemas.microsoft.com/office/powerpoint/2010/main" val="3852508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1" dirty="0"/>
              <a:t>Инфраструктура открытых ключей (</a:t>
            </a:r>
            <a:r>
              <a:rPr lang="ru-RU" b="1" dirty="0" err="1"/>
              <a:t>Public</a:t>
            </a:r>
            <a:r>
              <a:rPr lang="ru-RU" b="1" dirty="0"/>
              <a:t> </a:t>
            </a:r>
            <a:r>
              <a:rPr lang="ru-RU" b="1" dirty="0" err="1"/>
              <a:t>Key</a:t>
            </a:r>
            <a:r>
              <a:rPr lang="ru-RU" b="1" dirty="0"/>
              <a:t> </a:t>
            </a:r>
            <a:r>
              <a:rPr lang="ru-RU" b="1" dirty="0" err="1"/>
              <a:t>Infrastructure</a:t>
            </a:r>
            <a:r>
              <a:rPr lang="ru-RU" b="1" dirty="0"/>
              <a:t>)</a:t>
            </a:r>
            <a:r>
              <a:rPr lang="ru-RU" dirty="0"/>
              <a:t> — набор средств (технических, материальных, людских и т. д.), распределённых служб и компонентов, в совокупности используемых для поддержки </a:t>
            </a:r>
            <a:r>
              <a:rPr lang="ru-RU" dirty="0" err="1"/>
              <a:t>криптозадач</a:t>
            </a:r>
            <a:r>
              <a:rPr lang="ru-RU" dirty="0"/>
              <a:t> на основе закрытого и открытого ключей. В основе PKI лежит использование криптографической системы с открытым ключом и несколько основных принципов:</a:t>
            </a:r>
          </a:p>
          <a:p>
            <a:pPr marL="171450" indent="-171450">
              <a:buFont typeface="Arial" panose="020B0604020202020204" pitchFamily="34" charset="0"/>
              <a:buChar char="•"/>
            </a:pPr>
            <a:r>
              <a:rPr lang="ru-RU" dirty="0"/>
              <a:t>Закрытый ключ (</a:t>
            </a:r>
            <a:r>
              <a:rPr lang="ru-RU" dirty="0" err="1"/>
              <a:t>private</a:t>
            </a:r>
            <a:r>
              <a:rPr lang="ru-RU" dirty="0"/>
              <a:t> </a:t>
            </a:r>
            <a:r>
              <a:rPr lang="ru-RU" dirty="0" err="1"/>
              <a:t>key</a:t>
            </a:r>
            <a:r>
              <a:rPr lang="ru-RU" dirty="0"/>
              <a:t>) известен только его владельцу;</a:t>
            </a:r>
          </a:p>
          <a:p>
            <a:pPr marL="171450" indent="-171450">
              <a:buFont typeface="Arial" panose="020B0604020202020204" pitchFamily="34" charset="0"/>
              <a:buChar char="•"/>
            </a:pPr>
            <a:r>
              <a:rPr lang="ru-RU" dirty="0"/>
              <a:t>Удостоверяющий центр (УЦ или CA - </a:t>
            </a:r>
            <a:r>
              <a:rPr lang="ru-RU" dirty="0" err="1"/>
              <a:t>Certificate</a:t>
            </a:r>
            <a:r>
              <a:rPr lang="ru-RU" dirty="0"/>
              <a:t> </a:t>
            </a:r>
            <a:r>
              <a:rPr lang="ru-RU" dirty="0" err="1"/>
              <a:t>Authority</a:t>
            </a:r>
            <a:r>
              <a:rPr lang="ru-RU" dirty="0"/>
              <a:t>) создает электронный документ — сертификат открытого ключа, таким образом удостоверяя факт того, что закрытый (секретный) ключ известен эксклюзивно владельцу этого сертификата, открытый ключ (</a:t>
            </a:r>
            <a:r>
              <a:rPr lang="ru-RU" dirty="0" err="1"/>
              <a:t>public</a:t>
            </a:r>
            <a:r>
              <a:rPr lang="ru-RU" dirty="0"/>
              <a:t> </a:t>
            </a:r>
            <a:r>
              <a:rPr lang="ru-RU" dirty="0" err="1"/>
              <a:t>key</a:t>
            </a:r>
            <a:r>
              <a:rPr lang="ru-RU" dirty="0"/>
              <a:t>) свободно передается;</a:t>
            </a:r>
          </a:p>
          <a:p>
            <a:pPr marL="171450" indent="-171450">
              <a:buFont typeface="Arial" panose="020B0604020202020204" pitchFamily="34" charset="0"/>
              <a:buChar char="•"/>
            </a:pPr>
            <a:r>
              <a:rPr lang="ru-RU" dirty="0"/>
              <a:t>Никто не доверяет друг другу, но все доверяют удостоверяющему центру;</a:t>
            </a:r>
          </a:p>
          <a:p>
            <a:pPr marL="171450" indent="-171450">
              <a:buFont typeface="Arial" panose="020B0604020202020204" pitchFamily="34" charset="0"/>
              <a:buChar char="•"/>
            </a:pPr>
            <a:r>
              <a:rPr lang="ru-RU" dirty="0"/>
              <a:t>Удостоверяющий центр подтверждает или опровергает принадлежность открытого ключа заданному лицу, которое владеет соответствующим закрытым ключом.</a:t>
            </a:r>
          </a:p>
        </p:txBody>
      </p:sp>
      <p:sp>
        <p:nvSpPr>
          <p:cNvPr id="4" name="Номер слайда 3"/>
          <p:cNvSpPr>
            <a:spLocks noGrp="1"/>
          </p:cNvSpPr>
          <p:nvPr>
            <p:ph type="sldNum" sz="quarter" idx="5"/>
          </p:nvPr>
        </p:nvSpPr>
        <p:spPr/>
        <p:txBody>
          <a:bodyPr/>
          <a:lstStyle/>
          <a:p>
            <a:fld id="{2C8944A5-2CE1-407C-A458-F8BA501749EC}" type="slidenum">
              <a:rPr lang="ru-RU" smtClean="0"/>
              <a:t>69</a:t>
            </a:fld>
            <a:endParaRPr lang="ru-RU"/>
          </a:p>
        </p:txBody>
      </p:sp>
    </p:spTree>
    <p:extLst>
      <p:ext uri="{BB962C8B-B14F-4D97-AF65-F5344CB8AC3E}">
        <p14:creationId xmlns:p14="http://schemas.microsoft.com/office/powerpoint/2010/main" val="1369806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1" dirty="0"/>
              <a:t>Инфраструктура открытых ключей (</a:t>
            </a:r>
            <a:r>
              <a:rPr lang="ru-RU" b="1" dirty="0" err="1"/>
              <a:t>Public</a:t>
            </a:r>
            <a:r>
              <a:rPr lang="ru-RU" b="1" dirty="0"/>
              <a:t> </a:t>
            </a:r>
            <a:r>
              <a:rPr lang="ru-RU" b="1" dirty="0" err="1"/>
              <a:t>Key</a:t>
            </a:r>
            <a:r>
              <a:rPr lang="ru-RU" b="1" dirty="0"/>
              <a:t> </a:t>
            </a:r>
            <a:r>
              <a:rPr lang="ru-RU" b="1" dirty="0" err="1"/>
              <a:t>Infrastructure</a:t>
            </a:r>
            <a:r>
              <a:rPr lang="ru-RU" b="1" dirty="0"/>
              <a:t>)</a:t>
            </a:r>
            <a:r>
              <a:rPr lang="ru-RU" dirty="0"/>
              <a:t> — набор средств (технических, материальных, людских и т. д.), распределённых служб и компонентов, в совокупности используемых для поддержки </a:t>
            </a:r>
            <a:r>
              <a:rPr lang="ru-RU" dirty="0" err="1"/>
              <a:t>криптозадач</a:t>
            </a:r>
            <a:r>
              <a:rPr lang="ru-RU" dirty="0"/>
              <a:t> на основе закрытого и открытого ключей. В основе PKI лежит использование криптографической системы с открытым ключом и несколько основных принципов:</a:t>
            </a:r>
          </a:p>
          <a:p>
            <a:pPr marL="171450" indent="-171450">
              <a:buFont typeface="Arial" panose="020B0604020202020204" pitchFamily="34" charset="0"/>
              <a:buChar char="•"/>
            </a:pPr>
            <a:r>
              <a:rPr lang="ru-RU" dirty="0"/>
              <a:t>Закрытый ключ (</a:t>
            </a:r>
            <a:r>
              <a:rPr lang="ru-RU" dirty="0" err="1"/>
              <a:t>private</a:t>
            </a:r>
            <a:r>
              <a:rPr lang="ru-RU" dirty="0"/>
              <a:t> </a:t>
            </a:r>
            <a:r>
              <a:rPr lang="ru-RU" dirty="0" err="1"/>
              <a:t>key</a:t>
            </a:r>
            <a:r>
              <a:rPr lang="ru-RU" dirty="0"/>
              <a:t>) известен только его владельцу;</a:t>
            </a:r>
          </a:p>
          <a:p>
            <a:pPr marL="171450" indent="-171450">
              <a:buFont typeface="Arial" panose="020B0604020202020204" pitchFamily="34" charset="0"/>
              <a:buChar char="•"/>
            </a:pPr>
            <a:r>
              <a:rPr lang="ru-RU" dirty="0"/>
              <a:t>Удостоверяющий центр (УЦ или CA - </a:t>
            </a:r>
            <a:r>
              <a:rPr lang="ru-RU" dirty="0" err="1"/>
              <a:t>Certificate</a:t>
            </a:r>
            <a:r>
              <a:rPr lang="ru-RU" dirty="0"/>
              <a:t> </a:t>
            </a:r>
            <a:r>
              <a:rPr lang="ru-RU" dirty="0" err="1"/>
              <a:t>Authority</a:t>
            </a:r>
            <a:r>
              <a:rPr lang="ru-RU" dirty="0"/>
              <a:t>) создает электронный документ — сертификат открытого ключа, таким образом удостоверяя факт того, что закрытый (секретный) ключ известен эксклюзивно владельцу этого сертификата, открытый ключ (</a:t>
            </a:r>
            <a:r>
              <a:rPr lang="ru-RU" dirty="0" err="1"/>
              <a:t>public</a:t>
            </a:r>
            <a:r>
              <a:rPr lang="ru-RU" dirty="0"/>
              <a:t> </a:t>
            </a:r>
            <a:r>
              <a:rPr lang="ru-RU" dirty="0" err="1"/>
              <a:t>key</a:t>
            </a:r>
            <a:r>
              <a:rPr lang="ru-RU" dirty="0"/>
              <a:t>) свободно передается;</a:t>
            </a:r>
          </a:p>
          <a:p>
            <a:pPr marL="171450" indent="-171450">
              <a:buFont typeface="Arial" panose="020B0604020202020204" pitchFamily="34" charset="0"/>
              <a:buChar char="•"/>
            </a:pPr>
            <a:r>
              <a:rPr lang="ru-RU" dirty="0"/>
              <a:t>Никто не доверяет друг другу, но все доверяют удостоверяющему центру;</a:t>
            </a:r>
          </a:p>
          <a:p>
            <a:pPr marL="171450" indent="-171450">
              <a:buFont typeface="Arial" panose="020B0604020202020204" pitchFamily="34" charset="0"/>
              <a:buChar char="•"/>
            </a:pPr>
            <a:r>
              <a:rPr lang="ru-RU" dirty="0"/>
              <a:t>Удостоверяющий центр подтверждает или опровергает принадлежность открытого ключа заданному лицу, которое владеет соответствующим закрытым ключом.</a:t>
            </a:r>
          </a:p>
        </p:txBody>
      </p:sp>
      <p:sp>
        <p:nvSpPr>
          <p:cNvPr id="4" name="Номер слайда 3"/>
          <p:cNvSpPr>
            <a:spLocks noGrp="1"/>
          </p:cNvSpPr>
          <p:nvPr>
            <p:ph type="sldNum" sz="quarter" idx="5"/>
          </p:nvPr>
        </p:nvSpPr>
        <p:spPr/>
        <p:txBody>
          <a:bodyPr/>
          <a:lstStyle/>
          <a:p>
            <a:fld id="{2C8944A5-2CE1-407C-A458-F8BA501749EC}" type="slidenum">
              <a:rPr lang="ru-RU" smtClean="0"/>
              <a:t>70</a:t>
            </a:fld>
            <a:endParaRPr lang="ru-RU"/>
          </a:p>
        </p:txBody>
      </p:sp>
    </p:spTree>
    <p:extLst>
      <p:ext uri="{BB962C8B-B14F-4D97-AF65-F5344CB8AC3E}">
        <p14:creationId xmlns:p14="http://schemas.microsoft.com/office/powerpoint/2010/main" val="4232232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Миссия W3C: </a:t>
            </a:r>
            <a:r>
              <a:rPr lang="ru-RU" b="1" dirty="0">
                <a:effectLst/>
              </a:rPr>
              <a:t>«Полностью раскрыть потенциал Всемирной паутины путём создания протоколов и принципов, гарантирующих долгосрочное развитие Сети»</a:t>
            </a:r>
            <a:r>
              <a:rPr lang="ru-RU" dirty="0"/>
              <a:t>.</a:t>
            </a:r>
            <a:br>
              <a:rPr lang="ru-RU" dirty="0"/>
            </a:b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7</a:t>
            </a:fld>
            <a:endParaRPr lang="ru-RU"/>
          </a:p>
        </p:txBody>
      </p:sp>
    </p:spTree>
    <p:extLst>
      <p:ext uri="{BB962C8B-B14F-4D97-AF65-F5344CB8AC3E}">
        <p14:creationId xmlns:p14="http://schemas.microsoft.com/office/powerpoint/2010/main" val="1869633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1" dirty="0"/>
              <a:t>Центр сертификации (</a:t>
            </a:r>
            <a:r>
              <a:rPr lang="ru-RU" b="1" dirty="0" err="1"/>
              <a:t>Certificate</a:t>
            </a:r>
            <a:r>
              <a:rPr lang="ru-RU" b="1" dirty="0"/>
              <a:t> </a:t>
            </a:r>
            <a:r>
              <a:rPr lang="ru-RU" b="1" dirty="0" err="1"/>
              <a:t>Authority</a:t>
            </a:r>
            <a:r>
              <a:rPr lang="ru-RU" b="1" dirty="0"/>
              <a:t>)</a:t>
            </a:r>
            <a:r>
              <a:rPr lang="ru-RU" dirty="0"/>
              <a:t> — является основной структурой, формирующей цифровые сертификаты подчиненных центров сертификации и конечных пользователей. Является главным компонентом PKI. Задача центра сертификации — подтверждать подлинность ключей шифрования с помощью сертификатов электронной подписи. Технически центр сертификации реализован как компонент глобальной службы каталогов и отвечает за управление криптографическими ключами пользователей. Открытые ключи и другая информация о пользователях хранится удостоверяющими центрами в виде цифровых сертификатов.</a:t>
            </a:r>
          </a:p>
          <a:p>
            <a:r>
              <a:rPr lang="ru-RU" b="1" dirty="0"/>
              <a:t>Сертификат открытого ключа</a:t>
            </a:r>
            <a:r>
              <a:rPr lang="ru-RU" dirty="0"/>
              <a:t> — это данные пользователя/сервера и его открытый ключ, скреплённые электронной подписью удостоверяющего центра. Выпуская сертификат открытого ключа, удостоверяющий центр тем самым подтверждает, что лицо, поименованное в сертификате, владеет закрытым ключом, который соответствует этому открытому ключу.</a:t>
            </a:r>
          </a:p>
        </p:txBody>
      </p:sp>
      <p:sp>
        <p:nvSpPr>
          <p:cNvPr id="4" name="Номер слайда 3"/>
          <p:cNvSpPr>
            <a:spLocks noGrp="1"/>
          </p:cNvSpPr>
          <p:nvPr>
            <p:ph type="sldNum" sz="quarter" idx="5"/>
          </p:nvPr>
        </p:nvSpPr>
        <p:spPr/>
        <p:txBody>
          <a:bodyPr/>
          <a:lstStyle/>
          <a:p>
            <a:fld id="{2C8944A5-2CE1-407C-A458-F8BA501749EC}" type="slidenum">
              <a:rPr lang="ru-RU" smtClean="0"/>
              <a:t>71</a:t>
            </a:fld>
            <a:endParaRPr lang="ru-RU"/>
          </a:p>
        </p:txBody>
      </p:sp>
    </p:spTree>
    <p:extLst>
      <p:ext uri="{BB962C8B-B14F-4D97-AF65-F5344CB8AC3E}">
        <p14:creationId xmlns:p14="http://schemas.microsoft.com/office/powerpoint/2010/main" val="4175230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en-US" dirty="0"/>
              <a:t>https://www.youtube.com/watch?v=n_d1rCXNrx0 </a:t>
            </a:r>
            <a:r>
              <a:rPr lang="ru-RU" dirty="0"/>
              <a:t>Про </a:t>
            </a:r>
            <a:r>
              <a:rPr lang="en-US" dirty="0"/>
              <a:t>TLS handshake</a:t>
            </a:r>
          </a:p>
          <a:p>
            <a:r>
              <a:rPr lang="en-US" dirty="0"/>
              <a:t>TLS implementation Best </a:t>
            </a:r>
            <a:r>
              <a:rPr lang="en-US" dirty="0" err="1"/>
              <a:t>pracrice</a:t>
            </a:r>
            <a:r>
              <a:rPr lang="en-US" dirty="0"/>
              <a:t>  https://github.com/ssllabs/research/wiki/SSL-and-TLS-Deployment-Best-Practices</a:t>
            </a:r>
            <a:br>
              <a:rPr lang="en-US" dirty="0"/>
            </a:br>
            <a:r>
              <a:rPr lang="en-US" dirty="0"/>
              <a:t>https://ssl-config.mozilla.org/</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72</a:t>
            </a:fld>
            <a:endParaRPr lang="ru-RU"/>
          </a:p>
        </p:txBody>
      </p:sp>
    </p:spTree>
    <p:extLst>
      <p:ext uri="{BB962C8B-B14F-4D97-AF65-F5344CB8AC3E}">
        <p14:creationId xmlns:p14="http://schemas.microsoft.com/office/powerpoint/2010/main" val="11168188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en-US" dirty="0"/>
              <a:t>https://www.youtube.com/watch?v=n_d1rCXNrx0 </a:t>
            </a:r>
            <a:r>
              <a:rPr lang="ru-RU" dirty="0"/>
              <a:t>Про </a:t>
            </a:r>
            <a:r>
              <a:rPr lang="en-US" dirty="0"/>
              <a:t>TLS handshake</a:t>
            </a:r>
          </a:p>
          <a:p>
            <a:r>
              <a:rPr lang="en-US" dirty="0"/>
              <a:t>TLS implementation Best </a:t>
            </a:r>
            <a:r>
              <a:rPr lang="en-US" dirty="0" err="1"/>
              <a:t>pracrice</a:t>
            </a:r>
            <a:r>
              <a:rPr lang="en-US" dirty="0"/>
              <a:t>  https://github.com/ssllabs/research/wiki/SSL-and-TLS-Deployment-Best-Practices</a:t>
            </a:r>
            <a:br>
              <a:rPr lang="en-US" dirty="0"/>
            </a:br>
            <a:r>
              <a:rPr lang="en-US" dirty="0"/>
              <a:t>https://ssl-config.mozilla.org/</a:t>
            </a:r>
            <a:br>
              <a:rPr lang="en-US" dirty="0"/>
            </a:br>
            <a:endParaRPr lang="en-US" dirty="0"/>
          </a:p>
        </p:txBody>
      </p:sp>
      <p:sp>
        <p:nvSpPr>
          <p:cNvPr id="4" name="Номер слайда 3"/>
          <p:cNvSpPr>
            <a:spLocks noGrp="1"/>
          </p:cNvSpPr>
          <p:nvPr>
            <p:ph type="sldNum" sz="quarter" idx="5"/>
          </p:nvPr>
        </p:nvSpPr>
        <p:spPr/>
        <p:txBody>
          <a:bodyPr/>
          <a:lstStyle/>
          <a:p>
            <a:fld id="{2C8944A5-2CE1-407C-A458-F8BA501749EC}" type="slidenum">
              <a:rPr lang="ru-RU" smtClean="0"/>
              <a:t>73</a:t>
            </a:fld>
            <a:endParaRPr lang="ru-RU"/>
          </a:p>
        </p:txBody>
      </p:sp>
    </p:spTree>
    <p:extLst>
      <p:ext uri="{BB962C8B-B14F-4D97-AF65-F5344CB8AC3E}">
        <p14:creationId xmlns:p14="http://schemas.microsoft.com/office/powerpoint/2010/main" val="36247519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1" dirty="0" err="1"/>
              <a:t>robots</a:t>
            </a:r>
            <a:r>
              <a:rPr lang="ru-RU" b="1" dirty="0"/>
              <a:t> </a:t>
            </a:r>
            <a:r>
              <a:rPr lang="ru-RU" b="1" dirty="0" err="1"/>
              <a:t>txt</a:t>
            </a:r>
            <a:r>
              <a:rPr lang="ru-RU" b="1" dirty="0"/>
              <a:t> </a:t>
            </a:r>
            <a:r>
              <a:rPr lang="ru-RU" dirty="0"/>
              <a:t>–</a:t>
            </a:r>
            <a:r>
              <a:rPr lang="en-US" b="0" baseline="0" dirty="0"/>
              <a:t> </a:t>
            </a:r>
            <a:r>
              <a:rPr lang="ru-RU" dirty="0"/>
              <a:t>это обыкновенный текстовый документ, который лежит в корне веб-сайта и информирует поисковых роботов о том, какие страницы и файлы они должны сканировать и индексировать, а для каких наложен запрет.</a:t>
            </a:r>
            <a:endParaRPr lang="en-US" dirty="0"/>
          </a:p>
          <a:p>
            <a:r>
              <a:rPr lang="ru-RU" dirty="0"/>
              <a:t>Без этого файла поисковики будут хаотично блуждать по сайту, сканировать и индексировать буквально все подряд: дубли, служебные документы, страницы с текстами «заглушками» (</a:t>
            </a:r>
            <a:r>
              <a:rPr lang="ru-RU" dirty="0" err="1"/>
              <a:t>Lorem</a:t>
            </a:r>
            <a:r>
              <a:rPr lang="ru-RU" dirty="0"/>
              <a:t> </a:t>
            </a:r>
            <a:r>
              <a:rPr lang="ru-RU" dirty="0" err="1"/>
              <a:t>Ipsum</a:t>
            </a:r>
            <a:r>
              <a:rPr lang="ru-RU" dirty="0"/>
              <a:t>) и тому подобное.</a:t>
            </a:r>
            <a:endParaRPr lang="en-US" dirty="0"/>
          </a:p>
          <a:p>
            <a:endParaRPr lang="en-US" dirty="0"/>
          </a:p>
          <a:p>
            <a:r>
              <a:rPr lang="ru-RU" dirty="0"/>
              <a:t>Файл </a:t>
            </a:r>
            <a:r>
              <a:rPr lang="ru-RU" b="1" dirty="0" err="1"/>
              <a:t>htaccess</a:t>
            </a:r>
            <a:r>
              <a:rPr lang="ru-RU" dirty="0"/>
              <a:t> – конфигурационный файл веб-сервера </a:t>
            </a:r>
            <a:r>
              <a:rPr lang="ru-RU" dirty="0" err="1"/>
              <a:t>Apache</a:t>
            </a:r>
            <a:r>
              <a:rPr lang="ru-RU" dirty="0"/>
              <a:t> уровня каталога. Он содержит набор инструкций, обуславливающих принципы работы ПО </a:t>
            </a:r>
            <a:r>
              <a:rPr lang="ru-RU" dirty="0" err="1"/>
              <a:t>Apache</a:t>
            </a:r>
            <a:r>
              <a:rPr lang="ru-RU" dirty="0"/>
              <a:t> в рамках текущего каталога и дочерних папках без внесения изменений в общие настройки веб-сервера.</a:t>
            </a:r>
            <a:endParaRPr lang="en-US" dirty="0"/>
          </a:p>
          <a:p>
            <a:r>
              <a:rPr lang="ru-RU" dirty="0" err="1"/>
              <a:t>htaccess</a:t>
            </a:r>
            <a:r>
              <a:rPr lang="ru-RU" dirty="0"/>
              <a:t> выполняет следующие основные функции:</a:t>
            </a:r>
            <a:endParaRPr lang="en-US" dirty="0"/>
          </a:p>
          <a:p>
            <a:pPr marL="171450" indent="-171450">
              <a:buFont typeface="Arial" panose="020B0604020202020204" pitchFamily="34" charset="0"/>
              <a:buChar char="•"/>
            </a:pPr>
            <a:r>
              <a:rPr lang="ru-RU" dirty="0"/>
              <a:t>Переопределение директив (команд, обуславливающих принципы работы веб-сервера), которые хранятся в основном конфигурационном файле – </a:t>
            </a:r>
            <a:r>
              <a:rPr lang="ru-RU" dirty="0" err="1"/>
              <a:t>httpd.conf</a:t>
            </a:r>
            <a:r>
              <a:rPr lang="ru-RU" dirty="0"/>
              <a:t>, для локальных нужд (для определенного каталога).</a:t>
            </a:r>
          </a:p>
          <a:p>
            <a:pPr marL="171450" indent="-171450">
              <a:buFont typeface="Arial" panose="020B0604020202020204" pitchFamily="34" charset="0"/>
              <a:buChar char="•"/>
            </a:pPr>
            <a:r>
              <a:rPr lang="ru-RU" dirty="0"/>
              <a:t>Настройка работы интерпретатора PHP (некоторые важные функции).</a:t>
            </a:r>
          </a:p>
          <a:p>
            <a:pPr marL="171450" indent="-171450">
              <a:buFont typeface="Arial" panose="020B0604020202020204" pitchFamily="34" charset="0"/>
              <a:buChar char="•"/>
            </a:pPr>
            <a:r>
              <a:rPr lang="ru-RU" dirty="0"/>
              <a:t>Использование для ограничения доступа к некоторым каталогам.</a:t>
            </a:r>
          </a:p>
          <a:p>
            <a:pPr marL="171450" indent="-171450">
              <a:buFont typeface="Arial" panose="020B0604020202020204" pitchFamily="34" charset="0"/>
              <a:buChar char="•"/>
            </a:pPr>
            <a:r>
              <a:rPr lang="ru-RU" dirty="0"/>
              <a:t>Выбор кодировки символов.</a:t>
            </a:r>
          </a:p>
          <a:p>
            <a:pPr marL="171450" indent="-171450">
              <a:buFont typeface="Arial" panose="020B0604020202020204" pitchFamily="34" charset="0"/>
              <a:buChar char="•"/>
            </a:pPr>
            <a:r>
              <a:rPr lang="ru-RU" dirty="0"/>
              <a:t>Замена сложных URL на более простые и понятные (ЧПУ).</a:t>
            </a:r>
          </a:p>
          <a:p>
            <a:pPr marL="171450" indent="-171450">
              <a:buFont typeface="Arial" panose="020B0604020202020204" pitchFamily="34" charset="0"/>
              <a:buChar char="•"/>
            </a:pPr>
            <a:r>
              <a:rPr lang="ru-RU" dirty="0"/>
              <a:t>Указание директив простого, сложного перенаправления при навигации по сайту и многое другое.</a:t>
            </a:r>
            <a:endParaRPr lang="en-US" dirty="0"/>
          </a:p>
          <a:p>
            <a:endParaRPr lang="en-US" dirty="0"/>
          </a:p>
          <a:p>
            <a:r>
              <a:rPr lang="en-US" dirty="0"/>
              <a:t>https://elit-web.com/blog/chto-takoe-robots-txt-i-zachem-on-nuzhen</a:t>
            </a:r>
          </a:p>
          <a:p>
            <a:r>
              <a:rPr lang="en-US" dirty="0"/>
              <a:t>https://freehost.com.ua/faq/wiki/htaccess-chto-eto/</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75</a:t>
            </a:fld>
            <a:endParaRPr lang="ru-RU"/>
          </a:p>
        </p:txBody>
      </p:sp>
    </p:spTree>
    <p:extLst>
      <p:ext uri="{BB962C8B-B14F-4D97-AF65-F5344CB8AC3E}">
        <p14:creationId xmlns:p14="http://schemas.microsoft.com/office/powerpoint/2010/main" val="4156461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ru-RU" b="1" dirty="0" err="1"/>
              <a:t>robots</a:t>
            </a:r>
            <a:r>
              <a:rPr lang="ru-RU" b="1" dirty="0"/>
              <a:t> </a:t>
            </a:r>
            <a:r>
              <a:rPr lang="ru-RU" b="1" dirty="0" err="1"/>
              <a:t>txt</a:t>
            </a:r>
            <a:r>
              <a:rPr lang="ru-RU" b="1" dirty="0"/>
              <a:t> </a:t>
            </a:r>
            <a:r>
              <a:rPr lang="ru-RU" dirty="0"/>
              <a:t>–</a:t>
            </a:r>
            <a:r>
              <a:rPr lang="en-US" b="0" baseline="0" dirty="0"/>
              <a:t> </a:t>
            </a:r>
            <a:r>
              <a:rPr lang="ru-RU" dirty="0"/>
              <a:t>это обыкновенный текстовый документ, который лежит в корне веб-сайта и информирует поисковых роботов о том, какие страницы и файлы они должны сканировать и индексировать, а для каких наложен запрет.</a:t>
            </a:r>
            <a:endParaRPr lang="en-US" dirty="0"/>
          </a:p>
          <a:p>
            <a:r>
              <a:rPr lang="ru-RU" dirty="0"/>
              <a:t>Без этого файла поисковики будут хаотично блуждать по сайту, сканировать и индексировать буквально все подряд: дубли, служебные документы, страницы с текстами «заглушками» (</a:t>
            </a:r>
            <a:r>
              <a:rPr lang="ru-RU" dirty="0" err="1"/>
              <a:t>Lorem</a:t>
            </a:r>
            <a:r>
              <a:rPr lang="ru-RU" dirty="0"/>
              <a:t> </a:t>
            </a:r>
            <a:r>
              <a:rPr lang="ru-RU" dirty="0" err="1"/>
              <a:t>Ipsum</a:t>
            </a:r>
            <a:r>
              <a:rPr lang="ru-RU" dirty="0"/>
              <a:t>) и тому подобное.</a:t>
            </a:r>
            <a:endParaRPr lang="en-US" dirty="0"/>
          </a:p>
          <a:p>
            <a:endParaRPr lang="en-US" dirty="0"/>
          </a:p>
          <a:p>
            <a:r>
              <a:rPr lang="ru-RU" dirty="0"/>
              <a:t>Файл </a:t>
            </a:r>
            <a:r>
              <a:rPr lang="ru-RU" b="1" dirty="0" err="1"/>
              <a:t>htaccess</a:t>
            </a:r>
            <a:r>
              <a:rPr lang="ru-RU" dirty="0"/>
              <a:t> – конфигурационный файл веб-сервера </a:t>
            </a:r>
            <a:r>
              <a:rPr lang="ru-RU" dirty="0" err="1"/>
              <a:t>Apache</a:t>
            </a:r>
            <a:r>
              <a:rPr lang="ru-RU" dirty="0"/>
              <a:t> уровня каталога. Он содержит набор инструкций, обуславливающих принципы работы ПО </a:t>
            </a:r>
            <a:r>
              <a:rPr lang="ru-RU" dirty="0" err="1"/>
              <a:t>Apache</a:t>
            </a:r>
            <a:r>
              <a:rPr lang="ru-RU" dirty="0"/>
              <a:t> в рамках текущего каталога и дочерних папках без внесения изменений в общие настройки веб-сервера.</a:t>
            </a:r>
            <a:endParaRPr lang="en-US" dirty="0"/>
          </a:p>
          <a:p>
            <a:r>
              <a:rPr lang="ru-RU" dirty="0" err="1"/>
              <a:t>htaccess</a:t>
            </a:r>
            <a:r>
              <a:rPr lang="ru-RU" dirty="0"/>
              <a:t> выполняет следующие основные функции:</a:t>
            </a:r>
            <a:endParaRPr lang="en-US" dirty="0"/>
          </a:p>
          <a:p>
            <a:pPr marL="171450" indent="-171450">
              <a:buFont typeface="Arial" panose="020B0604020202020204" pitchFamily="34" charset="0"/>
              <a:buChar char="•"/>
            </a:pPr>
            <a:r>
              <a:rPr lang="ru-RU" dirty="0"/>
              <a:t>Переопределение директив (команд, обуславливающих принципы работы веб-сервера), которые хранятся в основном конфигурационном файле – </a:t>
            </a:r>
            <a:r>
              <a:rPr lang="ru-RU" dirty="0" err="1"/>
              <a:t>httpd.conf</a:t>
            </a:r>
            <a:r>
              <a:rPr lang="ru-RU" dirty="0"/>
              <a:t>, для локальных нужд (для определенного каталога).</a:t>
            </a:r>
          </a:p>
          <a:p>
            <a:pPr marL="171450" indent="-171450">
              <a:buFont typeface="Arial" panose="020B0604020202020204" pitchFamily="34" charset="0"/>
              <a:buChar char="•"/>
            </a:pPr>
            <a:r>
              <a:rPr lang="ru-RU" dirty="0"/>
              <a:t>Настройка работы интерпретатора PHP (некоторые важные функции).</a:t>
            </a:r>
          </a:p>
          <a:p>
            <a:pPr marL="171450" indent="-171450">
              <a:buFont typeface="Arial" panose="020B0604020202020204" pitchFamily="34" charset="0"/>
              <a:buChar char="•"/>
            </a:pPr>
            <a:r>
              <a:rPr lang="ru-RU" dirty="0"/>
              <a:t>Использование для ограничения доступа к некоторым каталогам.</a:t>
            </a:r>
          </a:p>
          <a:p>
            <a:pPr marL="171450" indent="-171450">
              <a:buFont typeface="Arial" panose="020B0604020202020204" pitchFamily="34" charset="0"/>
              <a:buChar char="•"/>
            </a:pPr>
            <a:r>
              <a:rPr lang="ru-RU" dirty="0"/>
              <a:t>Выбор кодировки символов.</a:t>
            </a:r>
          </a:p>
          <a:p>
            <a:pPr marL="171450" indent="-171450">
              <a:buFont typeface="Arial" panose="020B0604020202020204" pitchFamily="34" charset="0"/>
              <a:buChar char="•"/>
            </a:pPr>
            <a:r>
              <a:rPr lang="ru-RU" dirty="0"/>
              <a:t>Замена сложных URL на более простые и понятные (ЧПУ).</a:t>
            </a:r>
          </a:p>
          <a:p>
            <a:pPr marL="171450" indent="-171450">
              <a:buFont typeface="Arial" panose="020B0604020202020204" pitchFamily="34" charset="0"/>
              <a:buChar char="•"/>
            </a:pPr>
            <a:r>
              <a:rPr lang="ru-RU" dirty="0"/>
              <a:t>Указание директив простого, сложного перенаправления при навигации по сайту и многое другое.</a:t>
            </a:r>
            <a:endParaRPr lang="en-US" dirty="0"/>
          </a:p>
          <a:p>
            <a:endParaRPr lang="en-US" dirty="0"/>
          </a:p>
          <a:p>
            <a:r>
              <a:rPr lang="en-US" dirty="0"/>
              <a:t>https://elit-web.com/blog/chto-takoe-robots-txt-i-zachem-on-nuzhen</a:t>
            </a:r>
          </a:p>
          <a:p>
            <a:r>
              <a:rPr lang="en-US" dirty="0"/>
              <a:t>https://freehost.com.ua/faq/wiki/htaccess-chto-eto/</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76</a:t>
            </a:fld>
            <a:endParaRPr lang="ru-RU"/>
          </a:p>
        </p:txBody>
      </p:sp>
    </p:spTree>
    <p:extLst>
      <p:ext uri="{BB962C8B-B14F-4D97-AF65-F5344CB8AC3E}">
        <p14:creationId xmlns:p14="http://schemas.microsoft.com/office/powerpoint/2010/main" val="19983564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pPr algn="l"/>
            <a:r>
              <a:rPr lang="ru-RU" b="1" dirty="0">
                <a:solidFill>
                  <a:srgbClr val="364364"/>
                </a:solidFill>
                <a:effectLst/>
                <a:latin typeface="Arial" panose="020B0604020202020204" pitchFamily="34" charset="0"/>
              </a:rPr>
              <a:t>Что такое файл .</a:t>
            </a:r>
            <a:r>
              <a:rPr lang="ru-RU" b="1" dirty="0" err="1">
                <a:solidFill>
                  <a:srgbClr val="364364"/>
                </a:solidFill>
                <a:effectLst/>
                <a:latin typeface="Arial" panose="020B0604020202020204" pitchFamily="34" charset="0"/>
              </a:rPr>
              <a:t>htaccess</a:t>
            </a:r>
            <a:endParaRPr lang="ru-RU" b="1" dirty="0">
              <a:solidFill>
                <a:srgbClr val="364364"/>
              </a:solidFill>
              <a:effectLst/>
              <a:latin typeface="Arial" panose="020B0604020202020204" pitchFamily="34" charset="0"/>
            </a:endParaRPr>
          </a:p>
          <a:p>
            <a:pPr algn="l"/>
            <a:r>
              <a:rPr lang="ru-RU" b="1" dirty="0">
                <a:solidFill>
                  <a:srgbClr val="364364"/>
                </a:solidFill>
                <a:effectLst/>
                <a:latin typeface="Arial" panose="020B0604020202020204" pitchFamily="34" charset="0"/>
              </a:rPr>
              <a:t>.</a:t>
            </a:r>
            <a:r>
              <a:rPr lang="ru-RU" b="1"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 это дополнительный конфигурационный (служебный) файл, с помощью которого можно управлять настройками сервера. Он применяется в том случае, если хостинг-провайдер использует программное обеспечение Apache.</a:t>
            </a:r>
          </a:p>
          <a:p>
            <a:pPr algn="l"/>
            <a:r>
              <a:rPr lang="ru-RU" b="0" dirty="0">
                <a:solidFill>
                  <a:srgbClr val="364364"/>
                </a:solidFill>
                <a:effectLst/>
                <a:latin typeface="Arial" panose="020B0604020202020204" pitchFamily="34" charset="0"/>
              </a:rPr>
              <a:t>Файл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будет полезен, если ваш сайт размещен на виртуальном хостинге. На нём несколько пользователей делят ресурсы одного сервера. Общие настройки для управления этим сервером закрыты от клиентов, чтобы у них не было возможности влиять на другие сайты. При этом пользователи могут управлять настройками сервера только в рамках своего сайта через создание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a:t>
            </a:r>
          </a:p>
          <a:p>
            <a:pPr algn="l"/>
            <a:r>
              <a:rPr lang="ru-RU" b="1" dirty="0">
                <a:solidFill>
                  <a:srgbClr val="364364"/>
                </a:solidFill>
                <a:effectLst/>
                <a:latin typeface="Arial" panose="020B0604020202020204" pitchFamily="34" charset="0"/>
              </a:rPr>
              <a:t>Зачем нужен .</a:t>
            </a:r>
            <a:r>
              <a:rPr lang="ru-RU" b="1" dirty="0" err="1">
                <a:solidFill>
                  <a:srgbClr val="364364"/>
                </a:solidFill>
                <a:effectLst/>
                <a:latin typeface="Arial" panose="020B0604020202020204" pitchFamily="34" charset="0"/>
              </a:rPr>
              <a:t>htaccess</a:t>
            </a:r>
            <a:endParaRPr lang="ru-RU" b="1" dirty="0">
              <a:solidFill>
                <a:srgbClr val="364364"/>
              </a:solidFill>
              <a:effectLst/>
              <a:latin typeface="Arial" panose="020B0604020202020204" pitchFamily="34" charset="0"/>
            </a:endParaRPr>
          </a:p>
          <a:p>
            <a:pPr algn="l"/>
            <a:r>
              <a:rPr lang="ru-RU" b="0" dirty="0">
                <a:solidFill>
                  <a:srgbClr val="364364"/>
                </a:solidFill>
                <a:effectLst/>
                <a:latin typeface="Arial" panose="020B0604020202020204" pitchFamily="34" charset="0"/>
              </a:rPr>
              <a:t>В файле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можно задать некоторые серверные настройки Apache для конкретного сайта или отдельной папки. Например:</a:t>
            </a:r>
          </a:p>
          <a:p>
            <a:pPr algn="l">
              <a:buFont typeface="Arial" panose="020B0604020202020204" pitchFamily="34" charset="0"/>
              <a:buChar char="•"/>
            </a:pPr>
            <a:r>
              <a:rPr lang="ru-RU" b="1" dirty="0">
                <a:solidFill>
                  <a:srgbClr val="364364"/>
                </a:solidFill>
                <a:effectLst/>
                <a:latin typeface="Arial" panose="020B0604020202020204" pitchFamily="34" charset="0"/>
              </a:rPr>
              <a:t>Починить кодировку</a:t>
            </a:r>
            <a:r>
              <a:rPr lang="ru-RU" b="0" dirty="0">
                <a:solidFill>
                  <a:srgbClr val="364364"/>
                </a:solidFill>
                <a:effectLst/>
                <a:latin typeface="Arial" panose="020B0604020202020204" pitchFamily="34" charset="0"/>
              </a:rPr>
              <a:t>. От кодировки (</a:t>
            </a:r>
            <a:r>
              <a:rPr lang="ru-RU" b="0" dirty="0" err="1">
                <a:solidFill>
                  <a:srgbClr val="364364"/>
                </a:solidFill>
                <a:effectLst/>
                <a:latin typeface="Arial" panose="020B0604020202020204" pitchFamily="34" charset="0"/>
              </a:rPr>
              <a:t>Charset</a:t>
            </a:r>
            <a:r>
              <a:rPr lang="ru-RU" b="0" dirty="0">
                <a:solidFill>
                  <a:srgbClr val="364364"/>
                </a:solidFill>
                <a:effectLst/>
                <a:latin typeface="Arial" panose="020B0604020202020204" pitchFamily="34" charset="0"/>
              </a:rPr>
              <a:t>) зависит способ отображения кода в виде печатных символов. К наиболее распространенным кодировкам относятся UTF-8 и Windows-1251. Если тексты на сайте превратились в набор непонятных знаков — значит, на сайте слетела кодировка. Исправить её можно в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a:t>
            </a:r>
          </a:p>
          <a:p>
            <a:pPr algn="l">
              <a:buFont typeface="Arial" panose="020B0604020202020204" pitchFamily="34" charset="0"/>
              <a:buChar char="•"/>
            </a:pPr>
            <a:r>
              <a:rPr lang="ru-RU" b="1" dirty="0">
                <a:solidFill>
                  <a:srgbClr val="364364"/>
                </a:solidFill>
                <a:effectLst/>
                <a:latin typeface="Arial" panose="020B0604020202020204" pitchFamily="34" charset="0"/>
              </a:rPr>
              <a:t>Настроить </a:t>
            </a:r>
            <a:r>
              <a:rPr lang="ru-RU" b="1" dirty="0" err="1">
                <a:solidFill>
                  <a:srgbClr val="364364"/>
                </a:solidFill>
                <a:effectLst/>
                <a:latin typeface="Arial" panose="020B0604020202020204" pitchFamily="34" charset="0"/>
              </a:rPr>
              <a:t>редирект</a:t>
            </a:r>
            <a:r>
              <a:rPr lang="ru-RU" b="0" dirty="0">
                <a:solidFill>
                  <a:srgbClr val="364364"/>
                </a:solidFill>
                <a:effectLst/>
                <a:latin typeface="Arial" panose="020B0604020202020204" pitchFamily="34" charset="0"/>
              </a:rPr>
              <a:t>. </a:t>
            </a:r>
            <a:r>
              <a:rPr lang="ru-RU" b="0" dirty="0" err="1">
                <a:solidFill>
                  <a:srgbClr val="364364"/>
                </a:solidFill>
                <a:effectLst/>
                <a:latin typeface="Arial" panose="020B0604020202020204" pitchFamily="34" charset="0"/>
              </a:rPr>
              <a:t>Редирект</a:t>
            </a:r>
            <a:r>
              <a:rPr lang="ru-RU" b="0" dirty="0">
                <a:solidFill>
                  <a:srgbClr val="364364"/>
                </a:solidFill>
                <a:effectLst/>
                <a:latin typeface="Arial" panose="020B0604020202020204" pitchFamily="34" charset="0"/>
              </a:rPr>
              <a:t> — это переадресация с одного адреса на другой. Подробнее о назначении </a:t>
            </a:r>
            <a:r>
              <a:rPr lang="ru-RU" b="0" dirty="0" err="1">
                <a:solidFill>
                  <a:srgbClr val="364364"/>
                </a:solidFill>
                <a:effectLst/>
                <a:latin typeface="Arial" panose="020B0604020202020204" pitchFamily="34" charset="0"/>
              </a:rPr>
              <a:t>редиректов</a:t>
            </a:r>
            <a:r>
              <a:rPr lang="ru-RU" b="0" dirty="0">
                <a:solidFill>
                  <a:srgbClr val="364364"/>
                </a:solidFill>
                <a:effectLst/>
                <a:latin typeface="Arial" panose="020B0604020202020204" pitchFamily="34" charset="0"/>
              </a:rPr>
              <a:t>, их типах и настройках мы рассказали </a:t>
            </a:r>
            <a:r>
              <a:rPr lang="ru-RU" b="0" u="sng" dirty="0">
                <a:solidFill>
                  <a:srgbClr val="1D9EF9"/>
                </a:solidFill>
                <a:effectLst/>
                <a:latin typeface="Arial" panose="020B0604020202020204" pitchFamily="34" charset="0"/>
                <a:hlinkClick r:id="rId3"/>
              </a:rPr>
              <a:t>в статье</a:t>
            </a:r>
            <a:r>
              <a:rPr lang="ru-RU" b="0" dirty="0">
                <a:solidFill>
                  <a:srgbClr val="364364"/>
                </a:solidFill>
                <a:effectLst/>
                <a:latin typeface="Arial" panose="020B0604020202020204" pitchFamily="34" charset="0"/>
              </a:rPr>
              <a:t>. Файл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позволяет задавать гибкие перенаправления: например, для отдельного IP, со страниц без префикса </a:t>
            </a:r>
            <a:r>
              <a:rPr lang="ru-RU" b="0" dirty="0" err="1">
                <a:solidFill>
                  <a:srgbClr val="364364"/>
                </a:solidFill>
                <a:effectLst/>
                <a:latin typeface="Arial" panose="020B0604020202020204" pitchFamily="34" charset="0"/>
              </a:rPr>
              <a:t>www</a:t>
            </a:r>
            <a:r>
              <a:rPr lang="ru-RU" b="0" dirty="0">
                <a:solidFill>
                  <a:srgbClr val="364364"/>
                </a:solidFill>
                <a:effectLst/>
                <a:latin typeface="Arial" panose="020B0604020202020204" pitchFamily="34" charset="0"/>
              </a:rPr>
              <a:t> на страницы с ним, </a:t>
            </a:r>
            <a:r>
              <a:rPr lang="ru-RU" b="0" dirty="0" err="1">
                <a:solidFill>
                  <a:srgbClr val="364364"/>
                </a:solidFill>
                <a:effectLst/>
                <a:latin typeface="Arial" panose="020B0604020202020204" pitchFamily="34" charset="0"/>
              </a:rPr>
              <a:t>редиректы</a:t>
            </a:r>
            <a:r>
              <a:rPr lang="ru-RU" b="0" dirty="0">
                <a:solidFill>
                  <a:srgbClr val="364364"/>
                </a:solidFill>
                <a:effectLst/>
                <a:latin typeface="Arial" panose="020B0604020202020204" pitchFamily="34" charset="0"/>
              </a:rPr>
              <a:t> для всех страниц, кроме главной и другие.</a:t>
            </a:r>
          </a:p>
          <a:p>
            <a:pPr algn="l">
              <a:buFont typeface="Arial" panose="020B0604020202020204" pitchFamily="34" charset="0"/>
              <a:buChar char="•"/>
            </a:pPr>
            <a:r>
              <a:rPr lang="ru-RU" b="1" dirty="0">
                <a:solidFill>
                  <a:srgbClr val="364364"/>
                </a:solidFill>
                <a:effectLst/>
                <a:latin typeface="Arial" panose="020B0604020202020204" pitchFamily="34" charset="0"/>
              </a:rPr>
              <a:t>Назначить страницы ошибок</a:t>
            </a:r>
            <a:r>
              <a:rPr lang="ru-RU" b="0" dirty="0">
                <a:solidFill>
                  <a:srgbClr val="364364"/>
                </a:solidFill>
                <a:effectLst/>
                <a:latin typeface="Arial" panose="020B0604020202020204" pitchFamily="34" charset="0"/>
              </a:rPr>
              <a:t>. На сайтах встречаются различные ошибки (404 — страница не найдена, 403 — в доступе отказано и т. д.). Тогда пользователь видит страницу с описанием возникшей ошибки. По умолчанию такие страницы практически не оформлены и могут сильно отличаться от дизайна остального сайта. Выход — создать свою красочную страницу ошибки и задать ее появление в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a:t>
            </a:r>
          </a:p>
          <a:p>
            <a:pPr algn="l">
              <a:buFont typeface="Arial" panose="020B0604020202020204" pitchFamily="34" charset="0"/>
              <a:buChar char="•"/>
            </a:pPr>
            <a:r>
              <a:rPr lang="ru-RU" b="1" dirty="0">
                <a:solidFill>
                  <a:srgbClr val="364364"/>
                </a:solidFill>
                <a:effectLst/>
                <a:latin typeface="Arial" panose="020B0604020202020204" pitchFamily="34" charset="0"/>
              </a:rPr>
              <a:t>Изменить главную страницу</a:t>
            </a:r>
            <a:r>
              <a:rPr lang="ru-RU" b="0" dirty="0">
                <a:solidFill>
                  <a:srgbClr val="364364"/>
                </a:solidFill>
                <a:effectLst/>
                <a:latin typeface="Arial" panose="020B0604020202020204" pitchFamily="34" charset="0"/>
              </a:rPr>
              <a:t>. В архитектуре сайта по умолчанию выбрана главная страница (индексный файл), которая отображается первой при открытии сайта. Если вы хотите сделать первой какую-то другую страницу, используйте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a:t>
            </a:r>
          </a:p>
          <a:p>
            <a:pPr algn="l">
              <a:buFont typeface="Arial" panose="020B0604020202020204" pitchFamily="34" charset="0"/>
              <a:buChar char="•"/>
            </a:pPr>
            <a:r>
              <a:rPr lang="ru-RU" b="1" dirty="0">
                <a:solidFill>
                  <a:srgbClr val="364364"/>
                </a:solidFill>
                <a:effectLst/>
                <a:latin typeface="Arial" panose="020B0604020202020204" pitchFamily="34" charset="0"/>
              </a:rPr>
              <a:t>Включить кэширование файлов</a:t>
            </a:r>
            <a:r>
              <a:rPr lang="ru-RU" b="0" dirty="0">
                <a:solidFill>
                  <a:srgbClr val="364364"/>
                </a:solidFill>
                <a:effectLst/>
                <a:latin typeface="Arial" panose="020B0604020202020204" pitchFamily="34" charset="0"/>
              </a:rPr>
              <a:t>. Кэширование позволяет поместить часть статичной информации сайта в </a:t>
            </a:r>
            <a:r>
              <a:rPr lang="ru-RU" b="0" u="sng" dirty="0">
                <a:solidFill>
                  <a:srgbClr val="1D9EF9"/>
                </a:solidFill>
                <a:effectLst/>
                <a:latin typeface="Arial" panose="020B0604020202020204" pitchFamily="34" charset="0"/>
                <a:hlinkClick r:id="rId4"/>
              </a:rPr>
              <a:t>кэш</a:t>
            </a:r>
            <a:r>
              <a:rPr lang="ru-RU" b="0" dirty="0">
                <a:solidFill>
                  <a:srgbClr val="364364"/>
                </a:solidFill>
                <a:effectLst/>
                <a:latin typeface="Arial" panose="020B0604020202020204" pitchFamily="34" charset="0"/>
              </a:rPr>
              <a:t>. Благодаря этому страницы сайта будут быстрее загружаться в браузерах пользователей. Если настроить кэширование в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ускорится работа сайта.</a:t>
            </a:r>
          </a:p>
          <a:p>
            <a:pPr algn="l">
              <a:buFont typeface="Arial" panose="020B0604020202020204" pitchFamily="34" charset="0"/>
              <a:buChar char="•"/>
            </a:pPr>
            <a:r>
              <a:rPr lang="ru-RU" b="1" dirty="0">
                <a:solidFill>
                  <a:srgbClr val="364364"/>
                </a:solidFill>
                <a:effectLst/>
                <a:latin typeface="Arial" panose="020B0604020202020204" pitchFamily="34" charset="0"/>
              </a:rPr>
              <a:t>Создать ЧПУ</a:t>
            </a:r>
            <a:r>
              <a:rPr lang="ru-RU" b="0" dirty="0">
                <a:solidFill>
                  <a:srgbClr val="364364"/>
                </a:solidFill>
                <a:effectLst/>
                <a:latin typeface="Arial" panose="020B0604020202020204" pitchFamily="34" charset="0"/>
              </a:rPr>
              <a:t>. ЧПУ расшифровывается как «</a:t>
            </a:r>
            <a:r>
              <a:rPr lang="ru-RU" b="0" dirty="0" err="1">
                <a:solidFill>
                  <a:srgbClr val="364364"/>
                </a:solidFill>
                <a:effectLst/>
                <a:latin typeface="Arial" panose="020B0604020202020204" pitchFamily="34" charset="0"/>
              </a:rPr>
              <a:t>человекопонятный</a:t>
            </a:r>
            <a:r>
              <a:rPr lang="ru-RU" b="0" dirty="0">
                <a:solidFill>
                  <a:srgbClr val="364364"/>
                </a:solidFill>
                <a:effectLst/>
                <a:latin typeface="Arial" panose="020B0604020202020204" pitchFamily="34" charset="0"/>
              </a:rPr>
              <a:t> URL». Иногда URL-адреса могут быть слишком длинными или содержать численное обозначение страниц. Это негативно влияет на пользовательский фактор, а значит и на SEO-показатели. В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с помощью одной команды можно назначить для URL латинские символы (или задать другой подходящий способ).</a:t>
            </a:r>
          </a:p>
          <a:p>
            <a:pPr algn="l">
              <a:buFont typeface="Arial" panose="020B0604020202020204" pitchFamily="34" charset="0"/>
              <a:buChar char="•"/>
            </a:pPr>
            <a:r>
              <a:rPr lang="ru-RU" b="1" dirty="0">
                <a:solidFill>
                  <a:srgbClr val="364364"/>
                </a:solidFill>
                <a:effectLst/>
                <a:latin typeface="Arial" panose="020B0604020202020204" pitchFamily="34" charset="0"/>
              </a:rPr>
              <a:t>Защитить папку паролем</a:t>
            </a:r>
            <a:r>
              <a:rPr lang="ru-RU" b="0" dirty="0">
                <a:solidFill>
                  <a:srgbClr val="364364"/>
                </a:solidFill>
                <a:effectLst/>
                <a:latin typeface="Arial" panose="020B0604020202020204" pitchFamily="34" charset="0"/>
              </a:rPr>
              <a:t>. Если сайт содержит папку с конфиденциальной информацией, ей требуется дополнительная защита. Через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можно настроить базовую аутентификацию по логину и паролю. Это позволит снизить риск взлома и кражи данных.</a:t>
            </a:r>
          </a:p>
          <a:p>
            <a:pPr algn="l">
              <a:buFont typeface="Arial" panose="020B0604020202020204" pitchFamily="34" charset="0"/>
              <a:buChar char="•"/>
            </a:pPr>
            <a:r>
              <a:rPr lang="ru-RU" b="1" dirty="0">
                <a:solidFill>
                  <a:srgbClr val="364364"/>
                </a:solidFill>
                <a:effectLst/>
                <a:latin typeface="Arial" panose="020B0604020202020204" pitchFamily="34" charset="0"/>
              </a:rPr>
              <a:t>Настроить параметры </a:t>
            </a:r>
            <a:r>
              <a:rPr lang="ru-RU" b="1" dirty="0" err="1">
                <a:solidFill>
                  <a:srgbClr val="364364"/>
                </a:solidFill>
                <a:effectLst/>
                <a:latin typeface="Arial" panose="020B0604020202020204" pitchFamily="34" charset="0"/>
              </a:rPr>
              <a:t>php</a:t>
            </a:r>
            <a:r>
              <a:rPr lang="ru-RU" b="0" dirty="0">
                <a:solidFill>
                  <a:srgbClr val="364364"/>
                </a:solidFill>
                <a:effectLst/>
                <a:latin typeface="Arial" panose="020B0604020202020204" pitchFamily="34" charset="0"/>
              </a:rPr>
              <a:t>. PHP — язык программирования, который используется в разработке большинства сайтов с динамическим контентом. Настраивать PHP можно в файле php.ini, а можно работать с ним как с модулем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и управлять настройками в одном конфигурационном файле.</a:t>
            </a:r>
          </a:p>
          <a:p>
            <a:pPr algn="l">
              <a:buFont typeface="Arial" panose="020B0604020202020204" pitchFamily="34" charset="0"/>
              <a:buChar char="•"/>
            </a:pPr>
            <a:r>
              <a:rPr lang="ru-RU" b="1" dirty="0">
                <a:solidFill>
                  <a:srgbClr val="364364"/>
                </a:solidFill>
                <a:effectLst/>
                <a:latin typeface="Arial" panose="020B0604020202020204" pitchFamily="34" charset="0"/>
              </a:rPr>
              <a:t>Ограничить доступ к сайту</a:t>
            </a:r>
            <a:r>
              <a:rPr lang="ru-RU" b="0" dirty="0">
                <a:solidFill>
                  <a:srgbClr val="364364"/>
                </a:solidFill>
                <a:effectLst/>
                <a:latin typeface="Arial" panose="020B0604020202020204" pitchFamily="34" charset="0"/>
              </a:rPr>
              <a:t>. В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можно ограничить доступ к сайту для нежелательных IP, что позволит контролировать доступ, а также отражать хакерские атаки. Например, </a:t>
            </a:r>
            <a:r>
              <a:rPr lang="ru-RU" b="0" dirty="0" err="1">
                <a:solidFill>
                  <a:srgbClr val="364364"/>
                </a:solidFill>
                <a:effectLst/>
                <a:latin typeface="Arial" panose="020B0604020202020204" pitchFamily="34" charset="0"/>
              </a:rPr>
              <a:t>DDoS</a:t>
            </a:r>
            <a:r>
              <a:rPr lang="ru-RU" b="0" dirty="0">
                <a:solidFill>
                  <a:srgbClr val="364364"/>
                </a:solidFill>
                <a:effectLst/>
                <a:latin typeface="Arial" panose="020B0604020202020204" pitchFamily="34" charset="0"/>
              </a:rPr>
              <a:t>-атаку, в момент которой процессор пытаются нагрузить таким количеством запросов, которые он не способен обработать. Как правило, запросы поступают с одного/нескольких IP-адресов. Подробнее: </a:t>
            </a:r>
            <a:r>
              <a:rPr lang="ru-RU" b="0" u="sng" dirty="0">
                <a:solidFill>
                  <a:srgbClr val="1D9EF9"/>
                </a:solidFill>
                <a:effectLst/>
                <a:latin typeface="Arial" panose="020B0604020202020204" pitchFamily="34" charset="0"/>
                <a:hlinkClick r:id="rId5"/>
              </a:rPr>
              <a:t>Что такое </a:t>
            </a:r>
            <a:r>
              <a:rPr lang="ru-RU" b="0" u="sng" dirty="0" err="1">
                <a:solidFill>
                  <a:srgbClr val="1D9EF9"/>
                </a:solidFill>
                <a:effectLst/>
                <a:latin typeface="Arial" panose="020B0604020202020204" pitchFamily="34" charset="0"/>
                <a:hlinkClick r:id="rId5"/>
              </a:rPr>
              <a:t>DDoS</a:t>
            </a:r>
            <a:r>
              <a:rPr lang="ru-RU" b="0" u="sng" dirty="0">
                <a:solidFill>
                  <a:srgbClr val="1D9EF9"/>
                </a:solidFill>
                <a:effectLst/>
                <a:latin typeface="Arial" panose="020B0604020202020204" pitchFamily="34" charset="0"/>
                <a:hlinkClick r:id="rId5"/>
              </a:rPr>
              <a:t>-атака</a:t>
            </a:r>
            <a:r>
              <a:rPr lang="ru-RU" b="0" dirty="0">
                <a:solidFill>
                  <a:srgbClr val="364364"/>
                </a:solidFill>
                <a:effectLst/>
                <a:latin typeface="Arial" panose="020B0604020202020204" pitchFamily="34" charset="0"/>
              </a:rPr>
              <a:t>.</a:t>
            </a:r>
          </a:p>
          <a:p>
            <a:pPr algn="l">
              <a:buFont typeface="Arial" panose="020B0604020202020204" pitchFamily="34" charset="0"/>
              <a:buChar char="•"/>
            </a:pPr>
            <a:r>
              <a:rPr lang="ru-RU" b="1" dirty="0">
                <a:solidFill>
                  <a:srgbClr val="364364"/>
                </a:solidFill>
                <a:effectLst/>
                <a:latin typeface="Arial" panose="020B0604020202020204" pitchFamily="34" charset="0"/>
              </a:rPr>
              <a:t>Закрыть доступ к сайту от поисковых ботов</a:t>
            </a:r>
            <a:r>
              <a:rPr lang="ru-RU" b="0" dirty="0">
                <a:solidFill>
                  <a:srgbClr val="364364"/>
                </a:solidFill>
                <a:effectLst/>
                <a:latin typeface="Arial" panose="020B0604020202020204" pitchFamily="34" charset="0"/>
              </a:rPr>
              <a:t>. Чтобы сайт отображался в поисковой выдаче, его должны обойти поисковые роботы, которые собирают информацию, необходимую для индексации. Однако некоторые поисковые боты могут быть нежелательны (</a:t>
            </a:r>
            <a:r>
              <a:rPr lang="ru-RU" b="0" dirty="0" err="1">
                <a:solidFill>
                  <a:srgbClr val="364364"/>
                </a:solidFill>
                <a:effectLst/>
                <a:latin typeface="Arial" panose="020B0604020202020204" pitchFamily="34" charset="0"/>
              </a:rPr>
              <a:t>SolomonoBot</a:t>
            </a:r>
            <a:r>
              <a:rPr lang="ru-RU" b="0" dirty="0">
                <a:solidFill>
                  <a:srgbClr val="364364"/>
                </a:solidFill>
                <a:effectLst/>
                <a:latin typeface="Arial" panose="020B0604020202020204" pitchFamily="34" charset="0"/>
              </a:rPr>
              <a:t> и др.). В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можно ограничить доступ к сайту для нежелательных ботов по User-Agent.</a:t>
            </a:r>
          </a:p>
          <a:p>
            <a:pPr algn="l"/>
            <a:r>
              <a:rPr lang="ru-RU" b="0" dirty="0">
                <a:solidFill>
                  <a:srgbClr val="364364"/>
                </a:solidFill>
                <a:effectLst/>
                <a:latin typeface="Arial" panose="020B0604020202020204" pitchFamily="34" charset="0"/>
              </a:rPr>
              <a:t>Таким образом,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позволяет гибко настраивать отдельные сайты без изменения общих параметров сервера. Также этот конфигурационный файл можно передавать внештатным SEO-специалистам: они получат доступ к настройками именно SEO-оптимизации без возможности менять настройки на сайте или хостинге.</a:t>
            </a:r>
          </a:p>
          <a:p>
            <a:pPr algn="l"/>
            <a:r>
              <a:rPr lang="ru-RU" b="0" dirty="0">
                <a:solidFill>
                  <a:srgbClr val="364364"/>
                </a:solidFill>
                <a:effectLst/>
                <a:latin typeface="Arial" panose="020B0604020202020204" pitchFamily="34" charset="0"/>
              </a:rPr>
              <a:t>Ниже рассмотрим, как создать файл .</a:t>
            </a:r>
            <a:r>
              <a:rPr lang="ru-RU" b="0" dirty="0" err="1">
                <a:solidFill>
                  <a:srgbClr val="364364"/>
                </a:solidFill>
                <a:effectLst/>
                <a:latin typeface="Arial" panose="020B0604020202020204" pitchFamily="34" charset="0"/>
              </a:rPr>
              <a:t>htaccess</a:t>
            </a:r>
            <a:r>
              <a:rPr lang="ru-RU" b="0" dirty="0">
                <a:solidFill>
                  <a:srgbClr val="364364"/>
                </a:solidFill>
                <a:effectLst/>
                <a:latin typeface="Arial" panose="020B0604020202020204" pitchFamily="34" charset="0"/>
              </a:rPr>
              <a:t> на своем компьютере и загрузить его на хостинг.</a:t>
            </a:r>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77</a:t>
            </a:fld>
            <a:endParaRPr lang="ru-RU"/>
          </a:p>
        </p:txBody>
      </p:sp>
    </p:spTree>
    <p:extLst>
      <p:ext uri="{BB962C8B-B14F-4D97-AF65-F5344CB8AC3E}">
        <p14:creationId xmlns:p14="http://schemas.microsoft.com/office/powerpoint/2010/main" val="2888702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p:txBody>
          <a:bodyPr/>
          <a:lstStyle/>
          <a:p>
            <a:r>
              <a:rPr lang="en-US" dirty="0"/>
              <a:t>https://help.reg.ru/hc/ru/articles/4408047835921-%D0%9A%D0%B0%D0%BA-%D1%81%D0%BE%D0%B7%D0%B4%D0%B0%D1%82%D1%8C-%D1%84%D0%B0%D0%B9%D0%BB-htaccess#start</a:t>
            </a: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79</a:t>
            </a:fld>
            <a:endParaRPr lang="ru-RU"/>
          </a:p>
        </p:txBody>
      </p:sp>
    </p:spTree>
    <p:extLst>
      <p:ext uri="{BB962C8B-B14F-4D97-AF65-F5344CB8AC3E}">
        <p14:creationId xmlns:p14="http://schemas.microsoft.com/office/powerpoint/2010/main" val="409123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Миссия W3C: </a:t>
            </a:r>
            <a:r>
              <a:rPr lang="ru-RU" b="1" dirty="0">
                <a:effectLst/>
              </a:rPr>
              <a:t>«Полностью раскрыть потенциал Всемирной паутины путём создания протоколов и принципов, гарантирующих долгосрочное развитие Сети»</a:t>
            </a:r>
            <a:r>
              <a:rPr lang="ru-RU" dirty="0"/>
              <a:t>.</a:t>
            </a:r>
            <a:br>
              <a:rPr lang="ru-RU" dirty="0"/>
            </a:b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8</a:t>
            </a:fld>
            <a:endParaRPr lang="ru-RU"/>
          </a:p>
        </p:txBody>
      </p:sp>
    </p:spTree>
    <p:extLst>
      <p:ext uri="{BB962C8B-B14F-4D97-AF65-F5344CB8AC3E}">
        <p14:creationId xmlns:p14="http://schemas.microsoft.com/office/powerpoint/2010/main" val="2639832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Миссия W3C: </a:t>
            </a:r>
            <a:r>
              <a:rPr lang="ru-RU" b="1" dirty="0">
                <a:effectLst/>
              </a:rPr>
              <a:t>«Полностью раскрыть потенциал Всемирной паутины путём создания протоколов и принципов, гарантирующих долгосрочное развитие Сети»</a:t>
            </a:r>
            <a:r>
              <a:rPr lang="ru-RU" dirty="0"/>
              <a:t>.</a:t>
            </a:r>
            <a:br>
              <a:rPr lang="ru-RU" dirty="0"/>
            </a:br>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9</a:t>
            </a:fld>
            <a:endParaRPr lang="ru-RU"/>
          </a:p>
        </p:txBody>
      </p:sp>
    </p:spTree>
    <p:extLst>
      <p:ext uri="{BB962C8B-B14F-4D97-AF65-F5344CB8AC3E}">
        <p14:creationId xmlns:p14="http://schemas.microsoft.com/office/powerpoint/2010/main" val="157693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«язык гипертекстовой разметки»</a:t>
            </a:r>
            <a:br>
              <a:rPr lang="ru-RU" dirty="0"/>
            </a:br>
            <a:r>
              <a:rPr lang="en-US" dirty="0"/>
              <a:t>HTML - </a:t>
            </a:r>
            <a:r>
              <a:rPr lang="ru-RU" sz="1200" b="0" i="0" kern="1200" dirty="0">
                <a:solidFill>
                  <a:schemeClr val="tx1"/>
                </a:solidFill>
                <a:effectLst/>
                <a:latin typeface="+mn-lt"/>
                <a:ea typeface="+mn-ea"/>
                <a:cs typeface="+mn-cs"/>
              </a:rPr>
              <a:t>стандартизированный язык разметки документов для просмотра </a:t>
            </a:r>
            <a:r>
              <a:rPr lang="ru-RU" sz="1200" b="0" i="0" u="none" strike="noStrike" kern="1200" dirty="0">
                <a:solidFill>
                  <a:schemeClr val="tx1"/>
                </a:solidFill>
                <a:effectLst/>
                <a:latin typeface="+mn-lt"/>
                <a:ea typeface="+mn-ea"/>
                <a:cs typeface="+mn-cs"/>
                <a:hlinkClick r:id="rId3" tooltip="Веб-страница"/>
              </a:rPr>
              <a:t>веб-страниц</a:t>
            </a:r>
            <a:r>
              <a:rPr lang="ru-RU" sz="1200" b="0" i="0" kern="1200" dirty="0">
                <a:solidFill>
                  <a:schemeClr val="tx1"/>
                </a:solidFill>
                <a:effectLst/>
                <a:latin typeface="+mn-lt"/>
                <a:ea typeface="+mn-ea"/>
                <a:cs typeface="+mn-cs"/>
              </a:rPr>
              <a:t> в </a:t>
            </a:r>
            <a:r>
              <a:rPr lang="ru-RU" sz="1200" b="0" i="0" u="none" strike="noStrike" kern="1200" dirty="0">
                <a:solidFill>
                  <a:schemeClr val="tx1"/>
                </a:solidFill>
                <a:effectLst/>
                <a:latin typeface="+mn-lt"/>
                <a:ea typeface="+mn-ea"/>
                <a:cs typeface="+mn-cs"/>
                <a:hlinkClick r:id="rId4" tooltip="Браузер"/>
              </a:rPr>
              <a:t>браузере</a:t>
            </a:r>
            <a:r>
              <a:rPr lang="ru-RU" sz="1200" b="0" i="0" kern="1200" dirty="0">
                <a:solidFill>
                  <a:schemeClr val="tx1"/>
                </a:solidFill>
                <a:effectLst/>
                <a:latin typeface="+mn-lt"/>
                <a:ea typeface="+mn-ea"/>
                <a:cs typeface="+mn-cs"/>
              </a:rPr>
              <a:t>. Веб-браузеры получают HTML документ от сервера по протоколам </a:t>
            </a:r>
            <a:r>
              <a:rPr lang="ru-RU" sz="1200" b="0" i="0" u="none" strike="noStrike" kern="1200" dirty="0">
                <a:solidFill>
                  <a:schemeClr val="tx1"/>
                </a:solidFill>
                <a:effectLst/>
                <a:latin typeface="+mn-lt"/>
                <a:ea typeface="+mn-ea"/>
                <a:cs typeface="+mn-cs"/>
                <a:hlinkClick r:id="rId5" tooltip="HTTP"/>
              </a:rPr>
              <a:t>HTTP</a:t>
            </a:r>
            <a:r>
              <a:rPr lang="ru-RU" sz="1200" b="0" i="0" kern="1200" dirty="0">
                <a:solidFill>
                  <a:schemeClr val="tx1"/>
                </a:solidFill>
                <a:effectLst/>
                <a:latin typeface="+mn-lt"/>
                <a:ea typeface="+mn-ea"/>
                <a:cs typeface="+mn-cs"/>
              </a:rPr>
              <a:t>/</a:t>
            </a:r>
            <a:r>
              <a:rPr lang="ru-RU" sz="1200" b="0" i="0" u="none" strike="noStrike" kern="1200" dirty="0">
                <a:solidFill>
                  <a:schemeClr val="tx1"/>
                </a:solidFill>
                <a:effectLst/>
                <a:latin typeface="+mn-lt"/>
                <a:ea typeface="+mn-ea"/>
                <a:cs typeface="+mn-cs"/>
                <a:hlinkClick r:id="rId6" tooltip="HTTPS"/>
              </a:rPr>
              <a:t>HTTPS</a:t>
            </a:r>
            <a:r>
              <a:rPr lang="ru-RU" sz="1200" b="0" i="0" kern="1200" dirty="0">
                <a:solidFill>
                  <a:schemeClr val="tx1"/>
                </a:solidFill>
                <a:effectLst/>
                <a:latin typeface="+mn-lt"/>
                <a:ea typeface="+mn-ea"/>
                <a:cs typeface="+mn-cs"/>
              </a:rPr>
              <a:t> или открывают с локального диска, далее интерпретируют код в интерфейс, который будет отображаться на экране монитора.</a:t>
            </a:r>
          </a:p>
          <a:p>
            <a:r>
              <a:rPr lang="ru-RU" sz="1200" b="0" i="0" u="none" strike="noStrike" kern="1200" dirty="0">
                <a:solidFill>
                  <a:schemeClr val="tx1"/>
                </a:solidFill>
                <a:effectLst/>
                <a:latin typeface="+mn-lt"/>
                <a:ea typeface="+mn-ea"/>
                <a:cs typeface="+mn-cs"/>
                <a:hlinkClick r:id="rId7" tooltip="Элементы HTML"/>
              </a:rPr>
              <a:t>Элементы HTML</a:t>
            </a:r>
            <a:r>
              <a:rPr lang="ru-RU" sz="1200" b="0" i="0" kern="1200" dirty="0">
                <a:solidFill>
                  <a:schemeClr val="tx1"/>
                </a:solidFill>
                <a:effectLst/>
                <a:latin typeface="+mn-lt"/>
                <a:ea typeface="+mn-ea"/>
                <a:cs typeface="+mn-cs"/>
              </a:rPr>
              <a:t> являются строительными блоками HTML страниц. С помощью HTML разные конструкции, изображения и другие объекты, такие как </a:t>
            </a:r>
            <a:r>
              <a:rPr lang="ru-RU" sz="1200" b="0" i="0" u="none" strike="noStrike" kern="1200" dirty="0">
                <a:solidFill>
                  <a:schemeClr val="tx1"/>
                </a:solidFill>
                <a:effectLst/>
                <a:latin typeface="+mn-lt"/>
                <a:ea typeface="+mn-ea"/>
                <a:cs typeface="+mn-cs"/>
                <a:hlinkClick r:id="rId8" tooltip="Форма (HTML)"/>
              </a:rPr>
              <a:t>интерактивная веб-форма</a:t>
            </a:r>
            <a:r>
              <a:rPr lang="ru-RU" sz="1200" b="0" i="0" kern="1200" dirty="0">
                <a:solidFill>
                  <a:schemeClr val="tx1"/>
                </a:solidFill>
                <a:effectLst/>
                <a:latin typeface="+mn-lt"/>
                <a:ea typeface="+mn-ea"/>
                <a:cs typeface="+mn-cs"/>
              </a:rPr>
              <a:t>, могут быть встроены в отображаемую страницу. HTML предоставляет средства для создания заголовков, абзацев, списков, ссылок, цитат и других элементов. Элементы HTML выделяются тегами, записанными с использованием угловых скобок. Такие теги, как &lt;</a:t>
            </a:r>
            <a:r>
              <a:rPr lang="ru-RU" sz="1200" b="0" i="0" kern="1200" dirty="0" err="1">
                <a:solidFill>
                  <a:schemeClr val="tx1"/>
                </a:solidFill>
                <a:effectLst/>
                <a:latin typeface="+mn-lt"/>
                <a:ea typeface="+mn-ea"/>
                <a:cs typeface="+mn-cs"/>
              </a:rPr>
              <a:t>img</a:t>
            </a:r>
            <a:r>
              <a:rPr lang="ru-RU" sz="1200" b="0" i="0" kern="1200" dirty="0">
                <a:solidFill>
                  <a:schemeClr val="tx1"/>
                </a:solidFill>
                <a:effectLst/>
                <a:latin typeface="+mn-lt"/>
                <a:ea typeface="+mn-ea"/>
                <a:cs typeface="+mn-cs"/>
              </a:rPr>
              <a:t> /&gt; и &lt;</a:t>
            </a:r>
            <a:r>
              <a:rPr lang="ru-RU" sz="1200" b="0" i="0" kern="1200" dirty="0" err="1">
                <a:solidFill>
                  <a:schemeClr val="tx1"/>
                </a:solidFill>
                <a:effectLst/>
                <a:latin typeface="+mn-lt"/>
                <a:ea typeface="+mn-ea"/>
                <a:cs typeface="+mn-cs"/>
              </a:rPr>
              <a:t>input</a:t>
            </a:r>
            <a:r>
              <a:rPr lang="ru-RU" sz="1200" b="0" i="0" kern="1200" dirty="0">
                <a:solidFill>
                  <a:schemeClr val="tx1"/>
                </a:solidFill>
                <a:effectLst/>
                <a:latin typeface="+mn-lt"/>
                <a:ea typeface="+mn-ea"/>
                <a:cs typeface="+mn-cs"/>
              </a:rPr>
              <a:t> /&gt;, напрямую вводят контент на страницу. Другие теги, такие как &lt;p&gt;, окружают и оформляют текст внутри себя и могут включать другие теги в качестве </a:t>
            </a:r>
            <a:r>
              <a:rPr lang="ru-RU" sz="1200" b="0" i="0" kern="1200" dirty="0" err="1">
                <a:solidFill>
                  <a:schemeClr val="tx1"/>
                </a:solidFill>
                <a:effectLst/>
                <a:latin typeface="+mn-lt"/>
                <a:ea typeface="+mn-ea"/>
                <a:cs typeface="+mn-cs"/>
              </a:rPr>
              <a:t>подэлементов</a:t>
            </a:r>
            <a:r>
              <a:rPr lang="ru-RU" sz="1200" b="0" i="0" kern="1200" dirty="0">
                <a:solidFill>
                  <a:schemeClr val="tx1"/>
                </a:solidFill>
                <a:effectLst/>
                <a:latin typeface="+mn-lt"/>
                <a:ea typeface="+mn-ea"/>
                <a:cs typeface="+mn-cs"/>
              </a:rPr>
              <a:t>. Браузеры не отображают HTML-теги, но используют их для интерпретации содержимого страницы.</a:t>
            </a:r>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10</a:t>
            </a:fld>
            <a:endParaRPr lang="ru-RU"/>
          </a:p>
        </p:txBody>
      </p:sp>
    </p:spTree>
    <p:extLst>
      <p:ext uri="{BB962C8B-B14F-4D97-AF65-F5344CB8AC3E}">
        <p14:creationId xmlns:p14="http://schemas.microsoft.com/office/powerpoint/2010/main" val="6726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«язык гипертекстовой разметки»</a:t>
            </a:r>
            <a:br>
              <a:rPr lang="ru-RU" dirty="0"/>
            </a:br>
            <a:r>
              <a:rPr lang="en-US" dirty="0"/>
              <a:t>HTML - </a:t>
            </a:r>
            <a:r>
              <a:rPr lang="ru-RU" sz="1200" b="0" i="0" kern="1200" dirty="0">
                <a:solidFill>
                  <a:schemeClr val="tx1"/>
                </a:solidFill>
                <a:effectLst/>
                <a:latin typeface="+mn-lt"/>
                <a:ea typeface="+mn-ea"/>
                <a:cs typeface="+mn-cs"/>
              </a:rPr>
              <a:t>стандартизированный язык разметки документов для просмотра </a:t>
            </a:r>
            <a:r>
              <a:rPr lang="ru-RU" sz="1200" b="0" i="0" u="none" strike="noStrike" kern="1200" dirty="0">
                <a:solidFill>
                  <a:schemeClr val="tx1"/>
                </a:solidFill>
                <a:effectLst/>
                <a:latin typeface="+mn-lt"/>
                <a:ea typeface="+mn-ea"/>
                <a:cs typeface="+mn-cs"/>
                <a:hlinkClick r:id="rId3" tooltip="Веб-страница"/>
              </a:rPr>
              <a:t>веб-страниц</a:t>
            </a:r>
            <a:r>
              <a:rPr lang="ru-RU" sz="1200" b="0" i="0" kern="1200" dirty="0">
                <a:solidFill>
                  <a:schemeClr val="tx1"/>
                </a:solidFill>
                <a:effectLst/>
                <a:latin typeface="+mn-lt"/>
                <a:ea typeface="+mn-ea"/>
                <a:cs typeface="+mn-cs"/>
              </a:rPr>
              <a:t> в </a:t>
            </a:r>
            <a:r>
              <a:rPr lang="ru-RU" sz="1200" b="0" i="0" u="none" strike="noStrike" kern="1200" dirty="0">
                <a:solidFill>
                  <a:schemeClr val="tx1"/>
                </a:solidFill>
                <a:effectLst/>
                <a:latin typeface="+mn-lt"/>
                <a:ea typeface="+mn-ea"/>
                <a:cs typeface="+mn-cs"/>
                <a:hlinkClick r:id="rId4" tooltip="Браузер"/>
              </a:rPr>
              <a:t>браузере</a:t>
            </a:r>
            <a:r>
              <a:rPr lang="ru-RU" sz="1200" b="0" i="0" kern="1200" dirty="0">
                <a:solidFill>
                  <a:schemeClr val="tx1"/>
                </a:solidFill>
                <a:effectLst/>
                <a:latin typeface="+mn-lt"/>
                <a:ea typeface="+mn-ea"/>
                <a:cs typeface="+mn-cs"/>
              </a:rPr>
              <a:t>. Веб-браузеры получают HTML документ от сервера по протоколам </a:t>
            </a:r>
            <a:r>
              <a:rPr lang="ru-RU" sz="1200" b="0" i="0" u="none" strike="noStrike" kern="1200" dirty="0">
                <a:solidFill>
                  <a:schemeClr val="tx1"/>
                </a:solidFill>
                <a:effectLst/>
                <a:latin typeface="+mn-lt"/>
                <a:ea typeface="+mn-ea"/>
                <a:cs typeface="+mn-cs"/>
                <a:hlinkClick r:id="rId5" tooltip="HTTP"/>
              </a:rPr>
              <a:t>HTTP</a:t>
            </a:r>
            <a:r>
              <a:rPr lang="ru-RU" sz="1200" b="0" i="0" kern="1200" dirty="0">
                <a:solidFill>
                  <a:schemeClr val="tx1"/>
                </a:solidFill>
                <a:effectLst/>
                <a:latin typeface="+mn-lt"/>
                <a:ea typeface="+mn-ea"/>
                <a:cs typeface="+mn-cs"/>
              </a:rPr>
              <a:t>/</a:t>
            </a:r>
            <a:r>
              <a:rPr lang="ru-RU" sz="1200" b="0" i="0" u="none" strike="noStrike" kern="1200" dirty="0">
                <a:solidFill>
                  <a:schemeClr val="tx1"/>
                </a:solidFill>
                <a:effectLst/>
                <a:latin typeface="+mn-lt"/>
                <a:ea typeface="+mn-ea"/>
                <a:cs typeface="+mn-cs"/>
                <a:hlinkClick r:id="rId6" tooltip="HTTPS"/>
              </a:rPr>
              <a:t>HTTPS</a:t>
            </a:r>
            <a:r>
              <a:rPr lang="ru-RU" sz="1200" b="0" i="0" kern="1200" dirty="0">
                <a:solidFill>
                  <a:schemeClr val="tx1"/>
                </a:solidFill>
                <a:effectLst/>
                <a:latin typeface="+mn-lt"/>
                <a:ea typeface="+mn-ea"/>
                <a:cs typeface="+mn-cs"/>
              </a:rPr>
              <a:t> или открывают с локального диска, далее интерпретируют код в интерфейс, который будет отображаться на экране монитора.</a:t>
            </a:r>
          </a:p>
          <a:p>
            <a:r>
              <a:rPr lang="ru-RU" sz="1200" b="0" i="0" u="none" strike="noStrike" kern="1200" dirty="0">
                <a:solidFill>
                  <a:schemeClr val="tx1"/>
                </a:solidFill>
                <a:effectLst/>
                <a:latin typeface="+mn-lt"/>
                <a:ea typeface="+mn-ea"/>
                <a:cs typeface="+mn-cs"/>
                <a:hlinkClick r:id="rId7" tooltip="Элементы HTML"/>
              </a:rPr>
              <a:t>Элементы HTML</a:t>
            </a:r>
            <a:r>
              <a:rPr lang="ru-RU" sz="1200" b="0" i="0" kern="1200" dirty="0">
                <a:solidFill>
                  <a:schemeClr val="tx1"/>
                </a:solidFill>
                <a:effectLst/>
                <a:latin typeface="+mn-lt"/>
                <a:ea typeface="+mn-ea"/>
                <a:cs typeface="+mn-cs"/>
              </a:rPr>
              <a:t> являются строительными блоками HTML страниц. С помощью HTML разные конструкции, изображения и другие объекты, такие как </a:t>
            </a:r>
            <a:r>
              <a:rPr lang="ru-RU" sz="1200" b="0" i="0" u="none" strike="noStrike" kern="1200" dirty="0">
                <a:solidFill>
                  <a:schemeClr val="tx1"/>
                </a:solidFill>
                <a:effectLst/>
                <a:latin typeface="+mn-lt"/>
                <a:ea typeface="+mn-ea"/>
                <a:cs typeface="+mn-cs"/>
                <a:hlinkClick r:id="rId8" tooltip="Форма (HTML)"/>
              </a:rPr>
              <a:t>интерактивная веб-форма</a:t>
            </a:r>
            <a:r>
              <a:rPr lang="ru-RU" sz="1200" b="0" i="0" kern="1200" dirty="0">
                <a:solidFill>
                  <a:schemeClr val="tx1"/>
                </a:solidFill>
                <a:effectLst/>
                <a:latin typeface="+mn-lt"/>
                <a:ea typeface="+mn-ea"/>
                <a:cs typeface="+mn-cs"/>
              </a:rPr>
              <a:t>, могут быть встроены в отображаемую страницу. HTML предоставляет средства для создания заголовков, абзацев, списков, ссылок, цитат и других элементов. Элементы HTML выделяются тегами, записанными с использованием угловых скобок. Такие теги, как &lt;</a:t>
            </a:r>
            <a:r>
              <a:rPr lang="ru-RU" sz="1200" b="0" i="0" kern="1200" dirty="0" err="1">
                <a:solidFill>
                  <a:schemeClr val="tx1"/>
                </a:solidFill>
                <a:effectLst/>
                <a:latin typeface="+mn-lt"/>
                <a:ea typeface="+mn-ea"/>
                <a:cs typeface="+mn-cs"/>
              </a:rPr>
              <a:t>img</a:t>
            </a:r>
            <a:r>
              <a:rPr lang="ru-RU" sz="1200" b="0" i="0" kern="1200" dirty="0">
                <a:solidFill>
                  <a:schemeClr val="tx1"/>
                </a:solidFill>
                <a:effectLst/>
                <a:latin typeface="+mn-lt"/>
                <a:ea typeface="+mn-ea"/>
                <a:cs typeface="+mn-cs"/>
              </a:rPr>
              <a:t> /&gt; и &lt;</a:t>
            </a:r>
            <a:r>
              <a:rPr lang="ru-RU" sz="1200" b="0" i="0" kern="1200" dirty="0" err="1">
                <a:solidFill>
                  <a:schemeClr val="tx1"/>
                </a:solidFill>
                <a:effectLst/>
                <a:latin typeface="+mn-lt"/>
                <a:ea typeface="+mn-ea"/>
                <a:cs typeface="+mn-cs"/>
              </a:rPr>
              <a:t>input</a:t>
            </a:r>
            <a:r>
              <a:rPr lang="ru-RU" sz="1200" b="0" i="0" kern="1200" dirty="0">
                <a:solidFill>
                  <a:schemeClr val="tx1"/>
                </a:solidFill>
                <a:effectLst/>
                <a:latin typeface="+mn-lt"/>
                <a:ea typeface="+mn-ea"/>
                <a:cs typeface="+mn-cs"/>
              </a:rPr>
              <a:t> /&gt;, напрямую вводят контент на страницу. Другие теги, такие как &lt;p&gt;, окружают и оформляют текст внутри себя и могут включать другие теги в качестве </a:t>
            </a:r>
            <a:r>
              <a:rPr lang="ru-RU" sz="1200" b="0" i="0" kern="1200" dirty="0" err="1">
                <a:solidFill>
                  <a:schemeClr val="tx1"/>
                </a:solidFill>
                <a:effectLst/>
                <a:latin typeface="+mn-lt"/>
                <a:ea typeface="+mn-ea"/>
                <a:cs typeface="+mn-cs"/>
              </a:rPr>
              <a:t>подэлементов</a:t>
            </a:r>
            <a:r>
              <a:rPr lang="ru-RU" sz="1200" b="0" i="0" kern="1200" dirty="0">
                <a:solidFill>
                  <a:schemeClr val="tx1"/>
                </a:solidFill>
                <a:effectLst/>
                <a:latin typeface="+mn-lt"/>
                <a:ea typeface="+mn-ea"/>
                <a:cs typeface="+mn-cs"/>
              </a:rPr>
              <a:t>. Браузеры не отображают HTML-теги, но используют их для интерпретации содержимого страницы.</a:t>
            </a:r>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11</a:t>
            </a:fld>
            <a:endParaRPr lang="ru-RU"/>
          </a:p>
        </p:txBody>
      </p:sp>
    </p:spTree>
    <p:extLst>
      <p:ext uri="{BB962C8B-B14F-4D97-AF65-F5344CB8AC3E}">
        <p14:creationId xmlns:p14="http://schemas.microsoft.com/office/powerpoint/2010/main" val="36282417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Обложка 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B80FBCB0-19C3-4625-922F-1E99633524D5}"/>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997B471C-22F4-4921-A6C9-323F1774D1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sp>
        <p:nvSpPr>
          <p:cNvPr id="8" name="Заголовок 1">
            <a:extLst>
              <a:ext uri="{FF2B5EF4-FFF2-40B4-BE49-F238E27FC236}">
                <a16:creationId xmlns:a16="http://schemas.microsoft.com/office/drawing/2014/main" id="{DB07697D-9A54-4A06-A5D0-96CE9E247AD3}"/>
              </a:ext>
            </a:extLst>
          </p:cNvPr>
          <p:cNvSpPr>
            <a:spLocks noGrp="1"/>
          </p:cNvSpPr>
          <p:nvPr>
            <p:ph type="ctrTitle"/>
          </p:nvPr>
        </p:nvSpPr>
        <p:spPr>
          <a:xfrm>
            <a:off x="338035" y="351064"/>
            <a:ext cx="5464629" cy="5598885"/>
          </a:xfrm>
        </p:spPr>
        <p:txBody>
          <a:bodyPr anchor="t">
            <a:normAutofit/>
          </a:bodyPr>
          <a:lstStyle>
            <a:lvl1pPr algn="l">
              <a:defRPr sz="4400" b="0"/>
            </a:lvl1pPr>
          </a:lstStyle>
          <a:p>
            <a:r>
              <a:rPr lang="ru-RU"/>
              <a:t>Образец заголовка</a:t>
            </a:r>
            <a:endParaRPr lang="ru-RU" dirty="0"/>
          </a:p>
        </p:txBody>
      </p:sp>
      <p:pic>
        <p:nvPicPr>
          <p:cNvPr id="9" name="Рисунок 8">
            <a:extLst>
              <a:ext uri="{FF2B5EF4-FFF2-40B4-BE49-F238E27FC236}">
                <a16:creationId xmlns:a16="http://schemas.microsoft.com/office/drawing/2014/main" id="{B362898B-58E7-4E6A-BD05-B9D65B1DA23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10" name="Текст 13">
            <a:extLst>
              <a:ext uri="{FF2B5EF4-FFF2-40B4-BE49-F238E27FC236}">
                <a16:creationId xmlns:a16="http://schemas.microsoft.com/office/drawing/2014/main" id="{641F2D1B-F3ED-4432-8AFF-DA00FD0CC79E}"/>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TextBox 10">
            <a:extLst>
              <a:ext uri="{FF2B5EF4-FFF2-40B4-BE49-F238E27FC236}">
                <a16:creationId xmlns:a16="http://schemas.microsoft.com/office/drawing/2014/main" id="{76FFB3BD-8AF8-4135-8DA5-C86CF3BD8405}"/>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08847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0FA0579F-EAE3-4166-881E-9250548F634B}" type="slidenum">
              <a:rPr lang="ru-RU" smtClean="0"/>
              <a:t>‹#›</a:t>
            </a:fld>
            <a:endParaRPr lang="ru-RU"/>
          </a:p>
        </p:txBody>
      </p:sp>
      <p:pic>
        <p:nvPicPr>
          <p:cNvPr id="5" name="Рисунок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Tree>
    <p:extLst>
      <p:ext uri="{BB962C8B-B14F-4D97-AF65-F5344CB8AC3E}">
        <p14:creationId xmlns:p14="http://schemas.microsoft.com/office/powerpoint/2010/main" val="109959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объект">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0FA0579F-EAE3-4166-881E-9250548F634B}" type="slidenum">
              <a:rPr lang="ru-RU" smtClean="0"/>
              <a:t>‹#›</a:t>
            </a:fld>
            <a:endParaRPr lang="ru-RU"/>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3"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5" name="Объект 14"/>
          <p:cNvSpPr>
            <a:spLocks noGrp="1"/>
          </p:cNvSpPr>
          <p:nvPr>
            <p:ph sz="quarter" idx="16"/>
          </p:nvPr>
        </p:nvSpPr>
        <p:spPr>
          <a:xfrm>
            <a:off x="442913" y="1954213"/>
            <a:ext cx="11306175" cy="3995737"/>
          </a:xfrm>
          <a:solidFill>
            <a:schemeClr val="bg2"/>
          </a:solidFill>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1" name="TextBox 10"/>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7" name="TextBox 16"/>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891974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0FA0579F-EAE3-4166-881E-9250548F634B}" type="slidenum">
              <a:rPr lang="ru-RU" smtClean="0"/>
              <a:t>‹#›</a:t>
            </a:fld>
            <a:endParaRPr lang="ru-RU"/>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3" name="Заголовок 1"/>
          <p:cNvSpPr>
            <a:spLocks noGrp="1"/>
          </p:cNvSpPr>
          <p:nvPr>
            <p:ph type="title"/>
          </p:nvPr>
        </p:nvSpPr>
        <p:spPr>
          <a:xfrm>
            <a:off x="2681830" y="1071836"/>
            <a:ext cx="9067257" cy="1097927"/>
          </a:xfrm>
        </p:spPr>
        <p:txBody>
          <a:bodyPr anchor="t">
            <a:normAutofit/>
          </a:bodyPr>
          <a:lstStyle>
            <a:lvl1pPr>
              <a:lnSpc>
                <a:spcPts val="4800"/>
              </a:lnSpc>
              <a:defRPr sz="4400"/>
            </a:lvl1pPr>
          </a:lstStyle>
          <a:p>
            <a:r>
              <a:rPr lang="ru-RU"/>
              <a:t>Образец заголовка</a:t>
            </a:r>
            <a:endParaRPr lang="ru-RU" dirty="0"/>
          </a:p>
        </p:txBody>
      </p:sp>
      <p:sp>
        <p:nvSpPr>
          <p:cNvPr id="15" name="Объект 14"/>
          <p:cNvSpPr>
            <a:spLocks noGrp="1"/>
          </p:cNvSpPr>
          <p:nvPr>
            <p:ph sz="quarter" idx="16"/>
          </p:nvPr>
        </p:nvSpPr>
        <p:spPr>
          <a:xfrm>
            <a:off x="2681830" y="1954213"/>
            <a:ext cx="4385720" cy="39957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4" name="Объект 14"/>
          <p:cNvSpPr>
            <a:spLocks noGrp="1"/>
          </p:cNvSpPr>
          <p:nvPr>
            <p:ph sz="quarter" idx="17"/>
          </p:nvPr>
        </p:nvSpPr>
        <p:spPr>
          <a:xfrm>
            <a:off x="7464425" y="1954212"/>
            <a:ext cx="4284662" cy="3995737"/>
          </a:xfrm>
          <a:solidFill>
            <a:schemeClr val="bg2"/>
          </a:solidFill>
        </p:spPr>
        <p:txBody>
          <a:bodyPr anchor="ctr"/>
          <a:lstStyle>
            <a:lvl1pPr marL="0" indent="0" algn="ctr">
              <a:buNone/>
              <a:defRPr/>
            </a:lvl1pPr>
          </a:lstStyle>
          <a:p>
            <a:pPr lvl="0"/>
            <a:r>
              <a:rPr lang="ru-RU"/>
              <a:t>Образец текста</a:t>
            </a:r>
          </a:p>
        </p:txBody>
      </p:sp>
      <p:sp>
        <p:nvSpPr>
          <p:cNvPr id="16" name="Текст 3"/>
          <p:cNvSpPr>
            <a:spLocks noGrp="1"/>
          </p:cNvSpPr>
          <p:nvPr>
            <p:ph type="body" sz="half" idx="14"/>
          </p:nvPr>
        </p:nvSpPr>
        <p:spPr>
          <a:xfrm>
            <a:off x="358383"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7" name="Текст 3"/>
          <p:cNvSpPr>
            <a:spLocks noGrp="1"/>
          </p:cNvSpPr>
          <p:nvPr>
            <p:ph type="body" sz="half" idx="18" hasCustomPrompt="1"/>
          </p:nvPr>
        </p:nvSpPr>
        <p:spPr>
          <a:xfrm>
            <a:off x="356686" y="1954212"/>
            <a:ext cx="2022107" cy="701881"/>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0" name="TextBox 19"/>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4153645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ru-RU" dirty="0"/>
          </a:p>
        </p:txBody>
      </p:sp>
      <p:sp>
        <p:nvSpPr>
          <p:cNvPr id="4" name="Текст 3"/>
          <p:cNvSpPr>
            <a:spLocks noGrp="1"/>
          </p:cNvSpPr>
          <p:nvPr>
            <p:ph type="body" sz="half" idx="2"/>
          </p:nvPr>
        </p:nvSpPr>
        <p:spPr>
          <a:xfrm>
            <a:off x="2674851" y="2333034"/>
            <a:ext cx="4392699" cy="3616915"/>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Номер слайда 6"/>
          <p:cNvSpPr>
            <a:spLocks noGrp="1"/>
          </p:cNvSpPr>
          <p:nvPr>
            <p:ph type="sldNum" sz="quarter" idx="12"/>
          </p:nvPr>
        </p:nvSpPr>
        <p:spPr/>
        <p:txBody>
          <a:bodyPr/>
          <a:lstStyle>
            <a:lvl1pPr>
              <a:defRPr sz="1200"/>
            </a:lvl1pPr>
          </a:lstStyle>
          <a:p>
            <a:fld id="{0FA0579F-EAE3-4166-881E-9250548F634B}" type="slidenum">
              <a:rPr lang="ru-RU" smtClean="0"/>
              <a:t>‹#›</a:t>
            </a:fld>
            <a:endParaRPr lang="ru-RU"/>
          </a:p>
        </p:txBody>
      </p:sp>
      <p:pic>
        <p:nvPicPr>
          <p:cNvPr id="10" name="Рисунок 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Текст 3"/>
          <p:cNvSpPr>
            <a:spLocks noGrp="1"/>
          </p:cNvSpPr>
          <p:nvPr>
            <p:ph type="body" sz="half" idx="14"/>
          </p:nvPr>
        </p:nvSpPr>
        <p:spPr>
          <a:xfrm>
            <a:off x="358383" y="3444658"/>
            <a:ext cx="2022107" cy="2510573"/>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5"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333035"/>
            <a:ext cx="2022107" cy="1111624"/>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4"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7" name="TextBox 16"/>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05886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ru-RU" dirty="0"/>
          </a:p>
        </p:txBody>
      </p:sp>
      <p:sp>
        <p:nvSpPr>
          <p:cNvPr id="4" name="Текст 3"/>
          <p:cNvSpPr>
            <a:spLocks noGrp="1"/>
          </p:cNvSpPr>
          <p:nvPr>
            <p:ph type="body" sz="half" idx="2"/>
          </p:nvPr>
        </p:nvSpPr>
        <p:spPr>
          <a:xfrm>
            <a:off x="357009" y="3673065"/>
            <a:ext cx="6710541" cy="2276886"/>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0" name="Рисунок 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Текст 3"/>
          <p:cNvSpPr>
            <a:spLocks noGrp="1"/>
          </p:cNvSpPr>
          <p:nvPr>
            <p:ph type="body" sz="half" idx="14"/>
          </p:nvPr>
        </p:nvSpPr>
        <p:spPr>
          <a:xfrm>
            <a:off x="358383" y="2605532"/>
            <a:ext cx="6709167" cy="766997"/>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5"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111390"/>
            <a:ext cx="6710864" cy="494142"/>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0"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17" name="TextBox 16"/>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395F98E6-4BB7-4BB4-BA79-89A462A71BC9}"/>
              </a:ext>
            </a:extLst>
          </p:cNvPr>
          <p:cNvSpPr>
            <a:spLocks noGrp="1"/>
          </p:cNvSpPr>
          <p:nvPr>
            <p:ph type="sldNum" sz="quarter" idx="12"/>
          </p:nvPr>
        </p:nvSpPr>
        <p:spPr>
          <a:xfrm>
            <a:off x="9804400" y="6180985"/>
            <a:ext cx="2044896" cy="365125"/>
          </a:xfrm>
        </p:spPr>
        <p:txBody>
          <a:bodyPr/>
          <a:lstStyle>
            <a:lvl1pPr>
              <a:defRPr sz="1200"/>
            </a:lvl1pPr>
          </a:lstStyle>
          <a:p>
            <a:fld id="{0FA0579F-EAE3-4166-881E-9250548F634B}" type="slidenum">
              <a:rPr lang="ru-RU" smtClean="0"/>
              <a:t>‹#›</a:t>
            </a:fld>
            <a:endParaRPr lang="ru-RU"/>
          </a:p>
        </p:txBody>
      </p:sp>
    </p:spTree>
    <p:extLst>
      <p:ext uri="{BB962C8B-B14F-4D97-AF65-F5344CB8AC3E}">
        <p14:creationId xmlns:p14="http://schemas.microsoft.com/office/powerpoint/2010/main" val="1762183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Изображение и 3 пункта">
    <p:spTree>
      <p:nvGrpSpPr>
        <p:cNvPr id="1" name=""/>
        <p:cNvGrpSpPr/>
        <p:nvPr/>
      </p:nvGrpSpPr>
      <p:grpSpPr>
        <a:xfrm>
          <a:off x="0" y="0"/>
          <a:ext cx="0" cy="0"/>
          <a:chOff x="0" y="0"/>
          <a:chExt cx="0" cy="0"/>
        </a:xfrm>
      </p:grpSpPr>
      <p:sp>
        <p:nvSpPr>
          <p:cNvPr id="15" name="Прямоугольник 14">
            <a:extLst>
              <a:ext uri="{FF2B5EF4-FFF2-40B4-BE49-F238E27FC236}">
                <a16:creationId xmlns:a16="http://schemas.microsoft.com/office/drawing/2014/main" id="{1C62A2F5-0D18-448F-8F09-10CE830C3C56}"/>
              </a:ext>
            </a:extLst>
          </p:cNvPr>
          <p:cNvSpPr/>
          <p:nvPr/>
        </p:nvSpPr>
        <p:spPr>
          <a:xfrm>
            <a:off x="0" y="0"/>
            <a:ext cx="4727575"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a16="http://schemas.microsoft.com/office/drawing/2014/main" id="{32E44E1D-04E4-45C0-8D07-C18DE0648E6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3074" r="35414"/>
          <a:stretch/>
        </p:blipFill>
        <p:spPr>
          <a:xfrm>
            <a:off x="-13407" y="772938"/>
            <a:ext cx="4740982" cy="6085061"/>
          </a:xfrm>
          <a:prstGeom prst="rect">
            <a:avLst/>
          </a:prstGeom>
        </p:spPr>
      </p:pic>
      <p:sp>
        <p:nvSpPr>
          <p:cNvPr id="8" name="Текст 3"/>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8" name="Заголовок 1"/>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13" name="Текст 3"/>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4" name="Текст 3"/>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20" name="TextBox 19"/>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22" name="Номер слайда 6">
            <a:extLst>
              <a:ext uri="{FF2B5EF4-FFF2-40B4-BE49-F238E27FC236}">
                <a16:creationId xmlns:a16="http://schemas.microsoft.com/office/drawing/2014/main" id="{8554B43C-F7D2-4051-B789-EA94A05E9764}"/>
              </a:ext>
            </a:extLst>
          </p:cNvPr>
          <p:cNvSpPr>
            <a:spLocks noGrp="1"/>
          </p:cNvSpPr>
          <p:nvPr>
            <p:ph type="sldNum" sz="quarter" idx="12"/>
          </p:nvPr>
        </p:nvSpPr>
        <p:spPr>
          <a:xfrm>
            <a:off x="9804400" y="6180985"/>
            <a:ext cx="2044896" cy="365125"/>
          </a:xfrm>
        </p:spPr>
        <p:txBody>
          <a:bodyPr/>
          <a:lstStyle>
            <a:lvl1pPr>
              <a:defRPr sz="1200"/>
            </a:lvl1pPr>
          </a:lstStyle>
          <a:p>
            <a:fld id="{0FA0579F-EAE3-4166-881E-9250548F634B}" type="slidenum">
              <a:rPr lang="ru-RU" smtClean="0"/>
              <a:t>‹#›</a:t>
            </a:fld>
            <a:endParaRPr lang="ru-RU"/>
          </a:p>
        </p:txBody>
      </p:sp>
    </p:spTree>
    <p:extLst>
      <p:ext uri="{BB962C8B-B14F-4D97-AF65-F5344CB8AC3E}">
        <p14:creationId xmlns:p14="http://schemas.microsoft.com/office/powerpoint/2010/main" val="15067895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Изображение и 3 пункта_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83A0B7E-0842-41CB-8C3F-61B796FB8B9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
          <a:stretch/>
        </p:blipFill>
        <p:spPr>
          <a:xfrm>
            <a:off x="0" y="0"/>
            <a:ext cx="4711700" cy="6858000"/>
          </a:xfrm>
          <a:prstGeom prst="rect">
            <a:avLst/>
          </a:prstGeom>
        </p:spPr>
      </p:pic>
      <p:sp>
        <p:nvSpPr>
          <p:cNvPr id="5" name="Текст 3">
            <a:extLst>
              <a:ext uri="{FF2B5EF4-FFF2-40B4-BE49-F238E27FC236}">
                <a16:creationId xmlns:a16="http://schemas.microsoft.com/office/drawing/2014/main" id="{FFE0D836-39B7-437E-ADCF-A3F8C393C34E}"/>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6" name="Текст 12">
            <a:extLst>
              <a:ext uri="{FF2B5EF4-FFF2-40B4-BE49-F238E27FC236}">
                <a16:creationId xmlns:a16="http://schemas.microsoft.com/office/drawing/2014/main" id="{BB5CA8A7-0417-46A1-B3D1-07DCA0AA8B5C}"/>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a:extLst>
              <a:ext uri="{FF2B5EF4-FFF2-40B4-BE49-F238E27FC236}">
                <a16:creationId xmlns:a16="http://schemas.microsoft.com/office/drawing/2014/main" id="{ACE15152-6544-4481-A539-8ADD4F796A6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Заголовок 1">
            <a:extLst>
              <a:ext uri="{FF2B5EF4-FFF2-40B4-BE49-F238E27FC236}">
                <a16:creationId xmlns:a16="http://schemas.microsoft.com/office/drawing/2014/main" id="{1A204C63-43EC-4C40-88C3-75DC103B2776}"/>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9" name="Текст 3">
            <a:extLst>
              <a:ext uri="{FF2B5EF4-FFF2-40B4-BE49-F238E27FC236}">
                <a16:creationId xmlns:a16="http://schemas.microsoft.com/office/drawing/2014/main" id="{74C03718-8A69-4A18-8CE1-7E67AAE8BD8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0" name="Текст 3">
            <a:extLst>
              <a:ext uri="{FF2B5EF4-FFF2-40B4-BE49-F238E27FC236}">
                <a16:creationId xmlns:a16="http://schemas.microsoft.com/office/drawing/2014/main" id="{D2EB45C5-7255-4807-93FB-965621802D8D}"/>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1" name="TextBox 10">
            <a:extLst>
              <a:ext uri="{FF2B5EF4-FFF2-40B4-BE49-F238E27FC236}">
                <a16:creationId xmlns:a16="http://schemas.microsoft.com/office/drawing/2014/main" id="{9F3092F3-95F7-4406-A888-07CFA181977D}"/>
              </a:ext>
            </a:extLst>
          </p:cNvPr>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a:extLst>
              <a:ext uri="{FF2B5EF4-FFF2-40B4-BE49-F238E27FC236}">
                <a16:creationId xmlns:a16="http://schemas.microsoft.com/office/drawing/2014/main" id="{C8057605-4F0A-47D5-B37D-1CCA31B132EC}"/>
              </a:ext>
            </a:extLst>
          </p:cNvPr>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A949AD08-8FE2-48EB-82F1-7D36655F4225}"/>
              </a:ext>
            </a:extLst>
          </p:cNvPr>
          <p:cNvSpPr>
            <a:spLocks noGrp="1"/>
          </p:cNvSpPr>
          <p:nvPr>
            <p:ph type="sldNum" sz="quarter" idx="12"/>
          </p:nvPr>
        </p:nvSpPr>
        <p:spPr>
          <a:xfrm>
            <a:off x="9804400" y="6180985"/>
            <a:ext cx="2044896" cy="365125"/>
          </a:xfrm>
        </p:spPr>
        <p:txBody>
          <a:bodyPr/>
          <a:lstStyle>
            <a:lvl1pPr>
              <a:defRPr sz="1200"/>
            </a:lvl1pPr>
          </a:lstStyle>
          <a:p>
            <a:fld id="{0FA0579F-EAE3-4166-881E-9250548F634B}" type="slidenum">
              <a:rPr lang="ru-RU" smtClean="0"/>
              <a:t>‹#›</a:t>
            </a:fld>
            <a:endParaRPr lang="ru-RU"/>
          </a:p>
        </p:txBody>
      </p:sp>
    </p:spTree>
    <p:extLst>
      <p:ext uri="{BB962C8B-B14F-4D97-AF65-F5344CB8AC3E}">
        <p14:creationId xmlns:p14="http://schemas.microsoft.com/office/powerpoint/2010/main" val="3671313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Изображение и 3 пункта_3">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2082E0A9-6C9E-4AF5-AE5D-5ED702C2975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4711700" cy="6858000"/>
          </a:xfrm>
          <a:prstGeom prst="rect">
            <a:avLst/>
          </a:prstGeom>
        </p:spPr>
      </p:pic>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2" name="TextBox 11">
            <a:extLst>
              <a:ext uri="{FF2B5EF4-FFF2-40B4-BE49-F238E27FC236}">
                <a16:creationId xmlns:a16="http://schemas.microsoft.com/office/drawing/2014/main" id="{B5931929-390C-40D5-BF41-13E659AA16FF}"/>
              </a:ext>
            </a:extLst>
          </p:cNvPr>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a:extLst>
              <a:ext uri="{FF2B5EF4-FFF2-40B4-BE49-F238E27FC236}">
                <a16:creationId xmlns:a16="http://schemas.microsoft.com/office/drawing/2014/main" id="{A635510A-4412-44FA-AC10-88979BCC2937}"/>
              </a:ext>
            </a:extLst>
          </p:cNvPr>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5"/>
            <a:ext cx="2044896" cy="365125"/>
          </a:xfrm>
        </p:spPr>
        <p:txBody>
          <a:bodyPr/>
          <a:lstStyle>
            <a:lvl1pPr>
              <a:defRPr sz="1200"/>
            </a:lvl1pPr>
          </a:lstStyle>
          <a:p>
            <a:fld id="{0FA0579F-EAE3-4166-881E-9250548F634B}" type="slidenum">
              <a:rPr lang="ru-RU" smtClean="0"/>
              <a:t>‹#›</a:t>
            </a:fld>
            <a:endParaRPr lang="ru-RU"/>
          </a:p>
        </p:txBody>
      </p:sp>
    </p:spTree>
    <p:extLst>
      <p:ext uri="{BB962C8B-B14F-4D97-AF65-F5344CB8AC3E}">
        <p14:creationId xmlns:p14="http://schemas.microsoft.com/office/powerpoint/2010/main" val="2061660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Изображение и 3 пункта_4">
    <p:spTree>
      <p:nvGrpSpPr>
        <p:cNvPr id="1" name=""/>
        <p:cNvGrpSpPr/>
        <p:nvPr/>
      </p:nvGrpSpPr>
      <p:grpSpPr>
        <a:xfrm>
          <a:off x="0" y="0"/>
          <a:ext cx="0" cy="0"/>
          <a:chOff x="0" y="0"/>
          <a:chExt cx="0" cy="0"/>
        </a:xfrm>
      </p:grpSpPr>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5"/>
            <a:ext cx="2044896" cy="365125"/>
          </a:xfrm>
        </p:spPr>
        <p:txBody>
          <a:bodyPr/>
          <a:lstStyle>
            <a:lvl1pPr>
              <a:defRPr sz="1200"/>
            </a:lvl1pPr>
          </a:lstStyle>
          <a:p>
            <a:fld id="{0FA0579F-EAE3-4166-881E-9250548F634B}" type="slidenum">
              <a:rPr lang="ru-RU" smtClean="0"/>
              <a:t>‹#›</a:t>
            </a:fld>
            <a:endParaRPr lang="ru-RU"/>
          </a:p>
        </p:txBody>
      </p:sp>
      <p:sp>
        <p:nvSpPr>
          <p:cNvPr id="17" name="Прямоугольник 16">
            <a:extLst>
              <a:ext uri="{FF2B5EF4-FFF2-40B4-BE49-F238E27FC236}">
                <a16:creationId xmlns:a16="http://schemas.microsoft.com/office/drawing/2014/main" id="{88085F97-2606-42E1-94FB-F0F87BB37AFD}"/>
              </a:ext>
            </a:extLst>
          </p:cNvPr>
          <p:cNvSpPr/>
          <p:nvPr/>
        </p:nvSpPr>
        <p:spPr>
          <a:xfrm>
            <a:off x="0" y="-20377"/>
            <a:ext cx="4727575" cy="474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
          </a:p>
        </p:txBody>
      </p:sp>
      <p:pic>
        <p:nvPicPr>
          <p:cNvPr id="18" name="Рисунок 17" descr="Изображение выглядит как внутренний&#10;&#10;Автоматически созданное описание">
            <a:extLst>
              <a:ext uri="{FF2B5EF4-FFF2-40B4-BE49-F238E27FC236}">
                <a16:creationId xmlns:a16="http://schemas.microsoft.com/office/drawing/2014/main" id="{34BDA662-AF19-46A9-9C6D-2C8E44F2909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41533" t="5004" r="32376" b="25768"/>
          <a:stretch/>
        </p:blipFill>
        <p:spPr>
          <a:xfrm>
            <a:off x="1" y="1840374"/>
            <a:ext cx="4727574" cy="5017625"/>
          </a:xfrm>
          <a:prstGeom prst="rect">
            <a:avLst/>
          </a:prstGeom>
        </p:spPr>
      </p:pic>
      <p:sp>
        <p:nvSpPr>
          <p:cNvPr id="12" name="TextBox 11">
            <a:extLst>
              <a:ext uri="{FF2B5EF4-FFF2-40B4-BE49-F238E27FC236}">
                <a16:creationId xmlns:a16="http://schemas.microsoft.com/office/drawing/2014/main" id="{B5931929-390C-40D5-BF41-13E659AA16FF}"/>
              </a:ext>
            </a:extLst>
          </p:cNvPr>
          <p:cNvSpPr txBox="1"/>
          <p:nvPr/>
        </p:nvSpPr>
        <p:spPr>
          <a:xfrm>
            <a:off x="333826" y="6197644"/>
            <a:ext cx="1809278" cy="276999"/>
          </a:xfrm>
          <a:prstGeom prst="rect">
            <a:avLst/>
          </a:prstGeom>
          <a:noFill/>
        </p:spPr>
        <p:txBody>
          <a:bodyPr wrap="none" rtlCol="0">
            <a:spAutoFit/>
          </a:bodyPr>
          <a:lstStyle/>
          <a:p>
            <a:pPr lvl="0"/>
            <a:r>
              <a:rPr lang="en-US" sz="1200" dirty="0">
                <a:solidFill>
                  <a:schemeClr val="bg1"/>
                </a:solidFill>
              </a:rPr>
              <a:t>Positive Technologies</a:t>
            </a:r>
            <a:endParaRPr lang="ru-RU" sz="1200" dirty="0">
              <a:solidFill>
                <a:schemeClr val="bg1"/>
              </a:solidFill>
            </a:endParaRPr>
          </a:p>
        </p:txBody>
      </p:sp>
      <p:sp>
        <p:nvSpPr>
          <p:cNvPr id="13" name="TextBox 12">
            <a:extLst>
              <a:ext uri="{FF2B5EF4-FFF2-40B4-BE49-F238E27FC236}">
                <a16:creationId xmlns:a16="http://schemas.microsoft.com/office/drawing/2014/main" id="{A635510A-4412-44FA-AC10-88979BCC2937}"/>
              </a:ext>
            </a:extLst>
          </p:cNvPr>
          <p:cNvSpPr txBox="1"/>
          <p:nvPr/>
        </p:nvSpPr>
        <p:spPr>
          <a:xfrm>
            <a:off x="2681830" y="6191074"/>
            <a:ext cx="1314142" cy="276999"/>
          </a:xfrm>
          <a:prstGeom prst="rect">
            <a:avLst/>
          </a:prstGeom>
          <a:noFill/>
        </p:spPr>
        <p:txBody>
          <a:bodyPr wrap="none" rtlCol="0">
            <a:spAutoFit/>
          </a:bodyPr>
          <a:lstStyle/>
          <a:p>
            <a:r>
              <a:rPr lang="en-US" sz="1200" dirty="0">
                <a:solidFill>
                  <a:schemeClr val="bg1"/>
                </a:solidFill>
              </a:rPr>
              <a:t>ptsecurity.com</a:t>
            </a:r>
            <a:endParaRPr lang="ru-RU" sz="1200" dirty="0">
              <a:solidFill>
                <a:schemeClr val="bg1"/>
              </a:solidFill>
            </a:endParaRPr>
          </a:p>
        </p:txBody>
      </p:sp>
      <p:sp>
        <p:nvSpPr>
          <p:cNvPr id="19" name="Текст 12">
            <a:extLst>
              <a:ext uri="{FF2B5EF4-FFF2-40B4-BE49-F238E27FC236}">
                <a16:creationId xmlns:a16="http://schemas.microsoft.com/office/drawing/2014/main" id="{5F0FC162-9D21-46AE-8320-1EA520BECA44}"/>
              </a:ext>
            </a:extLst>
          </p:cNvPr>
          <p:cNvSpPr>
            <a:spLocks noGrp="1"/>
          </p:cNvSpPr>
          <p:nvPr>
            <p:ph type="body" sz="quarter" idx="19" hasCustomPrompt="1"/>
          </p:nvPr>
        </p:nvSpPr>
        <p:spPr>
          <a:xfrm>
            <a:off x="356686" y="323355"/>
            <a:ext cx="9447714" cy="365125"/>
          </a:xfrm>
        </p:spPr>
        <p:txBody>
          <a:bodyPr anchor="ctr">
            <a:noAutofit/>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Tree>
    <p:extLst>
      <p:ext uri="{BB962C8B-B14F-4D97-AF65-F5344CB8AC3E}">
        <p14:creationId xmlns:p14="http://schemas.microsoft.com/office/powerpoint/2010/main" val="2891254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Изображение и текст">
    <p:spTree>
      <p:nvGrpSpPr>
        <p:cNvPr id="1" name=""/>
        <p:cNvGrpSpPr/>
        <p:nvPr/>
      </p:nvGrpSpPr>
      <p:grpSpPr>
        <a:xfrm>
          <a:off x="0" y="0"/>
          <a:ext cx="0" cy="0"/>
          <a:chOff x="0" y="0"/>
          <a:chExt cx="0" cy="0"/>
        </a:xfrm>
      </p:grpSpPr>
      <p:sp>
        <p:nvSpPr>
          <p:cNvPr id="3" name="Объект 2"/>
          <p:cNvSpPr>
            <a:spLocks noGrp="1"/>
          </p:cNvSpPr>
          <p:nvPr>
            <p:ph sz="quarter" idx="16"/>
          </p:nvPr>
        </p:nvSpPr>
        <p:spPr>
          <a:xfrm>
            <a:off x="0" y="0"/>
            <a:ext cx="4720637" cy="6858000"/>
          </a:xfrm>
          <a:solidFill>
            <a:schemeClr val="bg2"/>
          </a:solidFill>
        </p:spPr>
        <p:txBody>
          <a:bodyPr anchor="ctr"/>
          <a:lstStyle>
            <a:lvl1pPr marL="0" indent="0" algn="ctr">
              <a:buNone/>
              <a:defRPr/>
            </a:lvl1pPr>
          </a:lstStyle>
          <a:p>
            <a:pPr lvl="0"/>
            <a:r>
              <a:rPr lang="ru-RU"/>
              <a:t>Образец текста</a:t>
            </a:r>
          </a:p>
        </p:txBody>
      </p:sp>
      <p:sp>
        <p:nvSpPr>
          <p:cNvPr id="6" name="Номер слайда 5"/>
          <p:cNvSpPr>
            <a:spLocks noGrp="1"/>
          </p:cNvSpPr>
          <p:nvPr>
            <p:ph type="sldNum" sz="quarter" idx="12"/>
          </p:nvPr>
        </p:nvSpPr>
        <p:spPr/>
        <p:txBody>
          <a:bodyPr/>
          <a:lstStyle/>
          <a:p>
            <a:fld id="{0FA0579F-EAE3-4166-881E-9250548F634B}" type="slidenum">
              <a:rPr lang="ru-RU" smtClean="0"/>
              <a:t>‹#›</a:t>
            </a:fld>
            <a:endParaRPr lang="ru-RU"/>
          </a:p>
        </p:txBody>
      </p:sp>
      <p:sp>
        <p:nvSpPr>
          <p:cNvPr id="8" name="Текст 3"/>
          <p:cNvSpPr>
            <a:spLocks noGrp="1"/>
          </p:cNvSpPr>
          <p:nvPr>
            <p:ph type="body" sz="half" idx="2"/>
          </p:nvPr>
        </p:nvSpPr>
        <p:spPr>
          <a:xfrm>
            <a:off x="5035419" y="2169763"/>
            <a:ext cx="6713670"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8" name="Заголовок 1"/>
          <p:cNvSpPr>
            <a:spLocks noGrp="1"/>
          </p:cNvSpPr>
          <p:nvPr>
            <p:ph type="title"/>
          </p:nvPr>
        </p:nvSpPr>
        <p:spPr>
          <a:xfrm>
            <a:off x="5035418" y="1071836"/>
            <a:ext cx="6713669" cy="1097927"/>
          </a:xfrm>
        </p:spPr>
        <p:txBody>
          <a:bodyPr anchor="t">
            <a:normAutofit/>
          </a:bodyPr>
          <a:lstStyle>
            <a:lvl1pPr>
              <a:lnSpc>
                <a:spcPts val="4800"/>
              </a:lnSpc>
              <a:defRPr sz="4400"/>
            </a:lvl1pPr>
          </a:lstStyle>
          <a:p>
            <a:r>
              <a:rPr lang="ru-RU"/>
              <a:t>Образец заголовка</a:t>
            </a:r>
            <a:endParaRPr lang="ru-RU" dirty="0"/>
          </a:p>
        </p:txBody>
      </p:sp>
      <p:sp>
        <p:nvSpPr>
          <p:cNvPr id="14" name="TextBox 13"/>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41027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Обложка 2">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F8B32EFF-221D-4426-BA95-5BF00E9CB09F}"/>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36ED833-42E3-4E9A-A22D-262C9BC0B1F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pic>
        <p:nvPicPr>
          <p:cNvPr id="8" name="Рисунок 7">
            <a:extLst>
              <a:ext uri="{FF2B5EF4-FFF2-40B4-BE49-F238E27FC236}">
                <a16:creationId xmlns:a16="http://schemas.microsoft.com/office/drawing/2014/main" id="{B3F07D4B-2C82-4522-9B32-301D45E2518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TextBox 8">
            <a:extLst>
              <a:ext uri="{FF2B5EF4-FFF2-40B4-BE49-F238E27FC236}">
                <a16:creationId xmlns:a16="http://schemas.microsoft.com/office/drawing/2014/main" id="{0E2244AA-4963-43E1-B431-612A4AB06028}"/>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0" name="Текст 13">
            <a:extLst>
              <a:ext uri="{FF2B5EF4-FFF2-40B4-BE49-F238E27FC236}">
                <a16:creationId xmlns:a16="http://schemas.microsoft.com/office/drawing/2014/main" id="{0CC08AFF-ABFF-48DF-B383-02773DDB64F9}"/>
              </a:ext>
            </a:extLst>
          </p:cNvPr>
          <p:cNvSpPr>
            <a:spLocks noGrp="1"/>
          </p:cNvSpPr>
          <p:nvPr>
            <p:ph type="body" sz="quarter" idx="10" hasCustomPrompt="1"/>
          </p:nvPr>
        </p:nvSpPr>
        <p:spPr>
          <a:xfrm>
            <a:off x="333647" y="617108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Текст 2">
            <a:extLst>
              <a:ext uri="{FF2B5EF4-FFF2-40B4-BE49-F238E27FC236}">
                <a16:creationId xmlns:a16="http://schemas.microsoft.com/office/drawing/2014/main" id="{723D8B8E-54E1-4888-8704-23B24CC61795}"/>
              </a:ext>
            </a:extLst>
          </p:cNvPr>
          <p:cNvSpPr>
            <a:spLocks noGrp="1"/>
          </p:cNvSpPr>
          <p:nvPr>
            <p:ph type="body" idx="1"/>
          </p:nvPr>
        </p:nvSpPr>
        <p:spPr>
          <a:xfrm>
            <a:off x="338035" y="1291887"/>
            <a:ext cx="5913664" cy="476612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2" name="Заголовок 2">
            <a:extLst>
              <a:ext uri="{FF2B5EF4-FFF2-40B4-BE49-F238E27FC236}">
                <a16:creationId xmlns:a16="http://schemas.microsoft.com/office/drawing/2014/main" id="{45E5AC56-F013-40A4-8C42-94E7A44A3410}"/>
              </a:ext>
            </a:extLst>
          </p:cNvPr>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Заголовок</a:t>
            </a:r>
          </a:p>
        </p:txBody>
      </p:sp>
    </p:spTree>
    <p:extLst>
      <p:ext uri="{BB962C8B-B14F-4D97-AF65-F5344CB8AC3E}">
        <p14:creationId xmlns:p14="http://schemas.microsoft.com/office/powerpoint/2010/main" val="2820332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0FA0579F-EAE3-4166-881E-9250548F634B}" type="slidenum">
              <a:rPr lang="ru-RU" smtClean="0"/>
              <a:t>‹#›</a:t>
            </a:fld>
            <a:endParaRPr lang="ru-RU"/>
          </a:p>
        </p:txBody>
      </p:sp>
      <p:sp>
        <p:nvSpPr>
          <p:cNvPr id="8" name="Текст 3"/>
          <p:cNvSpPr>
            <a:spLocks noGrp="1"/>
          </p:cNvSpPr>
          <p:nvPr>
            <p:ph type="body" sz="half" idx="2"/>
          </p:nvPr>
        </p:nvSpPr>
        <p:spPr>
          <a:xfrm>
            <a:off x="2681830" y="2169763"/>
            <a:ext cx="9067259"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3"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14"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6" name="TextBox 15"/>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002894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0FA0579F-EAE3-4166-881E-9250548F634B}" type="slidenum">
              <a:rPr lang="ru-RU" smtClean="0"/>
              <a:t>‹#›</a:t>
            </a:fld>
            <a:endParaRPr lang="ru-RU"/>
          </a:p>
        </p:txBody>
      </p:sp>
      <p:sp>
        <p:nvSpPr>
          <p:cNvPr id="8" name="Текст 3"/>
          <p:cNvSpPr>
            <a:spLocks noGrp="1"/>
          </p:cNvSpPr>
          <p:nvPr>
            <p:ph type="body" sz="half" idx="2"/>
          </p:nvPr>
        </p:nvSpPr>
        <p:spPr>
          <a:xfrm>
            <a:off x="2681830" y="2169763"/>
            <a:ext cx="6727283"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2" name="Текст 3"/>
          <p:cNvSpPr>
            <a:spLocks noGrp="1"/>
          </p:cNvSpPr>
          <p:nvPr>
            <p:ph type="body" sz="half" idx="14"/>
          </p:nvPr>
        </p:nvSpPr>
        <p:spPr>
          <a:xfrm>
            <a:off x="9726981" y="2169764"/>
            <a:ext cx="2022107" cy="3785468"/>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3"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6"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4" name="TextBox 13"/>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018293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Заголовок и пункты">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0FA0579F-EAE3-4166-881E-9250548F634B}" type="slidenum">
              <a:rPr lang="ru-RU" smtClean="0"/>
              <a:t>‹#›</a:t>
            </a:fld>
            <a:endParaRPr lang="ru-RU"/>
          </a:p>
        </p:txBody>
      </p:sp>
      <p:sp>
        <p:nvSpPr>
          <p:cNvPr id="7" name="Заголовок 1"/>
          <p:cNvSpPr>
            <a:spLocks noGrp="1"/>
          </p:cNvSpPr>
          <p:nvPr>
            <p:ph type="title" hasCustomPrompt="1"/>
          </p:nvPr>
        </p:nvSpPr>
        <p:spPr>
          <a:xfrm>
            <a:off x="2681830" y="1071836"/>
            <a:ext cx="9067258" cy="1476552"/>
          </a:xfrm>
        </p:spPr>
        <p:txBody>
          <a:bodyPr anchor="t">
            <a:normAutofit/>
          </a:bodyPr>
          <a:lstStyle>
            <a:lvl1pPr>
              <a:lnSpc>
                <a:spcPts val="4800"/>
              </a:lnSpc>
              <a:defRPr sz="4400"/>
            </a:lvl1pPr>
          </a:lstStyle>
          <a:p>
            <a:r>
              <a:rPr lang="ru-RU" dirty="0"/>
              <a:t>Образец заголовка</a:t>
            </a:r>
            <a:br>
              <a:rPr lang="ru-RU" dirty="0"/>
            </a:br>
            <a:r>
              <a:rPr lang="ru-RU" dirty="0"/>
              <a:t>в две строки</a:t>
            </a:r>
          </a:p>
        </p:txBody>
      </p:sp>
      <p:sp>
        <p:nvSpPr>
          <p:cNvPr id="8" name="Текст 3"/>
          <p:cNvSpPr>
            <a:spLocks noGrp="1"/>
          </p:cNvSpPr>
          <p:nvPr>
            <p:ph type="body" sz="half" idx="2"/>
          </p:nvPr>
        </p:nvSpPr>
        <p:spPr>
          <a:xfrm>
            <a:off x="2681830" y="3248964"/>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pic>
        <p:nvPicPr>
          <p:cNvPr id="17" name="Рисунок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2" name="Текст 3"/>
          <p:cNvSpPr>
            <a:spLocks noGrp="1"/>
          </p:cNvSpPr>
          <p:nvPr>
            <p:ph type="body" sz="half" idx="14" hasCustomPrompt="1"/>
          </p:nvPr>
        </p:nvSpPr>
        <p:spPr>
          <a:xfrm>
            <a:off x="2681830"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14" name="Текст 3"/>
          <p:cNvSpPr>
            <a:spLocks noGrp="1"/>
          </p:cNvSpPr>
          <p:nvPr>
            <p:ph type="body" sz="half" idx="16"/>
          </p:nvPr>
        </p:nvSpPr>
        <p:spPr>
          <a:xfrm>
            <a:off x="7363368" y="3248964"/>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5" name="Текст 3"/>
          <p:cNvSpPr>
            <a:spLocks noGrp="1"/>
          </p:cNvSpPr>
          <p:nvPr>
            <p:ph type="body" sz="half" idx="17" hasCustomPrompt="1"/>
          </p:nvPr>
        </p:nvSpPr>
        <p:spPr>
          <a:xfrm>
            <a:off x="7363367"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2</a:t>
            </a:r>
          </a:p>
        </p:txBody>
      </p:sp>
      <p:sp>
        <p:nvSpPr>
          <p:cNvPr id="16" name="Текст 3"/>
          <p:cNvSpPr>
            <a:spLocks noGrp="1"/>
          </p:cNvSpPr>
          <p:nvPr>
            <p:ph type="body" sz="half" idx="18"/>
          </p:nvPr>
        </p:nvSpPr>
        <p:spPr>
          <a:xfrm>
            <a:off x="2681830" y="4852885"/>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8" name="Текст 3"/>
          <p:cNvSpPr>
            <a:spLocks noGrp="1"/>
          </p:cNvSpPr>
          <p:nvPr>
            <p:ph type="body" sz="half" idx="19" hasCustomPrompt="1"/>
          </p:nvPr>
        </p:nvSpPr>
        <p:spPr>
          <a:xfrm>
            <a:off x="2681830"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3</a:t>
            </a:r>
          </a:p>
        </p:txBody>
      </p:sp>
      <p:sp>
        <p:nvSpPr>
          <p:cNvPr id="19" name="Текст 3"/>
          <p:cNvSpPr>
            <a:spLocks noGrp="1"/>
          </p:cNvSpPr>
          <p:nvPr>
            <p:ph type="body" sz="half" idx="20"/>
          </p:nvPr>
        </p:nvSpPr>
        <p:spPr>
          <a:xfrm>
            <a:off x="7363368" y="4852885"/>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20" name="Текст 3"/>
          <p:cNvSpPr>
            <a:spLocks noGrp="1"/>
          </p:cNvSpPr>
          <p:nvPr>
            <p:ph type="body" sz="half" idx="21" hasCustomPrompt="1"/>
          </p:nvPr>
        </p:nvSpPr>
        <p:spPr>
          <a:xfrm>
            <a:off x="7363367"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4</a:t>
            </a:r>
          </a:p>
        </p:txBody>
      </p:sp>
      <p:sp>
        <p:nvSpPr>
          <p:cNvPr id="21"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24" name="TextBox 23"/>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5" name="TextBox 2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846202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Текст с примечаниями">
    <p:spTree>
      <p:nvGrpSpPr>
        <p:cNvPr id="1" name=""/>
        <p:cNvGrpSpPr/>
        <p:nvPr/>
      </p:nvGrpSpPr>
      <p:grpSpPr>
        <a:xfrm>
          <a:off x="0" y="0"/>
          <a:ext cx="0" cy="0"/>
          <a:chOff x="0" y="0"/>
          <a:chExt cx="0" cy="0"/>
        </a:xfrm>
      </p:grpSpPr>
      <p:sp>
        <p:nvSpPr>
          <p:cNvPr id="28" name="Прямоугольник 27"/>
          <p:cNvSpPr/>
          <p:nvPr/>
        </p:nvSpPr>
        <p:spPr>
          <a:xfrm>
            <a:off x="0" y="4496499"/>
            <a:ext cx="12192000" cy="2361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p:txBody>
          <a:bodyPr/>
          <a:lstStyle/>
          <a:p>
            <a:fld id="{0FA0579F-EAE3-4166-881E-9250548F634B}" type="slidenum">
              <a:rPr lang="ru-RU" smtClean="0"/>
              <a:t>‹#›</a:t>
            </a:fld>
            <a:endParaRPr lang="ru-RU"/>
          </a:p>
        </p:txBody>
      </p:sp>
      <p:pic>
        <p:nvPicPr>
          <p:cNvPr id="11" name="Рисунок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4" name="Текст 3"/>
          <p:cNvSpPr>
            <a:spLocks noGrp="1"/>
          </p:cNvSpPr>
          <p:nvPr>
            <p:ph type="body" sz="half" idx="2"/>
          </p:nvPr>
        </p:nvSpPr>
        <p:spPr>
          <a:xfrm>
            <a:off x="2681830" y="2273417"/>
            <a:ext cx="9067259" cy="1031845"/>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6" name="Текст 3"/>
          <p:cNvSpPr>
            <a:spLocks noGrp="1"/>
          </p:cNvSpPr>
          <p:nvPr>
            <p:ph type="body" sz="half" idx="14"/>
          </p:nvPr>
        </p:nvSpPr>
        <p:spPr>
          <a:xfrm>
            <a:off x="358383"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8" name="Текст 3"/>
          <p:cNvSpPr>
            <a:spLocks noGrp="1"/>
          </p:cNvSpPr>
          <p:nvPr>
            <p:ph type="body" sz="half" idx="17"/>
          </p:nvPr>
        </p:nvSpPr>
        <p:spPr>
          <a:xfrm>
            <a:off x="2680133" y="4769142"/>
            <a:ext cx="4387417"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9" name="Текст 3"/>
          <p:cNvSpPr>
            <a:spLocks noGrp="1"/>
          </p:cNvSpPr>
          <p:nvPr>
            <p:ph type="body" sz="half" idx="18"/>
          </p:nvPr>
        </p:nvSpPr>
        <p:spPr>
          <a:xfrm>
            <a:off x="7382333" y="4769142"/>
            <a:ext cx="4366756"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20" name="Текст 3"/>
          <p:cNvSpPr>
            <a:spLocks noGrp="1"/>
          </p:cNvSpPr>
          <p:nvPr>
            <p:ph type="body" sz="half" idx="19"/>
          </p:nvPr>
        </p:nvSpPr>
        <p:spPr>
          <a:xfrm>
            <a:off x="2681831"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1" name="Текст 3"/>
          <p:cNvSpPr>
            <a:spLocks noGrp="1"/>
          </p:cNvSpPr>
          <p:nvPr>
            <p:ph type="body" sz="half" idx="20" hasCustomPrompt="1"/>
          </p:nvPr>
        </p:nvSpPr>
        <p:spPr>
          <a:xfrm>
            <a:off x="2680134"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2" name="Текст 3"/>
          <p:cNvSpPr>
            <a:spLocks noGrp="1"/>
          </p:cNvSpPr>
          <p:nvPr>
            <p:ph type="body" sz="half" idx="21"/>
          </p:nvPr>
        </p:nvSpPr>
        <p:spPr>
          <a:xfrm>
            <a:off x="4249726"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3" name="Текст 3"/>
          <p:cNvSpPr>
            <a:spLocks noGrp="1"/>
          </p:cNvSpPr>
          <p:nvPr>
            <p:ph type="body" sz="half" idx="22" hasCustomPrompt="1"/>
          </p:nvPr>
        </p:nvSpPr>
        <p:spPr>
          <a:xfrm>
            <a:off x="4248029"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4" name="Текст 3"/>
          <p:cNvSpPr>
            <a:spLocks noGrp="1"/>
          </p:cNvSpPr>
          <p:nvPr>
            <p:ph type="body" sz="half" idx="23"/>
          </p:nvPr>
        </p:nvSpPr>
        <p:spPr>
          <a:xfrm>
            <a:off x="5819333"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5" name="Текст 3"/>
          <p:cNvSpPr>
            <a:spLocks noGrp="1"/>
          </p:cNvSpPr>
          <p:nvPr>
            <p:ph type="body" sz="half" idx="24" hasCustomPrompt="1"/>
          </p:nvPr>
        </p:nvSpPr>
        <p:spPr>
          <a:xfrm>
            <a:off x="5817636"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6" name="Текст 3"/>
          <p:cNvSpPr>
            <a:spLocks noGrp="1"/>
          </p:cNvSpPr>
          <p:nvPr>
            <p:ph type="body" sz="half" idx="25"/>
          </p:nvPr>
        </p:nvSpPr>
        <p:spPr>
          <a:xfrm>
            <a:off x="7382332"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7" name="Текст 3"/>
          <p:cNvSpPr>
            <a:spLocks noGrp="1"/>
          </p:cNvSpPr>
          <p:nvPr>
            <p:ph type="body" sz="half" idx="26" hasCustomPrompt="1"/>
          </p:nvPr>
        </p:nvSpPr>
        <p:spPr>
          <a:xfrm>
            <a:off x="7380635"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0"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31" name="Текст 3"/>
          <p:cNvSpPr>
            <a:spLocks noGrp="1"/>
          </p:cNvSpPr>
          <p:nvPr>
            <p:ph type="body" sz="half" idx="27" hasCustomPrompt="1"/>
          </p:nvPr>
        </p:nvSpPr>
        <p:spPr>
          <a:xfrm>
            <a:off x="356686" y="2169763"/>
            <a:ext cx="2022107" cy="486330"/>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4"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35" name="TextBox 3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32" name="TextBox 31"/>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Tree>
    <p:extLst>
      <p:ext uri="{BB962C8B-B14F-4D97-AF65-F5344CB8AC3E}">
        <p14:creationId xmlns:p14="http://schemas.microsoft.com/office/powerpoint/2010/main" val="35670517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Закрывающий слайд ">
    <p:bg>
      <p:bgPr>
        <a:solidFill>
          <a:schemeClr val="bg1"/>
        </a:solid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DAF7B9FD-711C-4285-B2F6-2708424AB769}"/>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00"/>
          </a:p>
        </p:txBody>
      </p:sp>
      <p:pic>
        <p:nvPicPr>
          <p:cNvPr id="11" name="Рисунок 10">
            <a:extLst>
              <a:ext uri="{FF2B5EF4-FFF2-40B4-BE49-F238E27FC236}">
                <a16:creationId xmlns:a16="http://schemas.microsoft.com/office/drawing/2014/main" id="{DF95EE0C-2229-4561-B778-3EFAA9A912A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lvl1pPr>
          </a:lstStyle>
          <a:p>
            <a:fld id="{01E726F3-AC26-489E-81C8-35D464319D9C}" type="datetimeFigureOut">
              <a:rPr lang="ru-RU" smtClean="0"/>
              <a:t>14.06.2022</a:t>
            </a:fld>
            <a:endParaRPr lang="ru-RU"/>
          </a:p>
        </p:txBody>
      </p:sp>
      <p:sp>
        <p:nvSpPr>
          <p:cNvPr id="7" name="TextBox 6"/>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875712109"/>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Закрывающий слайд 2">
    <p:bg>
      <p:bgPr>
        <a:solidFill>
          <a:schemeClr val="bg1"/>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598449D6-BE1C-475E-B363-1990A0CE44FC}"/>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lvl1pPr>
          </a:lstStyle>
          <a:p>
            <a:fld id="{01E726F3-AC26-489E-81C8-35D464319D9C}" type="datetimeFigureOut">
              <a:rPr lang="ru-RU" smtClean="0"/>
              <a:t>14.06.2022</a:t>
            </a:fld>
            <a:endParaRPr lang="ru-RU"/>
          </a:p>
        </p:txBody>
      </p:sp>
      <p:sp>
        <p:nvSpPr>
          <p:cNvPr id="7" name="TextBox 6"/>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761085775"/>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Закрывающий слайд 3">
    <p:bg>
      <p:bgPr>
        <a:solidFill>
          <a:schemeClr val="bg1"/>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97D9C085-80F0-4D08-B62B-793F6ABD8B2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solidFill>
                  <a:schemeClr val="bg1"/>
                </a:solidFill>
              </a:defRPr>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solidFill>
                  <a:schemeClr val="bg1"/>
                </a:solidFill>
              </a:defRPr>
            </a:lvl1pPr>
          </a:lstStyle>
          <a:p>
            <a:fld id="{01E726F3-AC26-489E-81C8-35D464319D9C}" type="datetimeFigureOut">
              <a:rPr lang="ru-RU" smtClean="0"/>
              <a:t>14.06.2022</a:t>
            </a:fld>
            <a:endParaRPr lang="ru-RU"/>
          </a:p>
        </p:txBody>
      </p:sp>
      <p:sp>
        <p:nvSpPr>
          <p:cNvPr id="7" name="TextBox 6"/>
          <p:cNvSpPr txBox="1"/>
          <p:nvPr/>
        </p:nvSpPr>
        <p:spPr>
          <a:xfrm>
            <a:off x="333826" y="6172705"/>
            <a:ext cx="2355132" cy="338554"/>
          </a:xfrm>
          <a:prstGeom prst="rect">
            <a:avLst/>
          </a:prstGeom>
          <a:noFill/>
        </p:spPr>
        <p:txBody>
          <a:bodyPr wrap="none" rtlCol="0">
            <a:spAutoFit/>
          </a:bodyPr>
          <a:lstStyle/>
          <a:p>
            <a:pPr lvl="0"/>
            <a:r>
              <a:rPr lang="en-US" sz="1600" dirty="0">
                <a:solidFill>
                  <a:schemeClr val="bg1"/>
                </a:solidFill>
              </a:rPr>
              <a:t>Positive Technologies</a:t>
            </a:r>
            <a:endParaRPr lang="ru-RU" sz="1600" dirty="0">
              <a:solidFill>
                <a:schemeClr val="bg1"/>
              </a:solidFill>
            </a:endParaRPr>
          </a:p>
        </p:txBody>
      </p:sp>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2356888519"/>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13A5B-7313-40A1-A1F7-B6C7F17035B1}"/>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8F109822-2DD5-4211-9728-B5BE414966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576D233E-BD11-4898-9947-8F191452C54E}"/>
              </a:ext>
            </a:extLst>
          </p:cNvPr>
          <p:cNvSpPr>
            <a:spLocks noGrp="1"/>
          </p:cNvSpPr>
          <p:nvPr>
            <p:ph type="dt" sz="half" idx="10"/>
          </p:nvPr>
        </p:nvSpPr>
        <p:spPr/>
        <p:txBody>
          <a:bodyPr/>
          <a:lstStyle/>
          <a:p>
            <a:fld id="{01E726F3-AC26-489E-81C8-35D464319D9C}" type="datetimeFigureOut">
              <a:rPr lang="ru-RU" smtClean="0"/>
              <a:t>14.06.2022</a:t>
            </a:fld>
            <a:endParaRPr lang="ru-RU"/>
          </a:p>
        </p:txBody>
      </p:sp>
      <p:sp>
        <p:nvSpPr>
          <p:cNvPr id="5" name="Нижний колонтитул 4">
            <a:extLst>
              <a:ext uri="{FF2B5EF4-FFF2-40B4-BE49-F238E27FC236}">
                <a16:creationId xmlns:a16="http://schemas.microsoft.com/office/drawing/2014/main" id="{5F9D0517-DB25-453B-8764-E7E5D9E9B12F}"/>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253FB74-8C28-4C97-9D6C-2F1A26A30857}"/>
              </a:ext>
            </a:extLst>
          </p:cNvPr>
          <p:cNvSpPr>
            <a:spLocks noGrp="1"/>
          </p:cNvSpPr>
          <p:nvPr>
            <p:ph type="sldNum" sz="quarter" idx="12"/>
          </p:nvPr>
        </p:nvSpPr>
        <p:spPr/>
        <p:txBody>
          <a:bodyPr/>
          <a:lstStyle/>
          <a:p>
            <a:fld id="{0FA0579F-EAE3-4166-881E-9250548F634B}" type="slidenum">
              <a:rPr lang="ru-RU" smtClean="0"/>
              <a:t>‹#›</a:t>
            </a:fld>
            <a:endParaRPr lang="ru-RU"/>
          </a:p>
        </p:txBody>
      </p:sp>
    </p:spTree>
    <p:extLst>
      <p:ext uri="{BB962C8B-B14F-4D97-AF65-F5344CB8AC3E}">
        <p14:creationId xmlns:p14="http://schemas.microsoft.com/office/powerpoint/2010/main" val="6683447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1_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2BC9CA3A-49AA-4757-994A-BF6BCBFC2D55}"/>
              </a:ext>
            </a:extLst>
          </p:cNvPr>
          <p:cNvSpPr>
            <a:spLocks noGrp="1"/>
          </p:cNvSpPr>
          <p:nvPr>
            <p:ph type="dt" sz="half" idx="10"/>
          </p:nvPr>
        </p:nvSpPr>
        <p:spPr/>
        <p:txBody>
          <a:bodyPr/>
          <a:lstStyle/>
          <a:p>
            <a:fld id="{01E726F3-AC26-489E-81C8-35D464319D9C}" type="datetimeFigureOut">
              <a:rPr lang="ru-RU" smtClean="0"/>
              <a:t>14.06.2022</a:t>
            </a:fld>
            <a:endParaRPr lang="ru-RU"/>
          </a:p>
        </p:txBody>
      </p:sp>
      <p:sp>
        <p:nvSpPr>
          <p:cNvPr id="3" name="Нижний колонтитул 2">
            <a:extLst>
              <a:ext uri="{FF2B5EF4-FFF2-40B4-BE49-F238E27FC236}">
                <a16:creationId xmlns:a16="http://schemas.microsoft.com/office/drawing/2014/main" id="{91304D0C-1245-407C-9813-63E8ACD2FF0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2FE879A1-3F10-47DD-B85C-DE2238E6BCE0}"/>
              </a:ext>
            </a:extLst>
          </p:cNvPr>
          <p:cNvSpPr>
            <a:spLocks noGrp="1"/>
          </p:cNvSpPr>
          <p:nvPr>
            <p:ph type="sldNum" sz="quarter" idx="12"/>
          </p:nvPr>
        </p:nvSpPr>
        <p:spPr/>
        <p:txBody>
          <a:bodyPr/>
          <a:lstStyle/>
          <a:p>
            <a:fld id="{0FA0579F-EAE3-4166-881E-9250548F634B}" type="slidenum">
              <a:rPr lang="ru-RU" smtClean="0"/>
              <a:t>‹#›</a:t>
            </a:fld>
            <a:endParaRPr lang="ru-RU"/>
          </a:p>
        </p:txBody>
      </p:sp>
    </p:spTree>
    <p:extLst>
      <p:ext uri="{BB962C8B-B14F-4D97-AF65-F5344CB8AC3E}">
        <p14:creationId xmlns:p14="http://schemas.microsoft.com/office/powerpoint/2010/main" val="32543312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1_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8AA693E-D114-4AAF-BFBF-7316F9074C2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9F60F494-895F-4264-A52B-BA4421F28645}"/>
              </a:ext>
            </a:extLst>
          </p:cNvPr>
          <p:cNvSpPr>
            <a:spLocks noGrp="1"/>
          </p:cNvSpPr>
          <p:nvPr>
            <p:ph type="dt" sz="half" idx="10"/>
          </p:nvPr>
        </p:nvSpPr>
        <p:spPr/>
        <p:txBody>
          <a:bodyPr/>
          <a:lstStyle/>
          <a:p>
            <a:fld id="{01E726F3-AC26-489E-81C8-35D464319D9C}" type="datetimeFigureOut">
              <a:rPr lang="ru-RU" smtClean="0"/>
              <a:t>14.06.2022</a:t>
            </a:fld>
            <a:endParaRPr lang="ru-RU"/>
          </a:p>
        </p:txBody>
      </p:sp>
      <p:sp>
        <p:nvSpPr>
          <p:cNvPr id="4" name="Нижний колонтитул 3">
            <a:extLst>
              <a:ext uri="{FF2B5EF4-FFF2-40B4-BE49-F238E27FC236}">
                <a16:creationId xmlns:a16="http://schemas.microsoft.com/office/drawing/2014/main" id="{35E6E9FB-ECD8-4C29-9339-C004F5B754B0}"/>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DB007118-441E-4B3D-BEE6-87E714DEFC43}"/>
              </a:ext>
            </a:extLst>
          </p:cNvPr>
          <p:cNvSpPr>
            <a:spLocks noGrp="1"/>
          </p:cNvSpPr>
          <p:nvPr>
            <p:ph type="sldNum" sz="quarter" idx="12"/>
          </p:nvPr>
        </p:nvSpPr>
        <p:spPr/>
        <p:txBody>
          <a:bodyPr/>
          <a:lstStyle/>
          <a:p>
            <a:fld id="{0FA0579F-EAE3-4166-881E-9250548F634B}" type="slidenum">
              <a:rPr lang="ru-RU" smtClean="0"/>
              <a:t>‹#›</a:t>
            </a:fld>
            <a:endParaRPr lang="ru-RU"/>
          </a:p>
        </p:txBody>
      </p:sp>
    </p:spTree>
    <p:extLst>
      <p:ext uri="{BB962C8B-B14F-4D97-AF65-F5344CB8AC3E}">
        <p14:creationId xmlns:p14="http://schemas.microsoft.com/office/powerpoint/2010/main" val="2135076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Обложка 3">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1444FE31-5399-4C4F-B22C-500FB872C6E9}"/>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9064771-C72D-4166-955D-44D71612020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6642" t="32411"/>
          <a:stretch/>
        </p:blipFill>
        <p:spPr>
          <a:xfrm flipH="1">
            <a:off x="4386801" y="0"/>
            <a:ext cx="7805198" cy="6858000"/>
          </a:xfrm>
          <a:prstGeom prst="rect">
            <a:avLst/>
          </a:prstGeom>
        </p:spPr>
      </p:pic>
      <p:sp>
        <p:nvSpPr>
          <p:cNvPr id="8" name="Текст 2">
            <a:extLst>
              <a:ext uri="{FF2B5EF4-FFF2-40B4-BE49-F238E27FC236}">
                <a16:creationId xmlns:a16="http://schemas.microsoft.com/office/drawing/2014/main" id="{BB7D6603-5FDC-4872-9FEC-8B5E8B7AF762}"/>
              </a:ext>
            </a:extLst>
          </p:cNvPr>
          <p:cNvSpPr>
            <a:spLocks noGrp="1"/>
          </p:cNvSpPr>
          <p:nvPr>
            <p:ph type="body" idx="1"/>
          </p:nvPr>
        </p:nvSpPr>
        <p:spPr>
          <a:xfrm>
            <a:off x="338035" y="2124831"/>
            <a:ext cx="5913664" cy="3841750"/>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9" name="Заголовок 2">
            <a:extLst>
              <a:ext uri="{FF2B5EF4-FFF2-40B4-BE49-F238E27FC236}">
                <a16:creationId xmlns:a16="http://schemas.microsoft.com/office/drawing/2014/main" id="{450C0215-BC11-413A-B3A0-DCA3F6BCB35C}"/>
              </a:ext>
            </a:extLst>
          </p:cNvPr>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Заголовок</a:t>
            </a:r>
            <a:br>
              <a:rPr lang="ru-RU" dirty="0"/>
            </a:br>
            <a:r>
              <a:rPr lang="ru-RU" dirty="0"/>
              <a:t>в две строки</a:t>
            </a:r>
          </a:p>
        </p:txBody>
      </p:sp>
      <p:sp>
        <p:nvSpPr>
          <p:cNvPr id="10" name="TextBox 9">
            <a:extLst>
              <a:ext uri="{FF2B5EF4-FFF2-40B4-BE49-F238E27FC236}">
                <a16:creationId xmlns:a16="http://schemas.microsoft.com/office/drawing/2014/main" id="{D600CB3D-3332-4686-956C-3B7050E6998D}"/>
              </a:ext>
            </a:extLst>
          </p:cNvPr>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11" name="TextBox 10">
            <a:extLst>
              <a:ext uri="{FF2B5EF4-FFF2-40B4-BE49-F238E27FC236}">
                <a16:creationId xmlns:a16="http://schemas.microsoft.com/office/drawing/2014/main" id="{80883E4C-6F7F-4E67-A2DB-3250950E907F}"/>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pic>
        <p:nvPicPr>
          <p:cNvPr id="12" name="Рисунок 11">
            <a:extLst>
              <a:ext uri="{FF2B5EF4-FFF2-40B4-BE49-F238E27FC236}">
                <a16:creationId xmlns:a16="http://schemas.microsoft.com/office/drawing/2014/main" id="{F0EA3881-3E2B-49A7-AB08-03237B08ECE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Tree>
    <p:extLst>
      <p:ext uri="{BB962C8B-B14F-4D97-AF65-F5344CB8AC3E}">
        <p14:creationId xmlns:p14="http://schemas.microsoft.com/office/powerpoint/2010/main" val="2268354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BC5536A-DACA-464C-9B18-501E2F0E0807}"/>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95E14A87-918B-4BA8-AA2E-A68F20433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5B333829-0156-4183-B61C-1DDA6594116E}"/>
              </a:ext>
            </a:extLst>
          </p:cNvPr>
          <p:cNvSpPr>
            <a:spLocks noGrp="1"/>
          </p:cNvSpPr>
          <p:nvPr>
            <p:ph type="dt" sz="half" idx="10"/>
          </p:nvPr>
        </p:nvSpPr>
        <p:spPr/>
        <p:txBody>
          <a:bodyPr/>
          <a:lstStyle/>
          <a:p>
            <a:fld id="{01E726F3-AC26-489E-81C8-35D464319D9C}" type="datetimeFigureOut">
              <a:rPr lang="ru-RU" smtClean="0"/>
              <a:t>14.06.2022</a:t>
            </a:fld>
            <a:endParaRPr lang="ru-RU"/>
          </a:p>
        </p:txBody>
      </p:sp>
      <p:sp>
        <p:nvSpPr>
          <p:cNvPr id="5" name="Нижний колонтитул 4">
            <a:extLst>
              <a:ext uri="{FF2B5EF4-FFF2-40B4-BE49-F238E27FC236}">
                <a16:creationId xmlns:a16="http://schemas.microsoft.com/office/drawing/2014/main" id="{DAA5F0D7-30DE-48F1-9E4D-9C98D1E74E4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276CF79-C1B8-4310-AFD6-D7813F31E81E}"/>
              </a:ext>
            </a:extLst>
          </p:cNvPr>
          <p:cNvSpPr>
            <a:spLocks noGrp="1"/>
          </p:cNvSpPr>
          <p:nvPr>
            <p:ph type="sldNum" sz="quarter" idx="12"/>
          </p:nvPr>
        </p:nvSpPr>
        <p:spPr/>
        <p:txBody>
          <a:bodyPr/>
          <a:lstStyle/>
          <a:p>
            <a:fld id="{0FA0579F-EAE3-4166-881E-9250548F634B}" type="slidenum">
              <a:rPr lang="ru-RU" smtClean="0"/>
              <a:t>‹#›</a:t>
            </a:fld>
            <a:endParaRPr lang="ru-RU"/>
          </a:p>
        </p:txBody>
      </p:sp>
    </p:spTree>
    <p:extLst>
      <p:ext uri="{BB962C8B-B14F-4D97-AF65-F5344CB8AC3E}">
        <p14:creationId xmlns:p14="http://schemas.microsoft.com/office/powerpoint/2010/main" val="2075772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Обложка 4">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E69E785-AF58-489B-A163-117FC16A85E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Заголовок 1">
            <a:extLst>
              <a:ext uri="{FF2B5EF4-FFF2-40B4-BE49-F238E27FC236}">
                <a16:creationId xmlns:a16="http://schemas.microsoft.com/office/drawing/2014/main" id="{FC30DAE9-F946-4DB4-9C12-948ECF5A2CFC}"/>
              </a:ext>
            </a:extLst>
          </p:cNvPr>
          <p:cNvSpPr>
            <a:spLocks noGrp="1"/>
          </p:cNvSpPr>
          <p:nvPr>
            <p:ph type="ctrTitle"/>
          </p:nvPr>
        </p:nvSpPr>
        <p:spPr>
          <a:xfrm>
            <a:off x="338035" y="351064"/>
            <a:ext cx="5464629" cy="5598885"/>
          </a:xfrm>
        </p:spPr>
        <p:txBody>
          <a:bodyPr anchor="t">
            <a:normAutofit/>
          </a:bodyPr>
          <a:lstStyle>
            <a:lvl1pPr algn="l">
              <a:defRPr sz="4400" b="0"/>
            </a:lvl1pPr>
          </a:lstStyle>
          <a:p>
            <a:r>
              <a:rPr lang="ru-RU"/>
              <a:t>Образец заголовка</a:t>
            </a:r>
            <a:endParaRPr lang="ru-RU" dirty="0"/>
          </a:p>
        </p:txBody>
      </p:sp>
      <p:pic>
        <p:nvPicPr>
          <p:cNvPr id="6" name="Рисунок 5">
            <a:extLst>
              <a:ext uri="{FF2B5EF4-FFF2-40B4-BE49-F238E27FC236}">
                <a16:creationId xmlns:a16="http://schemas.microsoft.com/office/drawing/2014/main" id="{0D9F0090-2EE5-43E0-A18A-CAB46F3BA18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7" name="Текст 13">
            <a:extLst>
              <a:ext uri="{FF2B5EF4-FFF2-40B4-BE49-F238E27FC236}">
                <a16:creationId xmlns:a16="http://schemas.microsoft.com/office/drawing/2014/main" id="{4924B48F-BE98-4A97-B53B-128B63519F21}"/>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8" name="TextBox 7">
            <a:extLst>
              <a:ext uri="{FF2B5EF4-FFF2-40B4-BE49-F238E27FC236}">
                <a16:creationId xmlns:a16="http://schemas.microsoft.com/office/drawing/2014/main" id="{3E2953F5-DAA6-4FEF-B2FA-1A2BBBA7401C}"/>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240414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Обложка 5">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D9C9434-8532-4BFA-8E38-5E8A8382CB9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7" name="Заголовок 1">
            <a:extLst>
              <a:ext uri="{FF2B5EF4-FFF2-40B4-BE49-F238E27FC236}">
                <a16:creationId xmlns:a16="http://schemas.microsoft.com/office/drawing/2014/main" id="{2AC2355D-62AC-4D0E-8C75-F127970ED60C}"/>
              </a:ext>
            </a:extLst>
          </p:cNvPr>
          <p:cNvSpPr>
            <a:spLocks noGrp="1"/>
          </p:cNvSpPr>
          <p:nvPr>
            <p:ph type="ctrTitle"/>
          </p:nvPr>
        </p:nvSpPr>
        <p:spPr>
          <a:xfrm>
            <a:off x="338035" y="351064"/>
            <a:ext cx="5464629" cy="5598885"/>
          </a:xfrm>
        </p:spPr>
        <p:txBody>
          <a:bodyPr anchor="t">
            <a:normAutofit/>
          </a:bodyPr>
          <a:lstStyle>
            <a:lvl1pPr algn="l">
              <a:defRPr sz="4400" b="0">
                <a:solidFill>
                  <a:schemeClr val="bg1"/>
                </a:solidFill>
              </a:defRPr>
            </a:lvl1pPr>
          </a:lstStyle>
          <a:p>
            <a:r>
              <a:rPr lang="ru-RU"/>
              <a:t>Образец заголовка</a:t>
            </a:r>
            <a:endParaRPr lang="ru-RU" dirty="0"/>
          </a:p>
        </p:txBody>
      </p:sp>
      <p:pic>
        <p:nvPicPr>
          <p:cNvPr id="8" name="Рисунок 7">
            <a:extLst>
              <a:ext uri="{FF2B5EF4-FFF2-40B4-BE49-F238E27FC236}">
                <a16:creationId xmlns:a16="http://schemas.microsoft.com/office/drawing/2014/main" id="{1B1A4E91-733D-4867-82DE-BC0DAA2DFDD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Текст 13">
            <a:extLst>
              <a:ext uri="{FF2B5EF4-FFF2-40B4-BE49-F238E27FC236}">
                <a16:creationId xmlns:a16="http://schemas.microsoft.com/office/drawing/2014/main" id="{C4F3AFA2-E965-49DD-AF0F-63547C5982F9}"/>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solidFill>
                  <a:schemeClr val="bg1"/>
                </a:solidFill>
              </a:defRPr>
            </a:lvl1pPr>
          </a:lstStyle>
          <a:p>
            <a:pPr lvl="0"/>
            <a:r>
              <a:rPr lang="ru-RU" sz="1600" dirty="0"/>
              <a:t>Имя Фамилия</a:t>
            </a:r>
          </a:p>
        </p:txBody>
      </p:sp>
      <p:sp>
        <p:nvSpPr>
          <p:cNvPr id="10" name="TextBox 9">
            <a:extLst>
              <a:ext uri="{FF2B5EF4-FFF2-40B4-BE49-F238E27FC236}">
                <a16:creationId xmlns:a16="http://schemas.microsoft.com/office/drawing/2014/main" id="{175B2D60-B868-4596-B525-8D54E3939679}"/>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2348807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Раздел презентации">
    <p:bg>
      <p:bgPr>
        <a:solidFill>
          <a:schemeClr val="tx2"/>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2671714" y="2647490"/>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6" name="Заголовок 2"/>
          <p:cNvSpPr>
            <a:spLocks noGrp="1"/>
          </p:cNvSpPr>
          <p:nvPr>
            <p:ph type="title" hasCustomPrompt="1"/>
          </p:nvPr>
        </p:nvSpPr>
        <p:spPr>
          <a:xfrm>
            <a:off x="2640265" y="898072"/>
            <a:ext cx="9220582"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
        <p:nvSpPr>
          <p:cNvPr id="17" name="TextBox 16"/>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pic>
        <p:nvPicPr>
          <p:cNvPr id="6" name="Рисунок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477968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Раздел презентации 2">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217F614F-BD90-45E2-805B-9AEEDEA58599}"/>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a:p>
        </p:txBody>
      </p:sp>
      <p:pic>
        <p:nvPicPr>
          <p:cNvPr id="4" name="Рисунок 3">
            <a:extLst>
              <a:ext uri="{FF2B5EF4-FFF2-40B4-BE49-F238E27FC236}">
                <a16:creationId xmlns:a16="http://schemas.microsoft.com/office/drawing/2014/main" id="{673D4E3C-382C-480E-ABBB-5CA7FF95876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15747" y="1493446"/>
            <a:ext cx="10988350" cy="5224317"/>
          </a:xfrm>
          <a:prstGeom prst="rect">
            <a:avLst/>
          </a:prstGeom>
        </p:spPr>
      </p:pic>
      <p:sp>
        <p:nvSpPr>
          <p:cNvPr id="5" name="Текст 2">
            <a:extLst>
              <a:ext uri="{FF2B5EF4-FFF2-40B4-BE49-F238E27FC236}">
                <a16:creationId xmlns:a16="http://schemas.microsoft.com/office/drawing/2014/main" id="{3CD4F864-0605-440B-8433-54828F58B1D9}"/>
              </a:ext>
            </a:extLst>
          </p:cNvPr>
          <p:cNvSpPr>
            <a:spLocks noGrp="1"/>
          </p:cNvSpPr>
          <p:nvPr>
            <p:ph type="body" idx="1"/>
          </p:nvPr>
        </p:nvSpPr>
        <p:spPr>
          <a:xfrm>
            <a:off x="2671714" y="2647490"/>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extBox 6">
            <a:extLst>
              <a:ext uri="{FF2B5EF4-FFF2-40B4-BE49-F238E27FC236}">
                <a16:creationId xmlns:a16="http://schemas.microsoft.com/office/drawing/2014/main" id="{17A0EB4C-5C63-43D0-9808-C015EFD60A86}"/>
              </a:ext>
            </a:extLst>
          </p:cNvPr>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a:extLst>
              <a:ext uri="{FF2B5EF4-FFF2-40B4-BE49-F238E27FC236}">
                <a16:creationId xmlns:a16="http://schemas.microsoft.com/office/drawing/2014/main" id="{263D1433-85E0-46FB-8763-62E0FF041802}"/>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1" name="Заголовок 2">
            <a:extLst>
              <a:ext uri="{FF2B5EF4-FFF2-40B4-BE49-F238E27FC236}">
                <a16:creationId xmlns:a16="http://schemas.microsoft.com/office/drawing/2014/main" id="{A16859D7-35EA-4BA7-BB22-7BA87DE0802B}"/>
              </a:ext>
            </a:extLst>
          </p:cNvPr>
          <p:cNvSpPr>
            <a:spLocks noGrp="1"/>
          </p:cNvSpPr>
          <p:nvPr>
            <p:ph type="title" hasCustomPrompt="1"/>
          </p:nvPr>
        </p:nvSpPr>
        <p:spPr>
          <a:xfrm>
            <a:off x="2640265" y="898072"/>
            <a:ext cx="9220582"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Tree>
    <p:extLst>
      <p:ext uri="{BB962C8B-B14F-4D97-AF65-F5344CB8AC3E}">
        <p14:creationId xmlns:p14="http://schemas.microsoft.com/office/powerpoint/2010/main" val="2815655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0FA0579F-EAE3-4166-881E-9250548F634B}" type="slidenum">
              <a:rPr lang="ru-RU" smtClean="0"/>
              <a:t>‹#›</a:t>
            </a:fld>
            <a:endParaRPr lang="ru-RU"/>
          </a:p>
        </p:txBody>
      </p:sp>
      <p:sp>
        <p:nvSpPr>
          <p:cNvPr id="10"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3" name="Рисунок 1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15" name="Текст 3"/>
          <p:cNvSpPr>
            <a:spLocks noGrp="1"/>
          </p:cNvSpPr>
          <p:nvPr>
            <p:ph type="body" sz="half" idx="14"/>
          </p:nvPr>
        </p:nvSpPr>
        <p:spPr>
          <a:xfrm>
            <a:off x="2682939" y="2605532"/>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6" name="Текст 3"/>
          <p:cNvSpPr>
            <a:spLocks noGrp="1"/>
          </p:cNvSpPr>
          <p:nvPr>
            <p:ph type="body" sz="half" idx="16" hasCustomPrompt="1"/>
          </p:nvPr>
        </p:nvSpPr>
        <p:spPr>
          <a:xfrm>
            <a:off x="2681830" y="2111390"/>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7" name="Текст 3"/>
          <p:cNvSpPr>
            <a:spLocks noGrp="1"/>
          </p:cNvSpPr>
          <p:nvPr>
            <p:ph type="body" sz="half" idx="17"/>
          </p:nvPr>
        </p:nvSpPr>
        <p:spPr>
          <a:xfrm>
            <a:off x="5022914" y="2603263"/>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8" name="Текст 3"/>
          <p:cNvSpPr>
            <a:spLocks noGrp="1"/>
          </p:cNvSpPr>
          <p:nvPr>
            <p:ph type="body" sz="half" idx="18" hasCustomPrompt="1"/>
          </p:nvPr>
        </p:nvSpPr>
        <p:spPr>
          <a:xfrm>
            <a:off x="5021805"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9" name="Текст 3"/>
          <p:cNvSpPr>
            <a:spLocks noGrp="1"/>
          </p:cNvSpPr>
          <p:nvPr>
            <p:ph type="body" sz="half" idx="19"/>
          </p:nvPr>
        </p:nvSpPr>
        <p:spPr>
          <a:xfrm>
            <a:off x="7362889" y="2603263"/>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0" name="Текст 3"/>
          <p:cNvSpPr>
            <a:spLocks noGrp="1"/>
          </p:cNvSpPr>
          <p:nvPr>
            <p:ph type="body" sz="half" idx="20" hasCustomPrompt="1"/>
          </p:nvPr>
        </p:nvSpPr>
        <p:spPr>
          <a:xfrm>
            <a:off x="7361780"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1" name="Текст 3"/>
          <p:cNvSpPr>
            <a:spLocks noGrp="1"/>
          </p:cNvSpPr>
          <p:nvPr>
            <p:ph type="body" sz="half" idx="21"/>
          </p:nvPr>
        </p:nvSpPr>
        <p:spPr>
          <a:xfrm>
            <a:off x="2681830" y="4639195"/>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2" name="Текст 3"/>
          <p:cNvSpPr>
            <a:spLocks noGrp="1"/>
          </p:cNvSpPr>
          <p:nvPr>
            <p:ph type="body" sz="half" idx="22" hasCustomPrompt="1"/>
          </p:nvPr>
        </p:nvSpPr>
        <p:spPr>
          <a:xfrm>
            <a:off x="2680721" y="4145053"/>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3" name="Текст 3"/>
          <p:cNvSpPr>
            <a:spLocks noGrp="1"/>
          </p:cNvSpPr>
          <p:nvPr>
            <p:ph type="body" sz="half" idx="23"/>
          </p:nvPr>
        </p:nvSpPr>
        <p:spPr>
          <a:xfrm>
            <a:off x="5021805" y="463692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4" name="Текст 3"/>
          <p:cNvSpPr>
            <a:spLocks noGrp="1"/>
          </p:cNvSpPr>
          <p:nvPr>
            <p:ph type="body" sz="half" idx="24" hasCustomPrompt="1"/>
          </p:nvPr>
        </p:nvSpPr>
        <p:spPr>
          <a:xfrm>
            <a:off x="5020696"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5" name="Текст 3"/>
          <p:cNvSpPr>
            <a:spLocks noGrp="1"/>
          </p:cNvSpPr>
          <p:nvPr>
            <p:ph type="body" sz="half" idx="25"/>
          </p:nvPr>
        </p:nvSpPr>
        <p:spPr>
          <a:xfrm>
            <a:off x="7361780" y="463692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6" name="Текст 3"/>
          <p:cNvSpPr>
            <a:spLocks noGrp="1"/>
          </p:cNvSpPr>
          <p:nvPr>
            <p:ph type="body" sz="half" idx="26" hasCustomPrompt="1"/>
          </p:nvPr>
        </p:nvSpPr>
        <p:spPr>
          <a:xfrm>
            <a:off x="7360671"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7" name="TextBox 26"/>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9" name="TextBox 28"/>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471108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0FA0579F-EAE3-4166-881E-9250548F634B}" type="slidenum">
              <a:rPr lang="ru-RU" smtClean="0"/>
              <a:t>‹#›</a:t>
            </a:fld>
            <a:endParaRPr lang="ru-RU"/>
          </a:p>
        </p:txBody>
      </p:sp>
      <p:sp>
        <p:nvSpPr>
          <p:cNvPr id="6"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0" name="TextBox 9"/>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659320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4" y="441325"/>
            <a:ext cx="10824249" cy="1325563"/>
          </a:xfrm>
          <a:prstGeom prst="rect">
            <a:avLst/>
          </a:prstGeom>
        </p:spPr>
        <p:txBody>
          <a:bodyPr vert="horz" lIns="91440" tIns="45720" rIns="91440" bIns="45720" rtlCol="0" anchor="t">
            <a:normAutofit/>
          </a:bodyPr>
          <a:lstStyle/>
          <a:p>
            <a:r>
              <a:rPr lang="ru-RU" dirty="0"/>
              <a:t>Образец заголовка</a:t>
            </a:r>
          </a:p>
        </p:txBody>
      </p:sp>
      <p:sp>
        <p:nvSpPr>
          <p:cNvPr id="3" name="Текст 2"/>
          <p:cNvSpPr>
            <a:spLocks noGrp="1"/>
          </p:cNvSpPr>
          <p:nvPr>
            <p:ph type="body" idx="1"/>
          </p:nvPr>
        </p:nvSpPr>
        <p:spPr>
          <a:xfrm>
            <a:off x="342704" y="1901824"/>
            <a:ext cx="10824249" cy="4048125"/>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9804400" y="6180985"/>
            <a:ext cx="2044896" cy="365125"/>
          </a:xfrm>
          <a:prstGeom prst="rect">
            <a:avLst/>
          </a:prstGeom>
        </p:spPr>
        <p:txBody>
          <a:bodyPr vert="horz" lIns="91440" tIns="45720" rIns="91440" bIns="45720" rtlCol="0" anchor="ctr"/>
          <a:lstStyle>
            <a:lvl1pPr algn="r">
              <a:defRPr sz="1200">
                <a:solidFill>
                  <a:schemeClr val="tx1"/>
                </a:solidFill>
              </a:defRPr>
            </a:lvl1pPr>
          </a:lstStyle>
          <a:p>
            <a:fld id="{0FA0579F-EAE3-4166-881E-9250548F634B}" type="slidenum">
              <a:rPr lang="ru-RU" smtClean="0"/>
              <a:t>‹#›</a:t>
            </a:fld>
            <a:endParaRPr lang="ru-RU"/>
          </a:p>
        </p:txBody>
      </p:sp>
    </p:spTree>
    <p:extLst>
      <p:ext uri="{BB962C8B-B14F-4D97-AF65-F5344CB8AC3E}">
        <p14:creationId xmlns:p14="http://schemas.microsoft.com/office/powerpoint/2010/main" val="1893926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2" pos="3228">
          <p15:clr>
            <a:srgbClr val="F26B43"/>
          </p15:clr>
        </p15:guide>
        <p15:guide id="3" pos="4452">
          <p15:clr>
            <a:srgbClr val="F26B43"/>
          </p15:clr>
        </p15:guide>
        <p15:guide id="4" pos="2978">
          <p15:clr>
            <a:srgbClr val="F26B43"/>
          </p15:clr>
        </p15:guide>
        <p15:guide id="5" pos="1753">
          <p15:clr>
            <a:srgbClr val="F26B43"/>
          </p15:clr>
        </p15:guide>
        <p15:guide id="6" pos="1504">
          <p15:clr>
            <a:srgbClr val="F26B43"/>
          </p15:clr>
        </p15:guide>
        <p15:guide id="7" pos="7401">
          <p15:clr>
            <a:srgbClr val="F26B43"/>
          </p15:clr>
        </p15:guide>
        <p15:guide id="8" pos="6176">
          <p15:clr>
            <a:srgbClr val="F26B43"/>
          </p15:clr>
        </p15:guide>
        <p15:guide id="9" pos="5927">
          <p15:clr>
            <a:srgbClr val="F26B43"/>
          </p15:clr>
        </p15:guide>
        <p15:guide id="10" pos="4702">
          <p15:clr>
            <a:srgbClr val="F26B43"/>
          </p15:clr>
        </p15:guide>
        <p15:guide id="11" orient="horz" pos="1003">
          <p15:clr>
            <a:srgbClr val="F26B43"/>
          </p15:clr>
        </p15:guide>
        <p15:guide id="12" orient="horz" pos="3748">
          <p15:clr>
            <a:srgbClr val="F26B43"/>
          </p15:clr>
        </p15:guide>
        <p15:guide id="13" orient="horz" pos="278">
          <p15:clr>
            <a:srgbClr val="F26B43"/>
          </p15:clr>
        </p15:guide>
        <p15:guide id="14" orient="horz" pos="40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1.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4.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16.png"/><Relationship Id="rId5" Type="http://schemas.openxmlformats.org/officeDocument/2006/relationships/image" Target="../media/image1.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D27EAA-15D9-495C-9CF5-5CC8AA9E4738}"/>
              </a:ext>
            </a:extLst>
          </p:cNvPr>
          <p:cNvSpPr>
            <a:spLocks noGrp="1"/>
          </p:cNvSpPr>
          <p:nvPr>
            <p:ph type="title"/>
          </p:nvPr>
        </p:nvSpPr>
        <p:spPr>
          <a:xfrm>
            <a:off x="342705" y="383721"/>
            <a:ext cx="5854895" cy="1910443"/>
          </a:xfrm>
        </p:spPr>
        <p:txBody>
          <a:bodyPr>
            <a:noAutofit/>
          </a:bodyPr>
          <a:lstStyle/>
          <a:p>
            <a:r>
              <a:rPr lang="ru-RU" sz="5400" dirty="0">
                <a:effectLst>
                  <a:outerShdw blurRad="38100" dist="38100" dir="2700000" algn="tl">
                    <a:srgbClr val="000000">
                      <a:alpha val="43137"/>
                    </a:srgbClr>
                  </a:outerShdw>
                </a:effectLst>
                <a:latin typeface="TT Hoves DemiBold" panose="02000503030000020004"/>
              </a:rPr>
              <a:t>Введение в</a:t>
            </a:r>
            <a:r>
              <a:rPr lang="en-US" sz="5400" dirty="0">
                <a:effectLst>
                  <a:outerShdw blurRad="38100" dist="38100" dir="2700000" algn="tl">
                    <a:srgbClr val="000000">
                      <a:alpha val="43137"/>
                    </a:srgbClr>
                  </a:outerShdw>
                </a:effectLst>
                <a:latin typeface="TT Hoves DemiBold" panose="02000503030000020004"/>
              </a:rPr>
              <a:t> Web-</a:t>
            </a:r>
            <a:r>
              <a:rPr lang="ru-RU" sz="5400" dirty="0">
                <a:effectLst>
                  <a:outerShdw blurRad="38100" dist="38100" dir="2700000" algn="tl">
                    <a:srgbClr val="000000">
                      <a:alpha val="43137"/>
                    </a:srgbClr>
                  </a:outerShdw>
                </a:effectLst>
                <a:latin typeface="TT Hoves DemiBold" panose="02000503030000020004"/>
              </a:rPr>
              <a:t>технологии</a:t>
            </a:r>
            <a:r>
              <a:rPr lang="ru-RU" sz="5400" dirty="0"/>
              <a:t>	</a:t>
            </a:r>
          </a:p>
        </p:txBody>
      </p:sp>
    </p:spTree>
    <p:extLst>
      <p:ext uri="{BB962C8B-B14F-4D97-AF65-F5344CB8AC3E}">
        <p14:creationId xmlns:p14="http://schemas.microsoft.com/office/powerpoint/2010/main" val="56479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half" idx="2"/>
          </p:nvPr>
        </p:nvSpPr>
        <p:spPr>
          <a:xfrm>
            <a:off x="5194287" y="2400988"/>
            <a:ext cx="5743417" cy="2753219"/>
          </a:xfrm>
        </p:spPr>
        <p:txBody>
          <a:bodyPr>
            <a:noAutofit/>
          </a:bodyPr>
          <a:lstStyle/>
          <a:p>
            <a:pPr marL="285750" indent="-285750" algn="just">
              <a:buFont typeface="Wingdings" panose="05000000000000000000" pitchFamily="2" charset="2"/>
              <a:buChar char="v"/>
            </a:pPr>
            <a:r>
              <a:rPr lang="en-US" sz="1800" b="1" dirty="0">
                <a:solidFill>
                  <a:schemeClr val="accent1"/>
                </a:solidFill>
                <a:latin typeface="TT Hoves" panose="02000503030000020004"/>
              </a:rPr>
              <a:t>HTML</a:t>
            </a:r>
            <a:r>
              <a:rPr lang="en-US" sz="1800" dirty="0">
                <a:latin typeface="TT Hoves" panose="02000503030000020004"/>
              </a:rPr>
              <a:t> - </a:t>
            </a:r>
            <a:r>
              <a:rPr lang="ru-RU" sz="1800" dirty="0">
                <a:latin typeface="TT Hoves" panose="02000503030000020004"/>
              </a:rPr>
              <a:t>Отвечает за структуру и содержание страниц.</a:t>
            </a:r>
            <a:endParaRPr lang="en-US" sz="1800" dirty="0">
              <a:latin typeface="TT Hoves" panose="02000503030000020004"/>
            </a:endParaRPr>
          </a:p>
          <a:p>
            <a:pPr marL="285750" indent="-285750" algn="just">
              <a:buFont typeface="Wingdings" panose="05000000000000000000" pitchFamily="2" charset="2"/>
              <a:buChar char="v"/>
            </a:pPr>
            <a:endParaRPr lang="en-US" sz="1800" dirty="0">
              <a:latin typeface="TT Hoves" panose="02000503030000020004"/>
            </a:endParaRPr>
          </a:p>
          <a:p>
            <a:pPr marL="285750" indent="-285750" algn="just">
              <a:buFont typeface="Wingdings" panose="05000000000000000000" pitchFamily="2" charset="2"/>
              <a:buChar char="v"/>
            </a:pPr>
            <a:r>
              <a:rPr lang="ru-RU" sz="1800" dirty="0">
                <a:latin typeface="TT Hoves" panose="02000503030000020004"/>
              </a:rPr>
              <a:t>Веб-браузеры получают HTML документ от сервера по </a:t>
            </a:r>
            <a:r>
              <a:rPr lang="ru-RU" sz="1800" b="1" dirty="0">
                <a:solidFill>
                  <a:schemeClr val="accent1"/>
                </a:solidFill>
                <a:latin typeface="TT Hoves" panose="02000503030000020004"/>
              </a:rPr>
              <a:t>протоколам HTTP/HTTPS</a:t>
            </a:r>
            <a:r>
              <a:rPr lang="en-US" sz="1800" b="1" dirty="0">
                <a:solidFill>
                  <a:schemeClr val="accent1"/>
                </a:solidFill>
                <a:latin typeface="TT Hoves" panose="02000503030000020004"/>
              </a:rPr>
              <a:t> </a:t>
            </a:r>
            <a:r>
              <a:rPr lang="ru-RU" sz="1800" dirty="0">
                <a:latin typeface="TT Hoves" panose="02000503030000020004"/>
              </a:rPr>
              <a:t>или открывают с локального диска, далее интерпретируют код в интерфейс, который будет отображаться на экране монитора.</a:t>
            </a:r>
          </a:p>
        </p:txBody>
      </p:sp>
      <p:sp>
        <p:nvSpPr>
          <p:cNvPr id="2" name="Заголовок 1"/>
          <p:cNvSpPr>
            <a:spLocks noGrp="1"/>
          </p:cNvSpPr>
          <p:nvPr>
            <p:ph type="title"/>
          </p:nvPr>
        </p:nvSpPr>
        <p:spPr>
          <a:xfrm>
            <a:off x="1946090" y="699653"/>
            <a:ext cx="8299820" cy="1518965"/>
          </a:xfrm>
        </p:spPr>
        <p:txBody>
          <a:bodyPr>
            <a:normAutofit/>
          </a:bodyPr>
          <a:lstStyle/>
          <a:p>
            <a:pPr algn="ctr"/>
            <a:r>
              <a:rPr lang="ru-RU" dirty="0">
                <a:effectLst>
                  <a:outerShdw blurRad="38100" dist="38100" dir="2700000" algn="tl">
                    <a:srgbClr val="000000">
                      <a:alpha val="43137"/>
                    </a:srgbClr>
                  </a:outerShdw>
                </a:effectLst>
                <a:latin typeface="TT Hoves DemiBold" panose="02000503030000020004"/>
              </a:rPr>
              <a:t>Язык гипертекстовой разметки</a:t>
            </a:r>
          </a:p>
        </p:txBody>
      </p:sp>
      <p:pic>
        <p:nvPicPr>
          <p:cNvPr id="11" name="Picture 2" descr="Изображение логотипа">
            <a:extLst>
              <a:ext uri="{FF2B5EF4-FFF2-40B4-BE49-F238E27FC236}">
                <a16:creationId xmlns:a16="http://schemas.microsoft.com/office/drawing/2014/main" id="{DA4CB630-2DC1-44D8-9C45-57D61FCDFB5B}"/>
              </a:ext>
            </a:extLst>
          </p:cNvPr>
          <p:cNvPicPr>
            <a:picLocks noGrp="1" noChangeAspect="1" noChangeArrowheads="1"/>
          </p:cNvPicPr>
          <p:nvPr>
            <p:ph sz="quarter" idx="16"/>
          </p:nvPr>
        </p:nvPicPr>
        <p:blipFill>
          <a:blip r:embed="rId3">
            <a:extLst>
              <a:ext uri="{28A0092B-C50C-407E-A947-70E740481C1C}">
                <a14:useLocalDpi xmlns:a14="http://schemas.microsoft.com/office/drawing/2010/main" val="0"/>
              </a:ext>
            </a:extLst>
          </a:blip>
          <a:srcRect/>
          <a:stretch>
            <a:fillRect/>
          </a:stretch>
        </p:blipFill>
        <p:spPr bwMode="auto">
          <a:xfrm>
            <a:off x="393263" y="1669774"/>
            <a:ext cx="4252226" cy="4252226"/>
          </a:xfrm>
          <a:prstGeom prst="rect">
            <a:avLst/>
          </a:prstGeom>
          <a:noFill/>
          <a:extLst>
            <a:ext uri="{909E8E84-426E-40DD-AFC4-6F175D3DCCD1}">
              <a14:hiddenFill xmlns:a14="http://schemas.microsoft.com/office/drawing/2010/main">
                <a:solidFill>
                  <a:srgbClr val="FFFFFF"/>
                </a:solidFill>
              </a14:hiddenFill>
            </a:ext>
          </a:extLst>
        </p:spPr>
      </p:pic>
      <p:sp>
        <p:nvSpPr>
          <p:cNvPr id="6"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Tree>
    <p:extLst>
      <p:ext uri="{BB962C8B-B14F-4D97-AF65-F5344CB8AC3E}">
        <p14:creationId xmlns:p14="http://schemas.microsoft.com/office/powerpoint/2010/main" val="1901251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6"/>
          <p:cNvSpPr>
            <a:spLocks noGrp="1"/>
          </p:cNvSpPr>
          <p:nvPr>
            <p:ph type="body" sz="half" idx="18"/>
          </p:nvPr>
        </p:nvSpPr>
        <p:spPr>
          <a:xfrm>
            <a:off x="4978519" y="1937402"/>
            <a:ext cx="6451481" cy="4143358"/>
          </a:xfrm>
        </p:spPr>
        <p:txBody>
          <a:bodyPr>
            <a:noAutofit/>
          </a:bodyPr>
          <a:lstStyle/>
          <a:p>
            <a:pPr marL="285750" indent="-285750" algn="just">
              <a:lnSpc>
                <a:spcPts val="3000"/>
              </a:lnSpc>
              <a:buFont typeface="Wingdings" panose="05000000000000000000" pitchFamily="2" charset="2"/>
              <a:buChar char="v"/>
            </a:pPr>
            <a:r>
              <a:rPr lang="ru-RU" sz="1800" dirty="0">
                <a:latin typeface="TT Hoves" panose="02000503030000020004"/>
              </a:rPr>
              <a:t>Элементы </a:t>
            </a:r>
            <a:r>
              <a:rPr lang="en-US" sz="1800" dirty="0">
                <a:latin typeface="TT Hoves" panose="02000503030000020004"/>
              </a:rPr>
              <a:t>HTML –</a:t>
            </a:r>
            <a:r>
              <a:rPr lang="ru-RU" sz="1800" dirty="0">
                <a:latin typeface="TT Hoves" panose="02000503030000020004"/>
              </a:rPr>
              <a:t> строительные блоки </a:t>
            </a:r>
            <a:r>
              <a:rPr lang="en-US" sz="1800" dirty="0">
                <a:latin typeface="TT Hoves" panose="02000503030000020004"/>
              </a:rPr>
              <a:t>HNML-</a:t>
            </a:r>
            <a:r>
              <a:rPr lang="ru-RU" sz="1800" dirty="0">
                <a:latin typeface="TT Hoves" panose="02000503030000020004"/>
              </a:rPr>
              <a:t>страниц. Они выделяются тегами (парными и одиночные), записанными с использованием угловых скобок. Например, </a:t>
            </a:r>
            <a:br>
              <a:rPr lang="ru-RU" sz="1800" dirty="0">
                <a:latin typeface="TT Hoves" panose="02000503030000020004"/>
              </a:rPr>
            </a:br>
            <a:r>
              <a:rPr lang="ru-RU" sz="1800" dirty="0">
                <a:latin typeface="TT Hoves" panose="02000503030000020004"/>
              </a:rPr>
              <a:t>теги </a:t>
            </a:r>
            <a:r>
              <a:rPr lang="ru-RU" sz="1800" dirty="0">
                <a:solidFill>
                  <a:schemeClr val="accent1"/>
                </a:solidFill>
                <a:latin typeface="TT Hoves" panose="02000503030000020004"/>
              </a:rPr>
              <a:t> </a:t>
            </a:r>
            <a:r>
              <a:rPr lang="ru-RU" sz="1800" b="1" dirty="0">
                <a:solidFill>
                  <a:schemeClr val="accent1"/>
                </a:solidFill>
                <a:latin typeface="TT Hoves" panose="02000503030000020004"/>
              </a:rPr>
              <a:t>&lt;</a:t>
            </a:r>
            <a:r>
              <a:rPr lang="ru-RU" sz="1800" b="1" dirty="0" err="1">
                <a:solidFill>
                  <a:schemeClr val="accent1"/>
                </a:solidFill>
                <a:latin typeface="TT Hoves" panose="02000503030000020004"/>
              </a:rPr>
              <a:t>img</a:t>
            </a:r>
            <a:r>
              <a:rPr lang="ru-RU" sz="1800" b="1" dirty="0">
                <a:solidFill>
                  <a:schemeClr val="accent1"/>
                </a:solidFill>
                <a:latin typeface="TT Hoves" panose="02000503030000020004"/>
              </a:rPr>
              <a:t> /&gt;</a:t>
            </a:r>
            <a:r>
              <a:rPr lang="ru-RU" sz="1800" dirty="0">
                <a:latin typeface="TT Hoves" panose="02000503030000020004"/>
              </a:rPr>
              <a:t> и </a:t>
            </a:r>
            <a:r>
              <a:rPr lang="ru-RU" sz="1800" b="1" dirty="0">
                <a:solidFill>
                  <a:schemeClr val="accent1"/>
                </a:solidFill>
                <a:latin typeface="TT Hoves" panose="02000503030000020004"/>
              </a:rPr>
              <a:t>&lt;</a:t>
            </a:r>
            <a:r>
              <a:rPr lang="ru-RU" sz="1800" b="1" dirty="0" err="1">
                <a:solidFill>
                  <a:schemeClr val="accent1"/>
                </a:solidFill>
                <a:latin typeface="TT Hoves" panose="02000503030000020004"/>
              </a:rPr>
              <a:t>input</a:t>
            </a:r>
            <a:r>
              <a:rPr lang="ru-RU" sz="1800" b="1" dirty="0">
                <a:solidFill>
                  <a:schemeClr val="accent1"/>
                </a:solidFill>
                <a:latin typeface="TT Hoves" panose="02000503030000020004"/>
              </a:rPr>
              <a:t> /&gt; </a:t>
            </a:r>
            <a:r>
              <a:rPr lang="ru-RU" sz="1800" dirty="0">
                <a:latin typeface="TT Hoves" panose="02000503030000020004"/>
              </a:rPr>
              <a:t>напрямую вводят контент на страницу</a:t>
            </a:r>
            <a:r>
              <a:rPr lang="en-US" sz="1800" dirty="0">
                <a:latin typeface="TT Hoves" panose="02000503030000020004"/>
              </a:rPr>
              <a:t>.</a:t>
            </a:r>
          </a:p>
          <a:p>
            <a:pPr marL="285750" indent="-285750" algn="just">
              <a:lnSpc>
                <a:spcPts val="2800"/>
              </a:lnSpc>
              <a:buFont typeface="Wingdings" panose="05000000000000000000" pitchFamily="2" charset="2"/>
              <a:buChar char="v"/>
            </a:pPr>
            <a:r>
              <a:rPr lang="ru-RU" sz="1800" dirty="0">
                <a:latin typeface="TT Hoves" panose="02000503030000020004"/>
              </a:rPr>
              <a:t>Другие парные теги, такие как </a:t>
            </a:r>
            <a:r>
              <a:rPr lang="ru-RU" sz="1800" b="1" dirty="0">
                <a:solidFill>
                  <a:schemeClr val="accent1"/>
                </a:solidFill>
                <a:latin typeface="TT Hoves" panose="02000503030000020004"/>
              </a:rPr>
              <a:t>&lt;p&gt;, </a:t>
            </a:r>
            <a:r>
              <a:rPr lang="ru-RU" sz="1800" dirty="0">
                <a:latin typeface="TT Hoves" panose="02000503030000020004"/>
              </a:rPr>
              <a:t>окружают и оформляют текст внутри себя и могут включать другие теги в качестве </a:t>
            </a:r>
            <a:r>
              <a:rPr lang="ru-RU" sz="1800" dirty="0" err="1">
                <a:latin typeface="TT Hoves" panose="02000503030000020004"/>
              </a:rPr>
              <a:t>подэлементов</a:t>
            </a:r>
            <a:r>
              <a:rPr lang="ru-RU" sz="1800" dirty="0">
                <a:latin typeface="TT Hoves" panose="02000503030000020004"/>
              </a:rPr>
              <a:t>.</a:t>
            </a:r>
          </a:p>
          <a:p>
            <a:pPr marL="285750" indent="-285750" algn="just">
              <a:lnSpc>
                <a:spcPts val="3000"/>
              </a:lnSpc>
              <a:buFont typeface="Wingdings" panose="05000000000000000000" pitchFamily="2" charset="2"/>
              <a:buChar char="v"/>
            </a:pPr>
            <a:r>
              <a:rPr lang="ru-RU" sz="1800" dirty="0">
                <a:latin typeface="TT Hoves" panose="02000503030000020004"/>
              </a:rPr>
              <a:t>Браузеры </a:t>
            </a:r>
            <a:r>
              <a:rPr lang="ru-RU" sz="1800" b="1" dirty="0">
                <a:solidFill>
                  <a:schemeClr val="accent1"/>
                </a:solidFill>
                <a:latin typeface="TT Hoves" panose="02000503030000020004"/>
              </a:rPr>
              <a:t>не отображают HTML-теги</a:t>
            </a:r>
            <a:r>
              <a:rPr lang="ru-RU" sz="1800" dirty="0">
                <a:latin typeface="TT Hoves" panose="02000503030000020004"/>
              </a:rPr>
              <a:t>, но используют их для интерпретации содержимого страницы.</a:t>
            </a:r>
          </a:p>
        </p:txBody>
      </p:sp>
      <p:sp>
        <p:nvSpPr>
          <p:cNvPr id="5" name="Заголовок 1"/>
          <p:cNvSpPr>
            <a:spLocks noGrp="1"/>
          </p:cNvSpPr>
          <p:nvPr>
            <p:ph type="title"/>
          </p:nvPr>
        </p:nvSpPr>
        <p:spPr>
          <a:xfrm>
            <a:off x="3348740" y="334528"/>
            <a:ext cx="7285891" cy="1470110"/>
          </a:xfrm>
        </p:spPr>
        <p:txBody>
          <a:bodyPr>
            <a:normAutofit/>
          </a:bodyPr>
          <a:lstStyle/>
          <a:p>
            <a:pPr algn="ctr"/>
            <a:r>
              <a:rPr lang="ru-RU" dirty="0">
                <a:effectLst>
                  <a:outerShdw blurRad="38100" dist="38100" dir="2700000" algn="tl">
                    <a:srgbClr val="000000">
                      <a:alpha val="43137"/>
                    </a:srgbClr>
                  </a:outerShdw>
                </a:effectLst>
                <a:latin typeface="TT Hoves DemiBold" panose="02000503030000020004"/>
              </a:rPr>
              <a:t>Элементы </a:t>
            </a:r>
            <a:r>
              <a:rPr lang="en-US" dirty="0">
                <a:effectLst>
                  <a:outerShdw blurRad="38100" dist="38100" dir="2700000" algn="tl">
                    <a:srgbClr val="000000">
                      <a:alpha val="43137"/>
                    </a:srgbClr>
                  </a:outerShdw>
                </a:effectLst>
                <a:latin typeface="TT Hoves DemiBold" panose="02000503030000020004"/>
              </a:rPr>
              <a:t>HTML</a:t>
            </a:r>
            <a:endParaRPr lang="ru-RU" dirty="0">
              <a:effectLst>
                <a:outerShdw blurRad="38100" dist="38100" dir="2700000" algn="tl">
                  <a:srgbClr val="000000">
                    <a:alpha val="43137"/>
                  </a:srgbClr>
                </a:outerShdw>
              </a:effectLst>
              <a:latin typeface="TT Hoves DemiBold" panose="02000503030000020004"/>
            </a:endParaRPr>
          </a:p>
        </p:txBody>
      </p:sp>
      <p:sp>
        <p:nvSpPr>
          <p:cNvPr id="6"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Tree>
    <p:extLst>
      <p:ext uri="{BB962C8B-B14F-4D97-AF65-F5344CB8AC3E}">
        <p14:creationId xmlns:p14="http://schemas.microsoft.com/office/powerpoint/2010/main" val="3819647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972BF94F-421A-4084-A4EE-090EAD1D11C6}"/>
              </a:ext>
            </a:extLst>
          </p:cNvPr>
          <p:cNvSpPr/>
          <p:nvPr/>
        </p:nvSpPr>
        <p:spPr>
          <a:xfrm>
            <a:off x="3607904" y="3123392"/>
            <a:ext cx="4999383" cy="1936418"/>
          </a:xfrm>
          <a:prstGeom prst="rect">
            <a:avLst/>
          </a:prstGeom>
          <a:solidFill>
            <a:srgbClr val="F5F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 name="TextBox 1"/>
          <p:cNvSpPr txBox="1"/>
          <p:nvPr/>
        </p:nvSpPr>
        <p:spPr>
          <a:xfrm>
            <a:off x="3897673" y="3764473"/>
            <a:ext cx="4465320" cy="461665"/>
          </a:xfrm>
          <a:prstGeom prst="rect">
            <a:avLst/>
          </a:prstGeom>
          <a:noFill/>
        </p:spPr>
        <p:txBody>
          <a:bodyPr wrap="square" rtlCol="0">
            <a:spAutoFit/>
          </a:bodyPr>
          <a:lstStyle/>
          <a:p>
            <a:pPr algn="ctr"/>
            <a:r>
              <a:rPr lang="en-US" sz="2400" b="1" dirty="0">
                <a:solidFill>
                  <a:srgbClr val="FF0000"/>
                </a:solidFill>
                <a:latin typeface="TT Hoves" panose="02000503030000020004" pitchFamily="50" charset="-52"/>
              </a:rPr>
              <a:t>&lt;p&gt;</a:t>
            </a:r>
            <a:r>
              <a:rPr lang="en-US" sz="2400" dirty="0">
                <a:latin typeface="TT Hoves" panose="02000503030000020004" pitchFamily="50" charset="-52"/>
              </a:rPr>
              <a:t>My cat is very grumpy</a:t>
            </a:r>
            <a:r>
              <a:rPr lang="en-US" sz="2400" b="1" dirty="0">
                <a:solidFill>
                  <a:srgbClr val="FF0000"/>
                </a:solidFill>
                <a:latin typeface="TT Hoves" panose="02000503030000020004" pitchFamily="50" charset="-52"/>
              </a:rPr>
              <a:t>&lt;/p&gt;</a:t>
            </a:r>
            <a:endParaRPr lang="ru-RU" sz="2400" b="1" dirty="0">
              <a:solidFill>
                <a:srgbClr val="FF0000"/>
              </a:solidFill>
              <a:latin typeface="TT Hoves" panose="02000503030000020004" pitchFamily="50" charset="-52"/>
            </a:endParaRPr>
          </a:p>
        </p:txBody>
      </p:sp>
      <p:sp>
        <p:nvSpPr>
          <p:cNvPr id="5" name="Левая круглая скобка 4"/>
          <p:cNvSpPr/>
          <p:nvPr/>
        </p:nvSpPr>
        <p:spPr>
          <a:xfrm rot="16200000">
            <a:off x="6006857" y="2719770"/>
            <a:ext cx="136252" cy="2907163"/>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1" name="TextBox 10"/>
          <p:cNvSpPr txBox="1"/>
          <p:nvPr/>
        </p:nvSpPr>
        <p:spPr>
          <a:xfrm>
            <a:off x="3897673" y="4241478"/>
            <a:ext cx="4465320" cy="369332"/>
          </a:xfrm>
          <a:prstGeom prst="rect">
            <a:avLst/>
          </a:prstGeom>
          <a:noFill/>
        </p:spPr>
        <p:txBody>
          <a:bodyPr wrap="square" rtlCol="0">
            <a:spAutoFit/>
          </a:bodyPr>
          <a:lstStyle/>
          <a:p>
            <a:pPr algn="ctr"/>
            <a:r>
              <a:rPr lang="en-US" dirty="0">
                <a:latin typeface="TT Hoves" panose="02000503030000020004" pitchFamily="50" charset="-52"/>
              </a:rPr>
              <a:t>Content</a:t>
            </a:r>
            <a:endParaRPr lang="ru-RU" dirty="0">
              <a:latin typeface="TT Hoves" panose="02000503030000020004" pitchFamily="50" charset="-52"/>
            </a:endParaRPr>
          </a:p>
        </p:txBody>
      </p:sp>
      <p:sp>
        <p:nvSpPr>
          <p:cNvPr id="13" name="Левая круглая скобка 12"/>
          <p:cNvSpPr/>
          <p:nvPr/>
        </p:nvSpPr>
        <p:spPr>
          <a:xfrm rot="16200000">
            <a:off x="6070164" y="2544877"/>
            <a:ext cx="120337" cy="4042209"/>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4" name="TextBox 13"/>
          <p:cNvSpPr txBox="1"/>
          <p:nvPr/>
        </p:nvSpPr>
        <p:spPr>
          <a:xfrm>
            <a:off x="3897673" y="4690478"/>
            <a:ext cx="4465320" cy="369332"/>
          </a:xfrm>
          <a:prstGeom prst="rect">
            <a:avLst/>
          </a:prstGeom>
          <a:noFill/>
        </p:spPr>
        <p:txBody>
          <a:bodyPr wrap="square" rtlCol="0">
            <a:spAutoFit/>
          </a:bodyPr>
          <a:lstStyle/>
          <a:p>
            <a:pPr algn="ctr"/>
            <a:r>
              <a:rPr lang="en-US" dirty="0">
                <a:latin typeface="TT Hoves" panose="02000503030000020004" pitchFamily="50" charset="-52"/>
              </a:rPr>
              <a:t>Element</a:t>
            </a:r>
            <a:endParaRPr lang="ru-RU" dirty="0">
              <a:latin typeface="TT Hoves" panose="02000503030000020004" pitchFamily="50" charset="-52"/>
            </a:endParaRPr>
          </a:p>
        </p:txBody>
      </p:sp>
      <p:sp>
        <p:nvSpPr>
          <p:cNvPr id="15" name="Левая круглая скобка 14"/>
          <p:cNvSpPr/>
          <p:nvPr/>
        </p:nvSpPr>
        <p:spPr>
          <a:xfrm rot="5400000">
            <a:off x="4271732" y="3546423"/>
            <a:ext cx="176088" cy="501097"/>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6" name="Левая круглая скобка 15"/>
          <p:cNvSpPr/>
          <p:nvPr/>
        </p:nvSpPr>
        <p:spPr>
          <a:xfrm rot="5400000">
            <a:off x="7747945" y="3481528"/>
            <a:ext cx="173875" cy="633106"/>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9" name="Прямая соединительная линия 8"/>
          <p:cNvCxnSpPr>
            <a:stCxn id="15" idx="1"/>
          </p:cNvCxnSpPr>
          <p:nvPr/>
        </p:nvCxnSpPr>
        <p:spPr>
          <a:xfrm flipV="1">
            <a:off x="4359776" y="3476452"/>
            <a:ext cx="3502" cy="232476"/>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p:cNvCxnSpPr/>
          <p:nvPr/>
        </p:nvCxnSpPr>
        <p:spPr>
          <a:xfrm flipV="1">
            <a:off x="7831380" y="3486000"/>
            <a:ext cx="3502" cy="23247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27116" y="3123392"/>
            <a:ext cx="4465320" cy="369332"/>
          </a:xfrm>
          <a:prstGeom prst="rect">
            <a:avLst/>
          </a:prstGeom>
          <a:noFill/>
        </p:spPr>
        <p:txBody>
          <a:bodyPr wrap="square" rtlCol="0">
            <a:spAutoFit/>
          </a:bodyPr>
          <a:lstStyle/>
          <a:p>
            <a:pPr algn="ctr"/>
            <a:r>
              <a:rPr lang="en-US" dirty="0">
                <a:latin typeface="TT Hoves" panose="02000503030000020004" pitchFamily="50" charset="-52"/>
              </a:rPr>
              <a:t>Opening tag</a:t>
            </a:r>
            <a:endParaRPr lang="ru-RU" dirty="0">
              <a:latin typeface="TT Hoves" panose="02000503030000020004" pitchFamily="50" charset="-52"/>
            </a:endParaRPr>
          </a:p>
        </p:txBody>
      </p:sp>
      <p:sp>
        <p:nvSpPr>
          <p:cNvPr id="19" name="TextBox 18"/>
          <p:cNvSpPr txBox="1"/>
          <p:nvPr/>
        </p:nvSpPr>
        <p:spPr>
          <a:xfrm>
            <a:off x="5644508" y="3137690"/>
            <a:ext cx="4465320" cy="369332"/>
          </a:xfrm>
          <a:prstGeom prst="rect">
            <a:avLst/>
          </a:prstGeom>
          <a:noFill/>
        </p:spPr>
        <p:txBody>
          <a:bodyPr wrap="square" rtlCol="0">
            <a:spAutoFit/>
          </a:bodyPr>
          <a:lstStyle/>
          <a:p>
            <a:pPr algn="ctr"/>
            <a:r>
              <a:rPr lang="en-US" dirty="0">
                <a:latin typeface="TT Hoves" panose="02000503030000020004" pitchFamily="50" charset="-52"/>
              </a:rPr>
              <a:t>Closing tag</a:t>
            </a:r>
            <a:endParaRPr lang="ru-RU" dirty="0">
              <a:latin typeface="TT Hoves" panose="02000503030000020004" pitchFamily="50" charset="-52"/>
            </a:endParaRPr>
          </a:p>
        </p:txBody>
      </p:sp>
      <p:sp>
        <p:nvSpPr>
          <p:cNvPr id="22" name="Прямоугольник 21"/>
          <p:cNvSpPr/>
          <p:nvPr/>
        </p:nvSpPr>
        <p:spPr>
          <a:xfrm>
            <a:off x="823929" y="1549640"/>
            <a:ext cx="10502107" cy="923330"/>
          </a:xfrm>
          <a:prstGeom prst="rect">
            <a:avLst/>
          </a:prstGeom>
        </p:spPr>
        <p:txBody>
          <a:bodyPr wrap="square">
            <a:spAutoFit/>
          </a:bodyPr>
          <a:lstStyle/>
          <a:p>
            <a:pPr algn="just">
              <a:buClr>
                <a:schemeClr val="accent1"/>
              </a:buClr>
            </a:pPr>
            <a:r>
              <a:rPr lang="ru-RU" dirty="0">
                <a:latin typeface="TT Hoves"/>
              </a:rPr>
              <a:t>У парных тегов, в отличие от одиночных, есть вторая половинка — </a:t>
            </a:r>
            <a:r>
              <a:rPr lang="ru-RU" dirty="0">
                <a:solidFill>
                  <a:srgbClr val="FF0000"/>
                </a:solidFill>
                <a:latin typeface="TT Hoves" panose="02000503030000020004"/>
              </a:rPr>
              <a:t>закрывающий тег</a:t>
            </a:r>
            <a:r>
              <a:rPr lang="ru-RU" dirty="0">
                <a:latin typeface="TT Hoves"/>
              </a:rPr>
              <a:t>. </a:t>
            </a:r>
            <a:br>
              <a:rPr lang="en-US" dirty="0">
                <a:latin typeface="TT Hoves"/>
              </a:rPr>
            </a:br>
            <a:endParaRPr lang="en-US" dirty="0">
              <a:latin typeface="TT Hoves"/>
            </a:endParaRPr>
          </a:p>
          <a:p>
            <a:pPr algn="just">
              <a:buClr>
                <a:schemeClr val="accent1"/>
              </a:buClr>
            </a:pPr>
            <a:r>
              <a:rPr lang="ru-RU" dirty="0">
                <a:latin typeface="TT Hoves"/>
              </a:rPr>
              <a:t>В закрывающих тегах перед именем ставится символ </a:t>
            </a:r>
            <a:r>
              <a:rPr lang="ru-RU" b="1" dirty="0">
                <a:solidFill>
                  <a:srgbClr val="FF0000"/>
                </a:solidFill>
                <a:latin typeface="TT Hoves" panose="02000503030000020004"/>
              </a:rPr>
              <a:t>/</a:t>
            </a:r>
            <a:r>
              <a:rPr lang="ru-RU" dirty="0">
                <a:latin typeface="TT Hoves"/>
              </a:rPr>
              <a:t>: &lt;</a:t>
            </a:r>
            <a:r>
              <a:rPr lang="ru-RU" b="1" dirty="0">
                <a:solidFill>
                  <a:srgbClr val="FF0000"/>
                </a:solidFill>
                <a:latin typeface="TT Hoves" panose="02000503030000020004"/>
              </a:rPr>
              <a:t>h1</a:t>
            </a:r>
            <a:r>
              <a:rPr lang="ru-RU" dirty="0">
                <a:latin typeface="TT Hoves"/>
              </a:rPr>
              <a:t>&gt;Текст заголовка&lt;</a:t>
            </a:r>
            <a:r>
              <a:rPr lang="ru-RU" b="1" dirty="0">
                <a:solidFill>
                  <a:srgbClr val="FF0000"/>
                </a:solidFill>
                <a:latin typeface="TT Hoves" panose="02000503030000020004"/>
              </a:rPr>
              <a:t>/h1</a:t>
            </a:r>
            <a:r>
              <a:rPr lang="ru-RU" dirty="0">
                <a:latin typeface="TT Hoves"/>
              </a:rPr>
              <a:t>&gt;</a:t>
            </a:r>
          </a:p>
        </p:txBody>
      </p:sp>
      <p:sp>
        <p:nvSpPr>
          <p:cNvPr id="20"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21" name="Заголовок 2">
            <a:extLst>
              <a:ext uri="{FF2B5EF4-FFF2-40B4-BE49-F238E27FC236}">
                <a16:creationId xmlns:a16="http://schemas.microsoft.com/office/drawing/2014/main" id="{DAA602F8-D408-47A1-BBE0-6D39373BAFBC}"/>
              </a:ext>
            </a:extLst>
          </p:cNvPr>
          <p:cNvSpPr txBox="1">
            <a:spLocks/>
          </p:cNvSpPr>
          <p:nvPr/>
        </p:nvSpPr>
        <p:spPr>
          <a:xfrm>
            <a:off x="3328929" y="334528"/>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panose="02000503030000020004"/>
              </a:rPr>
              <a:t>Элементы </a:t>
            </a:r>
            <a:r>
              <a:rPr lang="en-US" dirty="0">
                <a:effectLst>
                  <a:outerShdw blurRad="38100" dist="38100" dir="2700000" algn="tl">
                    <a:srgbClr val="000000">
                      <a:alpha val="43137"/>
                    </a:srgbClr>
                  </a:outerShdw>
                </a:effectLst>
                <a:latin typeface="TT Hoves DemiBold" panose="02000503030000020004"/>
              </a:rPr>
              <a:t>HTML</a:t>
            </a:r>
            <a:endParaRPr lang="ru-RU" dirty="0">
              <a:effectLst>
                <a:outerShdw blurRad="38100" dist="38100" dir="2700000" algn="tl">
                  <a:srgbClr val="000000">
                    <a:alpha val="43137"/>
                  </a:srgbClr>
                </a:outerShdw>
              </a:effectLst>
              <a:latin typeface="TT Hoves DemiBold" panose="02000503030000020004"/>
            </a:endParaRPr>
          </a:p>
        </p:txBody>
      </p:sp>
    </p:spTree>
    <p:extLst>
      <p:ext uri="{BB962C8B-B14F-4D97-AF65-F5344CB8AC3E}">
        <p14:creationId xmlns:p14="http://schemas.microsoft.com/office/powerpoint/2010/main" val="313607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10"/>
          <p:cNvSpPr/>
          <p:nvPr/>
        </p:nvSpPr>
        <p:spPr>
          <a:xfrm>
            <a:off x="757020" y="1260000"/>
            <a:ext cx="10502107" cy="1477328"/>
          </a:xfrm>
          <a:prstGeom prst="rect">
            <a:avLst/>
          </a:prstGeom>
        </p:spPr>
        <p:txBody>
          <a:bodyPr wrap="square">
            <a:spAutoFit/>
          </a:bodyPr>
          <a:lstStyle/>
          <a:p>
            <a:pPr algn="just">
              <a:buClr>
                <a:schemeClr val="accent1"/>
              </a:buClr>
            </a:pPr>
            <a:r>
              <a:rPr lang="ru-RU" dirty="0">
                <a:latin typeface="TT Hoves"/>
              </a:rPr>
              <a:t>Использование внутри какого-либо тега еще одного или даже нескольких называется </a:t>
            </a:r>
            <a:r>
              <a:rPr lang="ru-RU" b="1" dirty="0">
                <a:solidFill>
                  <a:srgbClr val="FF0000"/>
                </a:solidFill>
                <a:latin typeface="TT Hoves" panose="02000503030000020004"/>
              </a:rPr>
              <a:t>вложенностью тегов </a:t>
            </a:r>
            <a:r>
              <a:rPr lang="en-US" b="1" dirty="0">
                <a:solidFill>
                  <a:srgbClr val="FF0000"/>
                </a:solidFill>
                <a:latin typeface="TT Hoves" panose="02000503030000020004"/>
              </a:rPr>
              <a:t>HTML</a:t>
            </a:r>
            <a:r>
              <a:rPr lang="ru-RU" dirty="0">
                <a:latin typeface="TT Hoves"/>
              </a:rPr>
              <a:t>.</a:t>
            </a:r>
            <a:endParaRPr lang="en-US" dirty="0">
              <a:latin typeface="TT Hoves"/>
            </a:endParaRPr>
          </a:p>
          <a:p>
            <a:pPr algn="just">
              <a:buClr>
                <a:schemeClr val="accent1"/>
              </a:buClr>
            </a:pPr>
            <a:endParaRPr lang="en-US" dirty="0">
              <a:latin typeface="TT Hoves"/>
            </a:endParaRPr>
          </a:p>
          <a:p>
            <a:pPr algn="just">
              <a:buClr>
                <a:schemeClr val="accent1"/>
              </a:buClr>
            </a:pPr>
            <a:r>
              <a:rPr lang="ru-RU" dirty="0">
                <a:latin typeface="TT Hoves" panose="02000503030000020004"/>
              </a:rPr>
              <a:t>Для более удобного чтения </a:t>
            </a:r>
            <a:r>
              <a:rPr lang="en-US" dirty="0">
                <a:latin typeface="TT Hoves" panose="02000503030000020004"/>
              </a:rPr>
              <a:t>HTML-</a:t>
            </a:r>
            <a:r>
              <a:rPr lang="ru-RU" dirty="0">
                <a:latin typeface="TT Hoves"/>
              </a:rPr>
              <a:t>кода в нем отмечают </a:t>
            </a:r>
            <a:r>
              <a:rPr lang="ru-RU" b="1" dirty="0">
                <a:solidFill>
                  <a:srgbClr val="FF0000"/>
                </a:solidFill>
                <a:latin typeface="TT Hoves" panose="02000503030000020004"/>
              </a:rPr>
              <a:t>уровень вложенности</a:t>
            </a:r>
            <a:r>
              <a:rPr lang="ru-RU" dirty="0">
                <a:latin typeface="TT Hoves" panose="02000503030000020004"/>
              </a:rPr>
              <a:t>, проставляя отступ конкретного тега от левого края</a:t>
            </a:r>
            <a:r>
              <a:rPr lang="en-US" dirty="0">
                <a:latin typeface="TT Hoves" panose="02000503030000020004"/>
              </a:rPr>
              <a:t>.</a:t>
            </a:r>
            <a:endParaRPr lang="ru-RU" dirty="0">
              <a:latin typeface="TT Hoves" panose="02000503030000020004"/>
            </a:endParaRPr>
          </a:p>
        </p:txBody>
      </p:sp>
      <p:sp>
        <p:nvSpPr>
          <p:cNvPr id="10" name="Заголовок 2"/>
          <p:cNvSpPr txBox="1">
            <a:spLocks/>
          </p:cNvSpPr>
          <p:nvPr/>
        </p:nvSpPr>
        <p:spPr>
          <a:xfrm>
            <a:off x="3328929" y="334528"/>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panose="02000503030000020004"/>
              </a:rPr>
              <a:t>Элементы </a:t>
            </a:r>
            <a:r>
              <a:rPr lang="en-US" dirty="0">
                <a:effectLst>
                  <a:outerShdw blurRad="38100" dist="38100" dir="2700000" algn="tl">
                    <a:srgbClr val="000000">
                      <a:alpha val="43137"/>
                    </a:srgbClr>
                  </a:outerShdw>
                </a:effectLst>
                <a:latin typeface="TT Hoves DemiBold" panose="02000503030000020004"/>
              </a:rPr>
              <a:t>HTML</a:t>
            </a:r>
            <a:endParaRPr lang="ru-RU" dirty="0">
              <a:effectLst>
                <a:outerShdw blurRad="38100" dist="38100" dir="2700000" algn="tl">
                  <a:srgbClr val="000000">
                    <a:alpha val="43137"/>
                  </a:srgbClr>
                </a:outerShdw>
              </a:effectLst>
              <a:latin typeface="TT Hoves DemiBold" panose="02000503030000020004"/>
            </a:endParaRPr>
          </a:p>
        </p:txBody>
      </p:sp>
      <p:sp>
        <p:nvSpPr>
          <p:cNvPr id="4" name="Прямоугольник 3"/>
          <p:cNvSpPr/>
          <p:nvPr/>
        </p:nvSpPr>
        <p:spPr>
          <a:xfrm>
            <a:off x="757020" y="3091765"/>
            <a:ext cx="3929269" cy="2492990"/>
          </a:xfrm>
          <a:prstGeom prst="rect">
            <a:avLst/>
          </a:prstGeom>
          <a:solidFill>
            <a:srgbClr val="F5F4F3"/>
          </a:solidFill>
        </p:spPr>
        <p:txBody>
          <a:bodyPr wrap="square">
            <a:spAutoFit/>
          </a:bodyPr>
          <a:lstStyle/>
          <a:p>
            <a:r>
              <a:rPr lang="ru-RU" sz="1200" dirty="0">
                <a:solidFill>
                  <a:schemeClr val="tx1">
                    <a:lumMod val="75000"/>
                    <a:lumOff val="25000"/>
                  </a:schemeClr>
                </a:solidFill>
                <a:latin typeface="TT Hoves" panose="02000503030000020004" pitchFamily="50" charset="-52"/>
              </a:rPr>
              <a:t>&lt;!DOCTYPE </a:t>
            </a:r>
            <a:r>
              <a:rPr lang="ru-RU" sz="1200" dirty="0" err="1">
                <a:solidFill>
                  <a:schemeClr val="tx1">
                    <a:lumMod val="75000"/>
                    <a:lumOff val="25000"/>
                  </a:schemeClr>
                </a:solidFill>
                <a:latin typeface="TT Hoves" panose="02000503030000020004" pitchFamily="50" charset="-52"/>
              </a:rPr>
              <a:t>html</a:t>
            </a:r>
            <a:r>
              <a:rPr lang="ru-RU" sz="1200" dirty="0">
                <a:solidFill>
                  <a:schemeClr val="tx1">
                    <a:lumMod val="75000"/>
                    <a:lumOff val="25000"/>
                  </a:schemeClr>
                </a:solidFill>
                <a:latin typeface="TT Hoves" panose="02000503030000020004" pitchFamily="50" charset="-52"/>
              </a:rPr>
              <a:t>&gt;</a:t>
            </a:r>
          </a:p>
          <a:p>
            <a:r>
              <a:rPr lang="ru-RU" sz="1200" dirty="0">
                <a:solidFill>
                  <a:srgbClr val="0070C0"/>
                </a:solidFill>
                <a:latin typeface="TT Hoves" panose="02000503030000020004" pitchFamily="50" charset="-52"/>
              </a:rPr>
              <a:t> &lt;</a:t>
            </a:r>
            <a:r>
              <a:rPr lang="ru-RU" sz="1200" dirty="0" err="1">
                <a:solidFill>
                  <a:srgbClr val="0070C0"/>
                </a:solidFill>
                <a:latin typeface="TT Hoves" panose="02000503030000020004" pitchFamily="50" charset="-52"/>
              </a:rPr>
              <a:t>html</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head</a:t>
            </a:r>
            <a:r>
              <a:rPr lang="ru-RU" sz="1200" dirty="0">
                <a:solidFill>
                  <a:srgbClr val="0070C0"/>
                </a:solidFill>
                <a:latin typeface="TT Hoves" panose="02000503030000020004" pitchFamily="50" charset="-52"/>
              </a:rPr>
              <a:t>&gt;</a:t>
            </a:r>
          </a:p>
          <a:p>
            <a:r>
              <a:rPr lang="ru-RU" sz="1200" dirty="0">
                <a:solidFill>
                  <a:srgbClr val="0070C0"/>
                </a:solidFill>
                <a:latin typeface="TT Hoves" panose="02000503030000020004" pitchFamily="50" charset="-52"/>
              </a:rPr>
              <a:t> </a:t>
            </a:r>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meta</a:t>
            </a:r>
            <a:r>
              <a:rPr lang="ru-RU" sz="1200" dirty="0">
                <a:solidFill>
                  <a:srgbClr val="0070C0"/>
                </a:solidFill>
                <a:latin typeface="TT Hoves" panose="02000503030000020004" pitchFamily="50" charset="-52"/>
              </a:rPr>
              <a:t> </a:t>
            </a:r>
            <a:r>
              <a:rPr lang="ru-RU" sz="1200" dirty="0" err="1">
                <a:solidFill>
                  <a:schemeClr val="accent1"/>
                </a:solidFill>
                <a:latin typeface="TT Hoves" panose="02000503030000020004" pitchFamily="50" charset="-52"/>
              </a:rPr>
              <a:t>charset</a:t>
            </a:r>
            <a:r>
              <a:rPr lang="ru-RU" sz="1200" dirty="0">
                <a:latin typeface="TT Hoves" panose="02000503030000020004" pitchFamily="50" charset="-52"/>
              </a:rPr>
              <a:t>=</a:t>
            </a:r>
            <a:r>
              <a:rPr lang="ru-RU" sz="1200" dirty="0">
                <a:solidFill>
                  <a:srgbClr val="7030A0"/>
                </a:solidFill>
                <a:latin typeface="TT Hoves" panose="02000503030000020004" pitchFamily="50" charset="-52"/>
              </a:rPr>
              <a:t>"utf-8"</a:t>
            </a:r>
            <a:r>
              <a:rPr lang="ru-RU" sz="1200" dirty="0">
                <a:latin typeface="TT Hoves" panose="02000503030000020004" pitchFamily="50" charset="-52"/>
              </a:rPr>
              <a:t> </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title</a:t>
            </a:r>
            <a:r>
              <a:rPr lang="ru-RU" sz="1200" dirty="0">
                <a:solidFill>
                  <a:srgbClr val="0070C0"/>
                </a:solidFill>
                <a:latin typeface="TT Hoves" panose="02000503030000020004" pitchFamily="50" charset="-52"/>
              </a:rPr>
              <a:t>&gt;</a:t>
            </a:r>
            <a:r>
              <a:rPr lang="ru-RU" sz="1200" dirty="0">
                <a:latin typeface="TT Hoves" panose="02000503030000020004" pitchFamily="50" charset="-52"/>
              </a:rPr>
              <a:t>HTML </a:t>
            </a:r>
            <a:r>
              <a:rPr lang="ru-RU" sz="1200" dirty="0" err="1">
                <a:latin typeface="TT Hoves" panose="02000503030000020004" pitchFamily="50" charset="-52"/>
              </a:rPr>
              <a:t>Document</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title</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head</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body</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&lt;p&gt;</a:t>
            </a:r>
            <a:endParaRPr lang="en-US" sz="1200" dirty="0">
              <a:solidFill>
                <a:srgbClr val="0070C0"/>
              </a:solidFill>
              <a:latin typeface="TT Hoves" panose="02000503030000020004" pitchFamily="50" charset="-52"/>
            </a:endParaRP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&lt;b&gt; </a:t>
            </a:r>
            <a:r>
              <a:rPr lang="ru-RU" sz="1200" dirty="0">
                <a:latin typeface="TT Hoves" panose="02000503030000020004" pitchFamily="50" charset="-52"/>
              </a:rPr>
              <a:t>Этот текст будет полужирным,</a:t>
            </a:r>
            <a:endParaRPr lang="en-US" sz="1200" dirty="0">
              <a:latin typeface="TT Hoves" panose="02000503030000020004" pitchFamily="50" charset="-52"/>
            </a:endParaRPr>
          </a:p>
          <a:p>
            <a:r>
              <a:rPr lang="en-US" sz="1200" dirty="0">
                <a:latin typeface="TT Hoves" panose="02000503030000020004" pitchFamily="50" charset="-52"/>
              </a:rPr>
              <a:t>         </a:t>
            </a:r>
            <a:r>
              <a:rPr lang="ru-RU" sz="1200" dirty="0">
                <a:solidFill>
                  <a:srgbClr val="0070C0"/>
                </a:solidFill>
                <a:latin typeface="TT Hoves" panose="02000503030000020004" pitchFamily="50" charset="-52"/>
              </a:rPr>
              <a:t>&lt;i&gt;</a:t>
            </a:r>
            <a:r>
              <a:rPr lang="ru-RU" sz="1200" dirty="0">
                <a:latin typeface="TT Hoves" panose="02000503030000020004" pitchFamily="50" charset="-52"/>
              </a:rPr>
              <a:t>а этот — ещё и курсивным</a:t>
            </a:r>
            <a:r>
              <a:rPr lang="ru-RU" sz="1200" dirty="0">
                <a:solidFill>
                  <a:srgbClr val="0070C0"/>
                </a:solidFill>
                <a:latin typeface="TT Hoves" panose="02000503030000020004" pitchFamily="50" charset="-52"/>
              </a:rPr>
              <a:t>&lt;/i&gt;</a:t>
            </a:r>
            <a:r>
              <a:rPr lang="ru-RU" sz="1200" dirty="0">
                <a:latin typeface="TT Hoves" panose="02000503030000020004" pitchFamily="50" charset="-52"/>
              </a:rPr>
              <a:t>. </a:t>
            </a:r>
            <a:r>
              <a:rPr lang="ru-RU" sz="1200" dirty="0">
                <a:solidFill>
                  <a:srgbClr val="0070C0"/>
                </a:solidFill>
                <a:latin typeface="TT Hoves" panose="02000503030000020004" pitchFamily="50" charset="-52"/>
              </a:rPr>
              <a:t>&lt;/b&gt;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&lt;/p&gt;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body</a:t>
            </a:r>
            <a:r>
              <a:rPr lang="ru-RU" sz="1200" dirty="0">
                <a:solidFill>
                  <a:srgbClr val="0070C0"/>
                </a:solidFill>
                <a:latin typeface="TT Hoves" panose="02000503030000020004" pitchFamily="50" charset="-52"/>
              </a:rPr>
              <a:t>&gt;</a:t>
            </a:r>
          </a:p>
          <a:p>
            <a:r>
              <a:rPr lang="ru-RU" sz="1200" dirty="0">
                <a:solidFill>
                  <a:srgbClr val="0070C0"/>
                </a:solidFill>
                <a:latin typeface="TT Hoves" panose="02000503030000020004" pitchFamily="50" charset="-52"/>
              </a:rPr>
              <a:t> &lt;/</a:t>
            </a:r>
            <a:r>
              <a:rPr lang="ru-RU" sz="1200" dirty="0" err="1">
                <a:solidFill>
                  <a:srgbClr val="0070C0"/>
                </a:solidFill>
                <a:latin typeface="TT Hoves" panose="02000503030000020004" pitchFamily="50" charset="-52"/>
              </a:rPr>
              <a:t>html</a:t>
            </a:r>
            <a:r>
              <a:rPr lang="ru-RU" sz="1200" dirty="0">
                <a:solidFill>
                  <a:srgbClr val="0070C0"/>
                </a:solidFill>
                <a:latin typeface="TT Hoves" panose="02000503030000020004" pitchFamily="50" charset="-52"/>
              </a:rPr>
              <a:t>&gt;</a:t>
            </a:r>
          </a:p>
        </p:txBody>
      </p:sp>
      <p:sp>
        <p:nvSpPr>
          <p:cNvPr id="8"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Tree>
    <p:extLst>
      <p:ext uri="{BB962C8B-B14F-4D97-AF65-F5344CB8AC3E}">
        <p14:creationId xmlns:p14="http://schemas.microsoft.com/office/powerpoint/2010/main" val="2879835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Прямоугольник 10"/>
          <p:cNvSpPr/>
          <p:nvPr/>
        </p:nvSpPr>
        <p:spPr>
          <a:xfrm>
            <a:off x="757020" y="1260000"/>
            <a:ext cx="10502107" cy="1477328"/>
          </a:xfrm>
          <a:prstGeom prst="rect">
            <a:avLst/>
          </a:prstGeom>
        </p:spPr>
        <p:txBody>
          <a:bodyPr wrap="square">
            <a:spAutoFit/>
          </a:bodyPr>
          <a:lstStyle/>
          <a:p>
            <a:pPr algn="just">
              <a:buClr>
                <a:schemeClr val="accent1"/>
              </a:buClr>
            </a:pPr>
            <a:r>
              <a:rPr lang="ru-RU" dirty="0">
                <a:latin typeface="TT Hoves"/>
              </a:rPr>
              <a:t>Использование внутри какого-либо тега еще одного или даже нескольких называется </a:t>
            </a:r>
            <a:r>
              <a:rPr lang="ru-RU" b="1" dirty="0">
                <a:solidFill>
                  <a:srgbClr val="FF0000"/>
                </a:solidFill>
                <a:latin typeface="TT Hoves" panose="02000503030000020004"/>
              </a:rPr>
              <a:t>вложенностью тегов </a:t>
            </a:r>
            <a:r>
              <a:rPr lang="en-US" b="1" dirty="0">
                <a:solidFill>
                  <a:srgbClr val="FF0000"/>
                </a:solidFill>
                <a:latin typeface="TT Hoves" panose="02000503030000020004"/>
              </a:rPr>
              <a:t>HTML</a:t>
            </a:r>
            <a:r>
              <a:rPr lang="ru-RU" dirty="0">
                <a:latin typeface="TT Hoves"/>
              </a:rPr>
              <a:t>.</a:t>
            </a:r>
            <a:endParaRPr lang="en-US" dirty="0">
              <a:latin typeface="TT Hoves"/>
            </a:endParaRPr>
          </a:p>
          <a:p>
            <a:pPr algn="just">
              <a:buClr>
                <a:schemeClr val="accent1"/>
              </a:buClr>
            </a:pPr>
            <a:endParaRPr lang="en-US" dirty="0">
              <a:latin typeface="TT Hoves"/>
            </a:endParaRPr>
          </a:p>
          <a:p>
            <a:pPr algn="just">
              <a:buClr>
                <a:schemeClr val="accent1"/>
              </a:buClr>
            </a:pPr>
            <a:r>
              <a:rPr lang="ru-RU" dirty="0">
                <a:latin typeface="TT Hoves" panose="02000503030000020004"/>
              </a:rPr>
              <a:t>Для более удобного чтения </a:t>
            </a:r>
            <a:r>
              <a:rPr lang="en-US" dirty="0">
                <a:latin typeface="TT Hoves" panose="02000503030000020004"/>
              </a:rPr>
              <a:t>HTML-</a:t>
            </a:r>
            <a:r>
              <a:rPr lang="ru-RU" dirty="0">
                <a:latin typeface="TT Hoves"/>
              </a:rPr>
              <a:t>кода в нем отмечают </a:t>
            </a:r>
            <a:r>
              <a:rPr lang="ru-RU" b="1" dirty="0">
                <a:solidFill>
                  <a:srgbClr val="FF0000"/>
                </a:solidFill>
                <a:latin typeface="TT Hoves" panose="02000503030000020004"/>
              </a:rPr>
              <a:t>уровень вложенности</a:t>
            </a:r>
            <a:r>
              <a:rPr lang="ru-RU" dirty="0">
                <a:latin typeface="TT Hoves" panose="02000503030000020004"/>
              </a:rPr>
              <a:t>, проставляя отступ конкретного тега от левого края</a:t>
            </a:r>
            <a:r>
              <a:rPr lang="en-US" dirty="0">
                <a:latin typeface="TT Hoves" panose="02000503030000020004"/>
              </a:rPr>
              <a:t>.</a:t>
            </a:r>
            <a:endParaRPr lang="ru-RU" dirty="0">
              <a:latin typeface="TT Hoves" panose="02000503030000020004"/>
            </a:endParaRPr>
          </a:p>
        </p:txBody>
      </p:sp>
      <p:sp>
        <p:nvSpPr>
          <p:cNvPr id="10" name="Заголовок 2"/>
          <p:cNvSpPr txBox="1">
            <a:spLocks/>
          </p:cNvSpPr>
          <p:nvPr/>
        </p:nvSpPr>
        <p:spPr>
          <a:xfrm>
            <a:off x="3328929" y="334528"/>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panose="02000503030000020004"/>
              </a:rPr>
              <a:t>Элементы </a:t>
            </a:r>
            <a:r>
              <a:rPr lang="en-US" dirty="0">
                <a:effectLst>
                  <a:outerShdw blurRad="38100" dist="38100" dir="2700000" algn="tl">
                    <a:srgbClr val="000000">
                      <a:alpha val="43137"/>
                    </a:srgbClr>
                  </a:outerShdw>
                </a:effectLst>
                <a:latin typeface="TT Hoves DemiBold" panose="02000503030000020004"/>
              </a:rPr>
              <a:t>HTML</a:t>
            </a:r>
            <a:endParaRPr lang="ru-RU" dirty="0">
              <a:effectLst>
                <a:outerShdw blurRad="38100" dist="38100" dir="2700000" algn="tl">
                  <a:srgbClr val="000000">
                    <a:alpha val="43137"/>
                  </a:srgbClr>
                </a:outerShdw>
              </a:effectLst>
              <a:latin typeface="TT Hoves DemiBold" panose="02000503030000020004"/>
            </a:endParaRPr>
          </a:p>
        </p:txBody>
      </p:sp>
      <p:pic>
        <p:nvPicPr>
          <p:cNvPr id="2" name="Рисунок 1"/>
          <p:cNvPicPr>
            <a:picLocks noChangeAspect="1"/>
          </p:cNvPicPr>
          <p:nvPr/>
        </p:nvPicPr>
        <p:blipFill>
          <a:blip r:embed="rId2"/>
          <a:stretch>
            <a:fillRect/>
          </a:stretch>
        </p:blipFill>
        <p:spPr>
          <a:xfrm>
            <a:off x="6190297" y="3581023"/>
            <a:ext cx="5362575" cy="1514475"/>
          </a:xfrm>
          <a:prstGeom prst="rect">
            <a:avLst/>
          </a:prstGeom>
          <a:ln>
            <a:solidFill>
              <a:srgbClr val="E5E4E2">
                <a:alpha val="40000"/>
              </a:srgbClr>
            </a:solidFill>
          </a:ln>
        </p:spPr>
      </p:pic>
      <p:sp>
        <p:nvSpPr>
          <p:cNvPr id="4" name="Прямоугольник 3"/>
          <p:cNvSpPr/>
          <p:nvPr/>
        </p:nvSpPr>
        <p:spPr>
          <a:xfrm>
            <a:off x="757020" y="3091765"/>
            <a:ext cx="3929269" cy="2492990"/>
          </a:xfrm>
          <a:prstGeom prst="rect">
            <a:avLst/>
          </a:prstGeom>
          <a:solidFill>
            <a:srgbClr val="E5E4E2">
              <a:alpha val="40000"/>
            </a:srgbClr>
          </a:solidFill>
        </p:spPr>
        <p:txBody>
          <a:bodyPr wrap="square">
            <a:spAutoFit/>
          </a:bodyPr>
          <a:lstStyle/>
          <a:p>
            <a:r>
              <a:rPr lang="ru-RU" sz="1200" dirty="0">
                <a:solidFill>
                  <a:schemeClr val="tx1">
                    <a:lumMod val="75000"/>
                    <a:lumOff val="25000"/>
                  </a:schemeClr>
                </a:solidFill>
                <a:latin typeface="TT Hoves" panose="02000503030000020004" pitchFamily="50" charset="-52"/>
              </a:rPr>
              <a:t>&lt;!DOCTYPE </a:t>
            </a:r>
            <a:r>
              <a:rPr lang="ru-RU" sz="1200" dirty="0" err="1">
                <a:solidFill>
                  <a:schemeClr val="tx1">
                    <a:lumMod val="75000"/>
                    <a:lumOff val="25000"/>
                  </a:schemeClr>
                </a:solidFill>
                <a:latin typeface="TT Hoves" panose="02000503030000020004" pitchFamily="50" charset="-52"/>
              </a:rPr>
              <a:t>html</a:t>
            </a:r>
            <a:r>
              <a:rPr lang="ru-RU" sz="1200" dirty="0">
                <a:solidFill>
                  <a:schemeClr val="tx1">
                    <a:lumMod val="75000"/>
                    <a:lumOff val="25000"/>
                  </a:schemeClr>
                </a:solidFill>
                <a:latin typeface="TT Hoves" panose="02000503030000020004" pitchFamily="50" charset="-52"/>
              </a:rPr>
              <a:t>&gt;</a:t>
            </a:r>
          </a:p>
          <a:p>
            <a:r>
              <a:rPr lang="ru-RU" sz="1200" dirty="0">
                <a:solidFill>
                  <a:srgbClr val="0070C0"/>
                </a:solidFill>
                <a:latin typeface="TT Hoves" panose="02000503030000020004" pitchFamily="50" charset="-52"/>
              </a:rPr>
              <a:t> &lt;</a:t>
            </a:r>
            <a:r>
              <a:rPr lang="ru-RU" sz="1200" dirty="0" err="1">
                <a:solidFill>
                  <a:srgbClr val="0070C0"/>
                </a:solidFill>
                <a:latin typeface="TT Hoves" panose="02000503030000020004" pitchFamily="50" charset="-52"/>
              </a:rPr>
              <a:t>html</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head</a:t>
            </a:r>
            <a:r>
              <a:rPr lang="ru-RU" sz="1200" dirty="0">
                <a:solidFill>
                  <a:srgbClr val="0070C0"/>
                </a:solidFill>
                <a:latin typeface="TT Hoves" panose="02000503030000020004" pitchFamily="50" charset="-52"/>
              </a:rPr>
              <a:t>&gt;</a:t>
            </a:r>
          </a:p>
          <a:p>
            <a:r>
              <a:rPr lang="ru-RU" sz="1200" dirty="0">
                <a:solidFill>
                  <a:srgbClr val="0070C0"/>
                </a:solidFill>
                <a:latin typeface="TT Hoves" panose="02000503030000020004" pitchFamily="50" charset="-52"/>
              </a:rPr>
              <a:t> </a:t>
            </a:r>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meta</a:t>
            </a:r>
            <a:r>
              <a:rPr lang="ru-RU" sz="1200" dirty="0">
                <a:solidFill>
                  <a:srgbClr val="0070C0"/>
                </a:solidFill>
                <a:latin typeface="TT Hoves" panose="02000503030000020004" pitchFamily="50" charset="-52"/>
              </a:rPr>
              <a:t> </a:t>
            </a:r>
            <a:r>
              <a:rPr lang="ru-RU" sz="1200" dirty="0" err="1">
                <a:solidFill>
                  <a:schemeClr val="accent1"/>
                </a:solidFill>
                <a:latin typeface="TT Hoves" panose="02000503030000020004" pitchFamily="50" charset="-52"/>
              </a:rPr>
              <a:t>charset</a:t>
            </a:r>
            <a:r>
              <a:rPr lang="ru-RU" sz="1200" dirty="0">
                <a:latin typeface="TT Hoves" panose="02000503030000020004" pitchFamily="50" charset="-52"/>
              </a:rPr>
              <a:t>=</a:t>
            </a:r>
            <a:r>
              <a:rPr lang="ru-RU" sz="1200" dirty="0">
                <a:solidFill>
                  <a:srgbClr val="7030A0"/>
                </a:solidFill>
                <a:latin typeface="TT Hoves" panose="02000503030000020004" pitchFamily="50" charset="-52"/>
              </a:rPr>
              <a:t>"utf-8"</a:t>
            </a:r>
            <a:r>
              <a:rPr lang="ru-RU" sz="1200" dirty="0">
                <a:latin typeface="TT Hoves" panose="02000503030000020004" pitchFamily="50" charset="-52"/>
              </a:rPr>
              <a:t> </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title</a:t>
            </a:r>
            <a:r>
              <a:rPr lang="ru-RU" sz="1200" dirty="0">
                <a:solidFill>
                  <a:srgbClr val="0070C0"/>
                </a:solidFill>
                <a:latin typeface="TT Hoves" panose="02000503030000020004" pitchFamily="50" charset="-52"/>
              </a:rPr>
              <a:t>&gt;</a:t>
            </a:r>
            <a:r>
              <a:rPr lang="ru-RU" sz="1200" dirty="0">
                <a:latin typeface="TT Hoves" panose="02000503030000020004" pitchFamily="50" charset="-52"/>
              </a:rPr>
              <a:t>HTML </a:t>
            </a:r>
            <a:r>
              <a:rPr lang="ru-RU" sz="1200" dirty="0" err="1">
                <a:latin typeface="TT Hoves" panose="02000503030000020004" pitchFamily="50" charset="-52"/>
              </a:rPr>
              <a:t>Document</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title</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head</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body</a:t>
            </a:r>
            <a:r>
              <a:rPr lang="ru-RU" sz="1200" dirty="0">
                <a:solidFill>
                  <a:srgbClr val="0070C0"/>
                </a:solidFill>
                <a:latin typeface="TT Hoves" panose="02000503030000020004" pitchFamily="50" charset="-52"/>
              </a:rPr>
              <a:t>&gt;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&lt;p&gt;</a:t>
            </a:r>
            <a:endParaRPr lang="en-US" sz="1200" dirty="0">
              <a:solidFill>
                <a:srgbClr val="0070C0"/>
              </a:solidFill>
              <a:latin typeface="TT Hoves" panose="02000503030000020004" pitchFamily="50" charset="-52"/>
            </a:endParaRP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&lt;b&gt; </a:t>
            </a:r>
            <a:r>
              <a:rPr lang="ru-RU" sz="1200" dirty="0">
                <a:latin typeface="TT Hoves" panose="02000503030000020004" pitchFamily="50" charset="-52"/>
              </a:rPr>
              <a:t>Этот текст будет полужирным,</a:t>
            </a:r>
            <a:endParaRPr lang="en-US" sz="1200" dirty="0">
              <a:latin typeface="TT Hoves" panose="02000503030000020004" pitchFamily="50" charset="-52"/>
            </a:endParaRPr>
          </a:p>
          <a:p>
            <a:r>
              <a:rPr lang="en-US" sz="1200" dirty="0">
                <a:latin typeface="TT Hoves" panose="02000503030000020004" pitchFamily="50" charset="-52"/>
              </a:rPr>
              <a:t>         </a:t>
            </a:r>
            <a:r>
              <a:rPr lang="ru-RU" sz="1200" dirty="0">
                <a:solidFill>
                  <a:srgbClr val="0070C0"/>
                </a:solidFill>
                <a:latin typeface="TT Hoves" panose="02000503030000020004" pitchFamily="50" charset="-52"/>
              </a:rPr>
              <a:t>&lt;i&gt;</a:t>
            </a:r>
            <a:r>
              <a:rPr lang="ru-RU" sz="1200" dirty="0">
                <a:latin typeface="TT Hoves" panose="02000503030000020004" pitchFamily="50" charset="-52"/>
              </a:rPr>
              <a:t>а этот — ещё и курсивным</a:t>
            </a:r>
            <a:r>
              <a:rPr lang="ru-RU" sz="1200" dirty="0">
                <a:solidFill>
                  <a:srgbClr val="0070C0"/>
                </a:solidFill>
                <a:latin typeface="TT Hoves" panose="02000503030000020004" pitchFamily="50" charset="-52"/>
              </a:rPr>
              <a:t>&lt;/i&gt;</a:t>
            </a:r>
            <a:r>
              <a:rPr lang="ru-RU" sz="1200" dirty="0">
                <a:latin typeface="TT Hoves" panose="02000503030000020004" pitchFamily="50" charset="-52"/>
              </a:rPr>
              <a:t>. </a:t>
            </a:r>
            <a:r>
              <a:rPr lang="ru-RU" sz="1200" dirty="0">
                <a:solidFill>
                  <a:srgbClr val="0070C0"/>
                </a:solidFill>
                <a:latin typeface="TT Hoves" panose="02000503030000020004" pitchFamily="50" charset="-52"/>
              </a:rPr>
              <a:t>&lt;/b&gt;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&lt;/p&gt; </a:t>
            </a:r>
          </a:p>
          <a:p>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&lt;/</a:t>
            </a:r>
            <a:r>
              <a:rPr lang="ru-RU" sz="1200" dirty="0" err="1">
                <a:solidFill>
                  <a:srgbClr val="0070C0"/>
                </a:solidFill>
                <a:latin typeface="TT Hoves" panose="02000503030000020004" pitchFamily="50" charset="-52"/>
              </a:rPr>
              <a:t>body</a:t>
            </a:r>
            <a:r>
              <a:rPr lang="ru-RU" sz="1200" dirty="0">
                <a:solidFill>
                  <a:srgbClr val="0070C0"/>
                </a:solidFill>
                <a:latin typeface="TT Hoves" panose="02000503030000020004" pitchFamily="50" charset="-52"/>
              </a:rPr>
              <a:t>&gt;</a:t>
            </a:r>
          </a:p>
          <a:p>
            <a:r>
              <a:rPr lang="ru-RU" sz="1200" dirty="0">
                <a:solidFill>
                  <a:srgbClr val="0070C0"/>
                </a:solidFill>
                <a:latin typeface="TT Hoves" panose="02000503030000020004" pitchFamily="50" charset="-52"/>
              </a:rPr>
              <a:t> &lt;/</a:t>
            </a:r>
            <a:r>
              <a:rPr lang="ru-RU" sz="1200" dirty="0" err="1">
                <a:solidFill>
                  <a:srgbClr val="0070C0"/>
                </a:solidFill>
                <a:latin typeface="TT Hoves" panose="02000503030000020004" pitchFamily="50" charset="-52"/>
              </a:rPr>
              <a:t>html</a:t>
            </a:r>
            <a:r>
              <a:rPr lang="ru-RU" sz="1200" dirty="0">
                <a:solidFill>
                  <a:srgbClr val="0070C0"/>
                </a:solidFill>
                <a:latin typeface="TT Hoves" panose="02000503030000020004" pitchFamily="50" charset="-52"/>
              </a:rPr>
              <a:t>&gt;</a:t>
            </a:r>
          </a:p>
        </p:txBody>
      </p:sp>
      <p:cxnSp>
        <p:nvCxnSpPr>
          <p:cNvPr id="14" name="Прямая со стрелкой 13"/>
          <p:cNvCxnSpPr/>
          <p:nvPr/>
        </p:nvCxnSpPr>
        <p:spPr>
          <a:xfrm>
            <a:off x="4969565" y="4412224"/>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Tree>
    <p:extLst>
      <p:ext uri="{BB962C8B-B14F-4D97-AF65-F5344CB8AC3E}">
        <p14:creationId xmlns:p14="http://schemas.microsoft.com/office/powerpoint/2010/main" val="3013584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FE5821-7088-4B76-8E8B-77864CB975F5}"/>
              </a:ext>
            </a:extLst>
          </p:cNvPr>
          <p:cNvSpPr>
            <a:spLocks noChangeArrowheads="1"/>
          </p:cNvSpPr>
          <p:nvPr/>
        </p:nvSpPr>
        <p:spPr bwMode="auto">
          <a:xfrm>
            <a:off x="2405383" y="3731542"/>
            <a:ext cx="7381233" cy="1087396"/>
          </a:xfrm>
          <a:prstGeom prst="rect">
            <a:avLst/>
          </a:prstGeom>
          <a:solidFill>
            <a:srgbClr val="E5E4E2">
              <a:alpha val="40000"/>
            </a:srgbClr>
          </a:solidFill>
          <a:ln>
            <a:noFill/>
          </a:ln>
          <a:effectLst/>
        </p:spPr>
        <p:txBody>
          <a:bodyPr vert="horz" wrap="square" lIns="-95220" tIns="126960" rIns="0" bIns="12696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&lt;</a:t>
            </a:r>
            <a:r>
              <a:rPr kumimoji="0" lang="ru-RU" altLang="ru-RU" b="0" i="0" u="none" strike="noStrike" cap="none" normalizeH="0" baseline="0" dirty="0" err="1">
                <a:ln>
                  <a:noFill/>
                </a:ln>
                <a:solidFill>
                  <a:srgbClr val="333333"/>
                </a:solidFill>
                <a:effectLst/>
                <a:latin typeface="TT Hoves" panose="02000503030000020004" pitchFamily="50" charset="-52"/>
                <a:cs typeface="Arial" panose="020B0604020202020204" pitchFamily="34" charset="0"/>
              </a:rPr>
              <a:t>ul</a:t>
            </a: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&gt;</a:t>
            </a:r>
            <a:r>
              <a:rPr kumimoji="0" lang="ru-RU" altLang="ru-RU" b="1" i="0" u="none" strike="noStrike" cap="none" normalizeH="0" baseline="0" dirty="0">
                <a:ln>
                  <a:noFill/>
                </a:ln>
                <a:solidFill>
                  <a:srgbClr val="F05A28"/>
                </a:solidFill>
                <a:effectLst/>
                <a:latin typeface="TT Hoves" panose="02000503030000020004" pitchFamily="50" charset="-52"/>
                <a:cs typeface="Arial" panose="020B0604020202020204" pitchFamily="34" charset="0"/>
              </a:rPr>
              <a:t>&lt;</a:t>
            </a:r>
            <a:r>
              <a:rPr kumimoji="0" lang="ru-RU" altLang="ru-RU" b="1" i="0" u="none" strike="noStrike" cap="none" normalizeH="0" baseline="0" dirty="0" err="1">
                <a:ln>
                  <a:noFill/>
                </a:ln>
                <a:solidFill>
                  <a:srgbClr val="F05A28"/>
                </a:solidFill>
                <a:effectLst/>
                <a:latin typeface="TT Hoves" panose="02000503030000020004" pitchFamily="50" charset="-52"/>
                <a:cs typeface="Arial" panose="020B0604020202020204" pitchFamily="34" charset="0"/>
              </a:rPr>
              <a:t>li</a:t>
            </a:r>
            <a:r>
              <a:rPr kumimoji="0" lang="ru-RU" altLang="ru-RU" b="1" i="0" u="none" strike="noStrike" cap="none" normalizeH="0" baseline="0" dirty="0">
                <a:ln>
                  <a:noFill/>
                </a:ln>
                <a:solidFill>
                  <a:srgbClr val="F05A28"/>
                </a:solidFill>
                <a:effectLst/>
                <a:latin typeface="TT Hoves" panose="02000503030000020004" pitchFamily="50" charset="-52"/>
                <a:cs typeface="Arial" panose="020B0604020202020204" pitchFamily="34" charset="0"/>
              </a:rPr>
              <a:t>&gt;</a:t>
            </a: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Элемент списка&lt;/</a:t>
            </a:r>
            <a:r>
              <a:rPr kumimoji="0" lang="ru-RU" altLang="ru-RU" b="0" i="0" u="none" strike="noStrike" cap="none" normalizeH="0" baseline="0" dirty="0" err="1">
                <a:ln>
                  <a:noFill/>
                </a:ln>
                <a:solidFill>
                  <a:srgbClr val="333333"/>
                </a:solidFill>
                <a:effectLst/>
                <a:latin typeface="TT Hoves" panose="02000503030000020004" pitchFamily="50" charset="-52"/>
                <a:cs typeface="Arial" panose="020B0604020202020204" pitchFamily="34" charset="0"/>
              </a:rPr>
              <a:t>ul</a:t>
            </a: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&gt;</a:t>
            </a:r>
            <a:r>
              <a:rPr kumimoji="0" lang="ru-RU" altLang="ru-RU" b="1" i="0" u="none" strike="noStrike" cap="none" normalizeH="0" baseline="0" dirty="0">
                <a:ln>
                  <a:noFill/>
                </a:ln>
                <a:solidFill>
                  <a:srgbClr val="F05A28"/>
                </a:solidFill>
                <a:effectLst/>
                <a:latin typeface="TT Hoves" panose="02000503030000020004" pitchFamily="50" charset="-52"/>
                <a:cs typeface="Arial" panose="020B0604020202020204" pitchFamily="34" charset="0"/>
              </a:rPr>
              <a:t>&lt;/</a:t>
            </a:r>
            <a:r>
              <a:rPr kumimoji="0" lang="ru-RU" altLang="ru-RU" b="1" i="0" u="none" strike="noStrike" cap="none" normalizeH="0" baseline="0" dirty="0" err="1">
                <a:ln>
                  <a:noFill/>
                </a:ln>
                <a:solidFill>
                  <a:srgbClr val="F05A28"/>
                </a:solidFill>
                <a:effectLst/>
                <a:latin typeface="TT Hoves" panose="02000503030000020004" pitchFamily="50" charset="-52"/>
                <a:cs typeface="Arial" panose="020B0604020202020204" pitchFamily="34" charset="0"/>
              </a:rPr>
              <a:t>li</a:t>
            </a:r>
            <a:r>
              <a:rPr kumimoji="0" lang="ru-RU" altLang="ru-RU" b="1" i="0" u="none" strike="noStrike" cap="none" normalizeH="0" baseline="0" dirty="0">
                <a:ln>
                  <a:noFill/>
                </a:ln>
                <a:solidFill>
                  <a:srgbClr val="F05A28"/>
                </a:solidFill>
                <a:effectLst/>
                <a:latin typeface="TT Hoves" panose="02000503030000020004" pitchFamily="50" charset="-52"/>
                <a:cs typeface="Arial" panose="020B0604020202020204" pitchFamily="34" charset="0"/>
              </a:rPr>
              <a:t>&gt;</a:t>
            </a: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 </a:t>
            </a:r>
            <a:r>
              <a:rPr kumimoji="0" lang="ru-RU" altLang="ru-RU" b="0" i="0" u="none" strike="noStrike" cap="none" normalizeH="0" baseline="0" dirty="0">
                <a:ln>
                  <a:noFill/>
                </a:ln>
                <a:solidFill>
                  <a:srgbClr val="FF0000"/>
                </a:solidFill>
                <a:effectLst/>
                <a:latin typeface="TT Hoves" panose="02000503030000020004" pitchFamily="50" charset="-52"/>
                <a:cs typeface="Arial" panose="020B0604020202020204" pitchFamily="34" charset="0"/>
              </a:rPr>
              <a:t>&lt;!-- Плохо --&gt;</a:t>
            </a: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 </a:t>
            </a:r>
            <a:endParaRPr kumimoji="0" lang="en-US"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&lt;</a:t>
            </a:r>
            <a:r>
              <a:rPr kumimoji="0" lang="ru-RU" altLang="ru-RU" b="0" i="0" u="none" strike="noStrike" cap="none" normalizeH="0" baseline="0" dirty="0" err="1">
                <a:ln>
                  <a:noFill/>
                </a:ln>
                <a:solidFill>
                  <a:srgbClr val="333333"/>
                </a:solidFill>
                <a:effectLst/>
                <a:latin typeface="TT Hoves" panose="02000503030000020004" pitchFamily="50" charset="-52"/>
                <a:cs typeface="Arial" panose="020B0604020202020204" pitchFamily="34" charset="0"/>
              </a:rPr>
              <a:t>ul</a:t>
            </a: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&gt;</a:t>
            </a:r>
            <a:r>
              <a:rPr kumimoji="0" lang="ru-RU" altLang="ru-RU" b="1" i="0" u="none" strike="noStrike" cap="none" normalizeH="0" baseline="0" dirty="0">
                <a:ln>
                  <a:noFill/>
                </a:ln>
                <a:solidFill>
                  <a:srgbClr val="69B253"/>
                </a:solidFill>
                <a:effectLst/>
                <a:latin typeface="TT Hoves" panose="02000503030000020004" pitchFamily="50" charset="-52"/>
                <a:cs typeface="Arial" panose="020B0604020202020204" pitchFamily="34" charset="0"/>
              </a:rPr>
              <a:t>&lt;</a:t>
            </a:r>
            <a:r>
              <a:rPr kumimoji="0" lang="ru-RU" altLang="ru-RU" b="1" i="0" u="none" strike="noStrike" cap="none" normalizeH="0" baseline="0" dirty="0" err="1">
                <a:ln>
                  <a:noFill/>
                </a:ln>
                <a:solidFill>
                  <a:srgbClr val="69B253"/>
                </a:solidFill>
                <a:effectLst/>
                <a:latin typeface="TT Hoves" panose="02000503030000020004" pitchFamily="50" charset="-52"/>
                <a:cs typeface="Arial" panose="020B0604020202020204" pitchFamily="34" charset="0"/>
              </a:rPr>
              <a:t>li</a:t>
            </a:r>
            <a:r>
              <a:rPr kumimoji="0" lang="ru-RU" altLang="ru-RU" b="1" i="0" u="none" strike="noStrike" cap="none" normalizeH="0" baseline="0" dirty="0">
                <a:ln>
                  <a:noFill/>
                </a:ln>
                <a:solidFill>
                  <a:srgbClr val="69B253"/>
                </a:solidFill>
                <a:effectLst/>
                <a:latin typeface="TT Hoves" panose="02000503030000020004" pitchFamily="50" charset="-52"/>
                <a:cs typeface="Arial" panose="020B0604020202020204" pitchFamily="34" charset="0"/>
              </a:rPr>
              <a:t>&gt;</a:t>
            </a: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Элемент списка</a:t>
            </a:r>
            <a:r>
              <a:rPr kumimoji="0" lang="ru-RU" altLang="ru-RU" b="1" i="0" u="none" strike="noStrike" cap="none" normalizeH="0" baseline="0" dirty="0">
                <a:ln>
                  <a:noFill/>
                </a:ln>
                <a:solidFill>
                  <a:srgbClr val="69B253"/>
                </a:solidFill>
                <a:effectLst/>
                <a:latin typeface="TT Hoves" panose="02000503030000020004" pitchFamily="50" charset="-52"/>
                <a:cs typeface="Arial" panose="020B0604020202020204" pitchFamily="34" charset="0"/>
              </a:rPr>
              <a:t>&lt;/</a:t>
            </a:r>
            <a:r>
              <a:rPr kumimoji="0" lang="ru-RU" altLang="ru-RU" b="1" i="0" u="none" strike="noStrike" cap="none" normalizeH="0" baseline="0" dirty="0" err="1">
                <a:ln>
                  <a:noFill/>
                </a:ln>
                <a:solidFill>
                  <a:srgbClr val="69B253"/>
                </a:solidFill>
                <a:effectLst/>
                <a:latin typeface="TT Hoves" panose="02000503030000020004" pitchFamily="50" charset="-52"/>
                <a:cs typeface="Arial" panose="020B0604020202020204" pitchFamily="34" charset="0"/>
              </a:rPr>
              <a:t>li</a:t>
            </a:r>
            <a:r>
              <a:rPr kumimoji="0" lang="ru-RU" altLang="ru-RU" b="1" i="0" u="none" strike="noStrike" cap="none" normalizeH="0" baseline="0" dirty="0">
                <a:ln>
                  <a:noFill/>
                </a:ln>
                <a:solidFill>
                  <a:srgbClr val="69B253"/>
                </a:solidFill>
                <a:effectLst/>
                <a:latin typeface="TT Hoves" panose="02000503030000020004" pitchFamily="50" charset="-52"/>
                <a:cs typeface="Arial" panose="020B0604020202020204" pitchFamily="34" charset="0"/>
              </a:rPr>
              <a:t>&gt;</a:t>
            </a: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&lt;/</a:t>
            </a:r>
            <a:r>
              <a:rPr kumimoji="0" lang="ru-RU" altLang="ru-RU" b="0" i="0" u="none" strike="noStrike" cap="none" normalizeH="0" baseline="0" dirty="0" err="1">
                <a:ln>
                  <a:noFill/>
                </a:ln>
                <a:solidFill>
                  <a:srgbClr val="333333"/>
                </a:solidFill>
                <a:effectLst/>
                <a:latin typeface="TT Hoves" panose="02000503030000020004" pitchFamily="50" charset="-52"/>
                <a:cs typeface="Arial" panose="020B0604020202020204" pitchFamily="34" charset="0"/>
              </a:rPr>
              <a:t>ul</a:t>
            </a:r>
            <a:r>
              <a:rPr kumimoji="0" lang="ru-RU" altLang="ru-RU" b="0" i="0" u="none" strike="noStrike" cap="none" normalizeH="0" baseline="0" dirty="0">
                <a:ln>
                  <a:noFill/>
                </a:ln>
                <a:solidFill>
                  <a:srgbClr val="333333"/>
                </a:solidFill>
                <a:effectLst/>
                <a:latin typeface="TT Hoves" panose="02000503030000020004" pitchFamily="50" charset="-52"/>
                <a:cs typeface="Arial" panose="020B0604020202020204" pitchFamily="34" charset="0"/>
              </a:rPr>
              <a:t>&gt; </a:t>
            </a:r>
            <a:r>
              <a:rPr kumimoji="0" lang="ru-RU" altLang="ru-RU" b="0" i="0" u="none" strike="noStrike" cap="none" normalizeH="0" baseline="0" dirty="0">
                <a:ln>
                  <a:noFill/>
                </a:ln>
                <a:solidFill>
                  <a:srgbClr val="00B050"/>
                </a:solidFill>
                <a:effectLst/>
                <a:latin typeface="TT Hoves" panose="02000503030000020004" pitchFamily="50" charset="-52"/>
                <a:cs typeface="Arial" panose="020B0604020202020204" pitchFamily="34" charset="0"/>
              </a:rPr>
              <a:t>&lt;!-- Хорошо --&gt; </a:t>
            </a:r>
          </a:p>
        </p:txBody>
      </p:sp>
      <p:sp>
        <p:nvSpPr>
          <p:cNvPr id="18" name="Прямоугольник 17"/>
          <p:cNvSpPr/>
          <p:nvPr/>
        </p:nvSpPr>
        <p:spPr>
          <a:xfrm>
            <a:off x="735616" y="1294371"/>
            <a:ext cx="10502107" cy="1477328"/>
          </a:xfrm>
          <a:prstGeom prst="rect">
            <a:avLst/>
          </a:prstGeom>
        </p:spPr>
        <p:txBody>
          <a:bodyPr wrap="square">
            <a:spAutoFit/>
          </a:bodyPr>
          <a:lstStyle/>
          <a:p>
            <a:pPr>
              <a:buClr>
                <a:schemeClr val="accent1"/>
              </a:buClr>
            </a:pPr>
            <a:r>
              <a:rPr lang="ru-RU" dirty="0">
                <a:latin typeface="TT Hoves"/>
              </a:rPr>
              <a:t>Ещё одна полезная вещь — это комментарии. Код, заключённый между символами </a:t>
            </a:r>
            <a:r>
              <a:rPr lang="ru-RU" b="1" dirty="0">
                <a:solidFill>
                  <a:srgbClr val="FF0000"/>
                </a:solidFill>
                <a:latin typeface="TT Hoves"/>
              </a:rPr>
              <a:t>&lt;!-- и --&gt;, </a:t>
            </a:r>
            <a:r>
              <a:rPr lang="ru-RU" dirty="0">
                <a:latin typeface="TT Hoves"/>
              </a:rPr>
              <a:t>работать не будет. </a:t>
            </a:r>
          </a:p>
          <a:p>
            <a:pPr marL="285750" indent="-285750">
              <a:buClr>
                <a:schemeClr val="accent1"/>
              </a:buClr>
              <a:buFont typeface="Wingdings" panose="05000000000000000000" pitchFamily="2" charset="2"/>
              <a:buChar char="v"/>
            </a:pPr>
            <a:endParaRPr lang="ru-RU" dirty="0">
              <a:latin typeface="TT Hoves"/>
            </a:endParaRPr>
          </a:p>
          <a:p>
            <a:pPr>
              <a:buClr>
                <a:schemeClr val="accent1"/>
              </a:buClr>
            </a:pPr>
            <a:r>
              <a:rPr lang="ru-RU" dirty="0">
                <a:latin typeface="TT Hoves"/>
              </a:rPr>
              <a:t>Если эти символы удалить, то код заработает, это называется «</a:t>
            </a:r>
            <a:r>
              <a:rPr lang="ru-RU" b="1" dirty="0" err="1">
                <a:solidFill>
                  <a:srgbClr val="FF0000"/>
                </a:solidFill>
                <a:latin typeface="TT Hoves"/>
              </a:rPr>
              <a:t>раскомментировать</a:t>
            </a:r>
            <a:r>
              <a:rPr lang="ru-RU" dirty="0">
                <a:latin typeface="TT Hoves"/>
              </a:rPr>
              <a:t>». С помощью комментариев обычно </a:t>
            </a:r>
            <a:r>
              <a:rPr lang="ru-RU" i="1" dirty="0">
                <a:latin typeface="TT Hoves"/>
              </a:rPr>
              <a:t>временно</a:t>
            </a:r>
            <a:r>
              <a:rPr lang="ru-RU" dirty="0">
                <a:latin typeface="TT Hoves"/>
              </a:rPr>
              <a:t> отключают какой-то код или оставляют подсказки и разъяснения.</a:t>
            </a:r>
          </a:p>
        </p:txBody>
      </p:sp>
      <p:sp>
        <p:nvSpPr>
          <p:cNvPr id="7" name="Заголовок 2"/>
          <p:cNvSpPr txBox="1">
            <a:spLocks/>
          </p:cNvSpPr>
          <p:nvPr/>
        </p:nvSpPr>
        <p:spPr>
          <a:xfrm>
            <a:off x="3328929" y="334528"/>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panose="02000503030000020004"/>
              </a:rPr>
              <a:t>Элементы </a:t>
            </a:r>
            <a:r>
              <a:rPr lang="en-US" dirty="0">
                <a:effectLst>
                  <a:outerShdw blurRad="38100" dist="38100" dir="2700000" algn="tl">
                    <a:srgbClr val="000000">
                      <a:alpha val="43137"/>
                    </a:srgbClr>
                  </a:outerShdw>
                </a:effectLst>
                <a:latin typeface="TT Hoves DemiBold" panose="02000503030000020004"/>
              </a:rPr>
              <a:t>HTML</a:t>
            </a:r>
            <a:endParaRPr lang="ru-RU" dirty="0">
              <a:effectLst>
                <a:outerShdw blurRad="38100" dist="38100" dir="2700000" algn="tl">
                  <a:srgbClr val="000000">
                    <a:alpha val="43137"/>
                  </a:srgbClr>
                </a:outerShdw>
              </a:effectLst>
              <a:latin typeface="TT Hoves DemiBold" panose="02000503030000020004"/>
            </a:endParaRPr>
          </a:p>
        </p:txBody>
      </p:sp>
      <p:sp>
        <p:nvSpPr>
          <p:cNvPr id="6"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Tree>
    <p:extLst>
      <p:ext uri="{BB962C8B-B14F-4D97-AF65-F5344CB8AC3E}">
        <p14:creationId xmlns:p14="http://schemas.microsoft.com/office/powerpoint/2010/main" val="3154634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6298" y="699653"/>
            <a:ext cx="5170354" cy="5458161"/>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err="1">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&lt;meta</a:t>
            </a:r>
            <a:r>
              <a:rPr lang="en-US" sz="1200" dirty="0">
                <a:solidFill>
                  <a:schemeClr val="accent1"/>
                </a:solidFill>
                <a:latin typeface="TT Hoves" panose="02000503030000020004" pitchFamily="50" charset="-52"/>
              </a:rPr>
              <a:t> charset</a:t>
            </a:r>
            <a:r>
              <a:rPr lang="en-US" sz="1200" dirty="0">
                <a:latin typeface="TT Hoves" panose="02000503030000020004" pitchFamily="50" charset="-52"/>
              </a:rPr>
              <a:t>=</a:t>
            </a:r>
            <a:r>
              <a:rPr lang="en-US" sz="1200" dirty="0">
                <a:solidFill>
                  <a:srgbClr val="7030A0"/>
                </a:solidFill>
                <a:latin typeface="TT Hoves" panose="02000503030000020004" pitchFamily="50" charset="-52"/>
              </a:rPr>
              <a:t>"utf-8"</a:t>
            </a:r>
            <a:r>
              <a:rPr lang="en-US" sz="1200" dirty="0">
                <a:solidFill>
                  <a:srgbClr val="0070C0"/>
                </a:solidFill>
                <a:latin typeface="TT Hoves" panose="02000503030000020004" pitchFamily="50" charset="-52"/>
              </a:rPr>
              <a:t>&gt;</a:t>
            </a:r>
            <a:endParaRPr lang="ru-RU" sz="1200" dirty="0">
              <a:solidFill>
                <a:srgbClr val="0070C0"/>
              </a:solidFill>
              <a:latin typeface="TT Hoves" panose="02000503030000020004" pitchFamily="50" charset="-52"/>
            </a:endParaRPr>
          </a:p>
          <a:p>
            <a:pPr>
              <a:lnSpc>
                <a:spcPts val="1100"/>
              </a:lnSpc>
            </a:pPr>
            <a:r>
              <a:rPr lang="ru-RU" sz="1200" dirty="0">
                <a:solidFill>
                  <a:srgbClr val="0070C0"/>
                </a:solidFill>
                <a:latin typeface="TT Hoves" panose="02000503030000020004" pitchFamily="50" charset="-52"/>
              </a:rPr>
              <a:t> </a:t>
            </a:r>
          </a:p>
          <a:p>
            <a:pPr>
              <a:lnSpc>
                <a:spcPts val="1100"/>
              </a:lnSpc>
            </a:pPr>
            <a:endParaRPr lang="ru-RU" sz="1200" dirty="0">
              <a:solidFill>
                <a:srgbClr val="0070C0"/>
              </a:solidFill>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"feature-furniture"</a:t>
            </a:r>
            <a:r>
              <a:rPr lang="en-US" sz="1200" dirty="0">
                <a:latin typeface="TT Hoves" panose="02000503030000020004" pitchFamily="50" charset="-52"/>
              </a:rPr>
              <a:t>&gt;</a:t>
            </a:r>
            <a:r>
              <a:rPr lang="ru-RU" sz="1200" dirty="0">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"feature-lighting"</a:t>
            </a:r>
            <a:r>
              <a:rPr lang="en-US" sz="1200" dirty="0">
                <a:latin typeface="TT Hoves" panose="02000503030000020004" pitchFamily="50" charset="-52"/>
              </a:rPr>
              <a:t>&gt;</a:t>
            </a:r>
            <a:r>
              <a:rPr lang="ru-RU" sz="1200" dirty="0">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"copy"</a:t>
            </a:r>
            <a:r>
              <a:rPr lang="en-US" sz="1200" dirty="0">
                <a:solidFill>
                  <a:srgbClr val="0070C0"/>
                </a:solidFill>
                <a:latin typeface="TT Hoves" panose="02000503030000020004" pitchFamily="50" charset="-52"/>
              </a:rPr>
              <a:t>&gt;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
        <p:nvSpPr>
          <p:cNvPr id="8" name="Текст 4">
            <a:extLst>
              <a:ext uri="{FF2B5EF4-FFF2-40B4-BE49-F238E27FC236}">
                <a16:creationId xmlns:a16="http://schemas.microsoft.com/office/drawing/2014/main" id="{0B58B18F-2A8E-4B34-9774-27EC0B6EEE9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5" name="Заголовок 2">
            <a:extLst>
              <a:ext uri="{FF2B5EF4-FFF2-40B4-BE49-F238E27FC236}">
                <a16:creationId xmlns:a16="http://schemas.microsoft.com/office/drawing/2014/main" id="{C722A158-3E0B-4588-8EBF-8770EF95326C}"/>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spTree>
    <p:extLst>
      <p:ext uri="{BB962C8B-B14F-4D97-AF65-F5344CB8AC3E}">
        <p14:creationId xmlns:p14="http://schemas.microsoft.com/office/powerpoint/2010/main" val="2246402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6298" y="699653"/>
            <a:ext cx="5170354" cy="5458161"/>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err="1">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&lt;meta</a:t>
            </a:r>
            <a:r>
              <a:rPr lang="en-US" sz="1200" dirty="0">
                <a:solidFill>
                  <a:schemeClr val="accent1"/>
                </a:solidFill>
                <a:latin typeface="TT Hoves" panose="02000503030000020004" pitchFamily="50" charset="-52"/>
              </a:rPr>
              <a:t> charset</a:t>
            </a:r>
            <a:r>
              <a:rPr lang="en-US" sz="1200" dirty="0">
                <a:latin typeface="TT Hoves" panose="02000503030000020004" pitchFamily="50" charset="-52"/>
              </a:rPr>
              <a:t>=</a:t>
            </a:r>
            <a:r>
              <a:rPr lang="en-US" sz="1200" dirty="0">
                <a:solidFill>
                  <a:srgbClr val="7030A0"/>
                </a:solidFill>
                <a:latin typeface="TT Hoves" panose="02000503030000020004" pitchFamily="50" charset="-52"/>
              </a:rPr>
              <a:t>"utf-8"</a:t>
            </a:r>
            <a:r>
              <a:rPr lang="en-US" sz="1200" dirty="0">
                <a:solidFill>
                  <a:srgbClr val="0070C0"/>
                </a:solidFill>
                <a:latin typeface="TT Hoves" panose="02000503030000020004" pitchFamily="50" charset="-52"/>
              </a:rPr>
              <a:t>&gt;</a:t>
            </a:r>
            <a:endParaRPr lang="ru-RU" sz="1200" dirty="0">
              <a:solidFill>
                <a:srgbClr val="0070C0"/>
              </a:solidFill>
              <a:latin typeface="TT Hoves" panose="02000503030000020004" pitchFamily="50" charset="-52"/>
            </a:endParaRPr>
          </a:p>
          <a:p>
            <a:pPr>
              <a:lnSpc>
                <a:spcPts val="1100"/>
              </a:lnSpc>
            </a:pPr>
            <a:endParaRPr lang="ru-RU" sz="1200" dirty="0">
              <a:solidFill>
                <a:srgbClr val="0070C0"/>
              </a:solidFill>
              <a:latin typeface="TT Hoves" panose="02000503030000020004" pitchFamily="50" charset="-52"/>
            </a:endParaRPr>
          </a:p>
          <a:p>
            <a:pPr>
              <a:lnSpc>
                <a:spcPts val="1100"/>
              </a:lnSpc>
            </a:pPr>
            <a:endParaRPr lang="ru-RU" sz="1200" dirty="0">
              <a:solidFill>
                <a:srgbClr val="0070C0"/>
              </a:solidFill>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"feature-furniture"</a:t>
            </a:r>
            <a:r>
              <a:rPr lang="en-US" sz="1200" dirty="0">
                <a:latin typeface="TT Hoves" panose="02000503030000020004" pitchFamily="50" charset="-52"/>
              </a:rPr>
              <a:t>&gt;</a:t>
            </a:r>
            <a:r>
              <a:rPr lang="ru-RU" sz="1200" dirty="0">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"feature-lighting"</a:t>
            </a:r>
            <a:r>
              <a:rPr lang="en-US" sz="1200" dirty="0">
                <a:latin typeface="TT Hoves" panose="02000503030000020004" pitchFamily="50" charset="-52"/>
              </a:rPr>
              <a:t>&gt;</a:t>
            </a:r>
            <a:r>
              <a:rPr lang="ru-RU" sz="1200" dirty="0">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"copy"</a:t>
            </a:r>
            <a:r>
              <a:rPr lang="en-US" sz="1200" dirty="0">
                <a:solidFill>
                  <a:srgbClr val="0070C0"/>
                </a:solidFill>
                <a:latin typeface="TT Hoves" panose="02000503030000020004" pitchFamily="50" charset="-52"/>
              </a:rPr>
              <a:t>&gt;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
        <p:nvSpPr>
          <p:cNvPr id="8" name="Текст 4">
            <a:extLst>
              <a:ext uri="{FF2B5EF4-FFF2-40B4-BE49-F238E27FC236}">
                <a16:creationId xmlns:a16="http://schemas.microsoft.com/office/drawing/2014/main" id="{0B58B18F-2A8E-4B34-9774-27EC0B6EEE9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5" name="Заголовок 2">
            <a:extLst>
              <a:ext uri="{FF2B5EF4-FFF2-40B4-BE49-F238E27FC236}">
                <a16:creationId xmlns:a16="http://schemas.microsoft.com/office/drawing/2014/main" id="{C722A158-3E0B-4588-8EBF-8770EF95326C}"/>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pic>
        <p:nvPicPr>
          <p:cNvPr id="6" name="Рисунок 5">
            <a:extLst>
              <a:ext uri="{FF2B5EF4-FFF2-40B4-BE49-F238E27FC236}">
                <a16:creationId xmlns:a16="http://schemas.microsoft.com/office/drawing/2014/main" id="{08E08641-791C-BD50-B0F1-DFA696226CC7}"/>
              </a:ext>
            </a:extLst>
          </p:cNvPr>
          <p:cNvPicPr>
            <a:picLocks noChangeAspect="1"/>
          </p:cNvPicPr>
          <p:nvPr/>
        </p:nvPicPr>
        <p:blipFill>
          <a:blip r:embed="rId4"/>
          <a:stretch>
            <a:fillRect/>
          </a:stretch>
        </p:blipFill>
        <p:spPr>
          <a:xfrm>
            <a:off x="6702425" y="1507002"/>
            <a:ext cx="4645288" cy="4319575"/>
          </a:xfrm>
          <a:prstGeom prst="rect">
            <a:avLst/>
          </a:prstGeom>
          <a:ln w="25400">
            <a:solidFill>
              <a:srgbClr val="E5E4E2">
                <a:alpha val="40000"/>
              </a:srgbClr>
            </a:solidFill>
          </a:ln>
        </p:spPr>
      </p:pic>
      <p:cxnSp>
        <p:nvCxnSpPr>
          <p:cNvPr id="7" name="Прямая со стрелкой 6">
            <a:extLst>
              <a:ext uri="{FF2B5EF4-FFF2-40B4-BE49-F238E27FC236}">
                <a16:creationId xmlns:a16="http://schemas.microsoft.com/office/drawing/2014/main" id="{D681580A-2CF8-715B-CBF5-DFE05DEA8B14}"/>
              </a:ext>
            </a:extLst>
          </p:cNvPr>
          <p:cNvCxnSpPr/>
          <p:nvPr/>
        </p:nvCxnSpPr>
        <p:spPr>
          <a:xfrm>
            <a:off x="5715000" y="36667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6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6298" y="699653"/>
            <a:ext cx="5170354" cy="5458161"/>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err="1">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&lt;meta</a:t>
            </a:r>
            <a:r>
              <a:rPr lang="en-US" sz="1200" dirty="0">
                <a:solidFill>
                  <a:schemeClr val="accent1"/>
                </a:solidFill>
                <a:latin typeface="TT Hoves" panose="02000503030000020004" pitchFamily="50" charset="-52"/>
              </a:rPr>
              <a:t> charset</a:t>
            </a:r>
            <a:r>
              <a:rPr lang="en-US" sz="1200" dirty="0">
                <a:latin typeface="TT Hoves" panose="02000503030000020004" pitchFamily="50" charset="-52"/>
              </a:rPr>
              <a:t>=</a:t>
            </a:r>
            <a:r>
              <a:rPr lang="en-US" sz="1200" dirty="0">
                <a:solidFill>
                  <a:srgbClr val="7030A0"/>
                </a:solidFill>
                <a:latin typeface="TT Hoves" panose="02000503030000020004" pitchFamily="50" charset="-52"/>
              </a:rPr>
              <a:t>"utf-8"</a:t>
            </a:r>
            <a:r>
              <a:rPr lang="en-US" sz="1200" dirty="0">
                <a:solidFill>
                  <a:srgbClr val="0070C0"/>
                </a:solidFill>
                <a:latin typeface="TT Hoves" panose="02000503030000020004" pitchFamily="50" charset="-52"/>
              </a:rPr>
              <a:t>&gt;</a:t>
            </a:r>
            <a:endParaRPr lang="ru-RU" sz="1200" dirty="0">
              <a:solidFill>
                <a:srgbClr val="0070C0"/>
              </a:solidFill>
              <a:latin typeface="TT Hoves" panose="02000503030000020004" pitchFamily="50" charset="-52"/>
            </a:endParaRPr>
          </a:p>
          <a:p>
            <a:pPr>
              <a:lnSpc>
                <a:spcPts val="1100"/>
              </a:lnSpc>
            </a:pPr>
            <a:endParaRPr lang="ru-RU" sz="1200" dirty="0">
              <a:solidFill>
                <a:srgbClr val="0070C0"/>
              </a:solidFill>
              <a:latin typeface="TT Hoves" panose="02000503030000020004" pitchFamily="50" charset="-52"/>
            </a:endParaRPr>
          </a:p>
          <a:p>
            <a:pPr>
              <a:lnSpc>
                <a:spcPts val="1100"/>
              </a:lnSpc>
            </a:pPr>
            <a:endParaRPr lang="ru-RU" sz="1200" dirty="0">
              <a:solidFill>
                <a:srgbClr val="0070C0"/>
              </a:solidFill>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"feature-furniture"</a:t>
            </a:r>
            <a:r>
              <a:rPr lang="en-US" sz="1200" dirty="0">
                <a:latin typeface="TT Hoves" panose="02000503030000020004" pitchFamily="50" charset="-52"/>
              </a:rPr>
              <a:t>&gt;</a:t>
            </a:r>
            <a:r>
              <a:rPr lang="ru-RU" sz="1200" dirty="0">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"feature-lighting"</a:t>
            </a:r>
            <a:r>
              <a:rPr lang="en-US" sz="1200" dirty="0">
                <a:latin typeface="TT Hoves" panose="02000503030000020004" pitchFamily="50" charset="-52"/>
              </a:rPr>
              <a:t>&gt;</a:t>
            </a:r>
            <a:r>
              <a:rPr lang="ru-RU" sz="1200" dirty="0">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"copy"</a:t>
            </a:r>
            <a:r>
              <a:rPr lang="en-US" sz="1200" dirty="0">
                <a:solidFill>
                  <a:srgbClr val="0070C0"/>
                </a:solidFill>
                <a:latin typeface="TT Hoves" panose="02000503030000020004" pitchFamily="50" charset="-52"/>
              </a:rPr>
              <a:t>&gt;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
        <p:nvSpPr>
          <p:cNvPr id="8" name="Текст 4">
            <a:extLst>
              <a:ext uri="{FF2B5EF4-FFF2-40B4-BE49-F238E27FC236}">
                <a16:creationId xmlns:a16="http://schemas.microsoft.com/office/drawing/2014/main" id="{0B58B18F-2A8E-4B34-9774-27EC0B6EEE9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5" name="Заголовок 2">
            <a:extLst>
              <a:ext uri="{FF2B5EF4-FFF2-40B4-BE49-F238E27FC236}">
                <a16:creationId xmlns:a16="http://schemas.microsoft.com/office/drawing/2014/main" id="{C722A158-3E0B-4588-8EBF-8770EF95326C}"/>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pic>
        <p:nvPicPr>
          <p:cNvPr id="6" name="Рисунок 5">
            <a:extLst>
              <a:ext uri="{FF2B5EF4-FFF2-40B4-BE49-F238E27FC236}">
                <a16:creationId xmlns:a16="http://schemas.microsoft.com/office/drawing/2014/main" id="{08E08641-791C-BD50-B0F1-DFA696226CC7}"/>
              </a:ext>
            </a:extLst>
          </p:cNvPr>
          <p:cNvPicPr>
            <a:picLocks noChangeAspect="1"/>
          </p:cNvPicPr>
          <p:nvPr/>
        </p:nvPicPr>
        <p:blipFill>
          <a:blip r:embed="rId4"/>
          <a:stretch>
            <a:fillRect/>
          </a:stretch>
        </p:blipFill>
        <p:spPr>
          <a:xfrm>
            <a:off x="6702425" y="1507002"/>
            <a:ext cx="4645288" cy="4319575"/>
          </a:xfrm>
          <a:prstGeom prst="rect">
            <a:avLst/>
          </a:prstGeom>
          <a:ln w="25400">
            <a:solidFill>
              <a:srgbClr val="E5E4E2">
                <a:alpha val="40000"/>
              </a:srgbClr>
            </a:solidFill>
          </a:ln>
        </p:spPr>
      </p:pic>
      <p:cxnSp>
        <p:nvCxnSpPr>
          <p:cNvPr id="7" name="Прямая со стрелкой 6">
            <a:extLst>
              <a:ext uri="{FF2B5EF4-FFF2-40B4-BE49-F238E27FC236}">
                <a16:creationId xmlns:a16="http://schemas.microsoft.com/office/drawing/2014/main" id="{D681580A-2CF8-715B-CBF5-DFE05DEA8B14}"/>
              </a:ext>
            </a:extLst>
          </p:cNvPr>
          <p:cNvCxnSpPr/>
          <p:nvPr/>
        </p:nvCxnSpPr>
        <p:spPr>
          <a:xfrm>
            <a:off x="5715000" y="36667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990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6298" y="699653"/>
            <a:ext cx="5170354" cy="5458161"/>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err="1">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&lt;meta</a:t>
            </a:r>
            <a:r>
              <a:rPr lang="en-US" sz="1200" dirty="0">
                <a:solidFill>
                  <a:schemeClr val="accent1"/>
                </a:solidFill>
                <a:latin typeface="TT Hoves" panose="02000503030000020004" pitchFamily="50" charset="-52"/>
              </a:rPr>
              <a:t> charset</a:t>
            </a:r>
            <a:r>
              <a:rPr lang="en-US" sz="1200" dirty="0">
                <a:latin typeface="TT Hoves" panose="02000503030000020004" pitchFamily="50" charset="-52"/>
              </a:rPr>
              <a:t>=</a:t>
            </a:r>
            <a:r>
              <a:rPr lang="en-US" sz="1200" dirty="0">
                <a:solidFill>
                  <a:srgbClr val="7030A0"/>
                </a:solidFill>
                <a:latin typeface="TT Hoves" panose="02000503030000020004" pitchFamily="50" charset="-52"/>
              </a:rPr>
              <a:t>"utf-8"</a:t>
            </a:r>
            <a:r>
              <a:rPr lang="en-US" sz="1200" dirty="0">
                <a:solidFill>
                  <a:srgbClr val="0070C0"/>
                </a:solidFill>
                <a:latin typeface="TT Hoves" panose="02000503030000020004" pitchFamily="50" charset="-52"/>
              </a:rPr>
              <a:t>&gt;</a:t>
            </a:r>
            <a:endParaRPr lang="ru-RU" sz="1200" dirty="0">
              <a:solidFill>
                <a:srgbClr val="0070C0"/>
              </a:solidFill>
              <a:latin typeface="TT Hoves" panose="02000503030000020004" pitchFamily="50" charset="-52"/>
            </a:endParaRPr>
          </a:p>
          <a:p>
            <a:pPr>
              <a:lnSpc>
                <a:spcPts val="1100"/>
              </a:lnSpc>
            </a:pPr>
            <a:r>
              <a:rPr lang="ru-RU" sz="1200" dirty="0">
                <a:solidFill>
                  <a:srgbClr val="0070C0"/>
                </a:solidFill>
                <a:highlight>
                  <a:srgbClr val="FFFF00"/>
                </a:highlight>
                <a:latin typeface="TT Hoves" panose="02000503030000020004" pitchFamily="50" charset="-52"/>
              </a:rPr>
              <a:t>      </a:t>
            </a:r>
            <a:r>
              <a:rPr lang="en-US" sz="1200" dirty="0">
                <a:solidFill>
                  <a:srgbClr val="0070C0"/>
                </a:solidFill>
                <a:highlight>
                  <a:srgbClr val="FFFF00"/>
                </a:highlight>
                <a:latin typeface="TT Hoves" panose="02000503030000020004" pitchFamily="50" charset="-52"/>
              </a:rPr>
              <a:t>&lt;title&gt;</a:t>
            </a:r>
            <a:r>
              <a:rPr lang="ru-RU" sz="1200" dirty="0">
                <a:highlight>
                  <a:srgbClr val="FFFF00"/>
                </a:highlight>
                <a:latin typeface="TT Hoves" panose="02000503030000020004" pitchFamily="50" charset="-52"/>
              </a:rPr>
              <a:t>Магазин товаров для дома</a:t>
            </a:r>
            <a:r>
              <a:rPr lang="en-US" sz="1200" dirty="0">
                <a:solidFill>
                  <a:srgbClr val="0070C0"/>
                </a:solidFill>
                <a:highlight>
                  <a:srgbClr val="FFFF00"/>
                </a:highlight>
                <a:latin typeface="TT Hoves" panose="02000503030000020004" pitchFamily="50" charset="-52"/>
              </a:rPr>
              <a:t>&lt;/title&gt;</a:t>
            </a:r>
            <a:endParaRPr lang="ru-RU" sz="1200" dirty="0">
              <a:solidFill>
                <a:srgbClr val="0070C0"/>
              </a:solidFill>
              <a:highlight>
                <a:srgbClr val="FFFF00"/>
              </a:highlight>
              <a:latin typeface="TT Hoves" panose="02000503030000020004" pitchFamily="50" charset="-52"/>
            </a:endParaRPr>
          </a:p>
          <a:p>
            <a:pPr>
              <a:lnSpc>
                <a:spcPts val="1100"/>
              </a:lnSpc>
            </a:pPr>
            <a:r>
              <a:rPr lang="ru-RU" sz="1200" dirty="0">
                <a:solidFill>
                  <a:srgbClr val="0070C0"/>
                </a:solidFill>
                <a:highlight>
                  <a:srgbClr val="FFFF00"/>
                </a:highlight>
                <a:latin typeface="TT Hoves" panose="02000503030000020004" pitchFamily="50" charset="-52"/>
              </a:rPr>
              <a:t>      </a:t>
            </a:r>
            <a:r>
              <a:rPr lang="en-US" sz="1200" dirty="0">
                <a:solidFill>
                  <a:schemeClr val="accent6">
                    <a:lumMod val="75000"/>
                  </a:schemeClr>
                </a:solidFill>
                <a:highlight>
                  <a:srgbClr val="FFFF00"/>
                </a:highlight>
                <a:latin typeface="TT Hoves" panose="02000503030000020004" pitchFamily="50" charset="-52"/>
              </a:rPr>
              <a:t>&lt;!</a:t>
            </a:r>
            <a:r>
              <a:rPr lang="ru-RU" sz="1200" dirty="0">
                <a:solidFill>
                  <a:schemeClr val="accent6">
                    <a:lumMod val="75000"/>
                  </a:schemeClr>
                </a:solidFill>
                <a:highlight>
                  <a:srgbClr val="FFFF00"/>
                </a:highlight>
                <a:latin typeface="TT Hoves" panose="02000503030000020004" pitchFamily="50" charset="-52"/>
              </a:rPr>
              <a:t>-- Строка ниже линкует стили</a:t>
            </a:r>
            <a:r>
              <a:rPr lang="en-US" sz="1200" dirty="0">
                <a:solidFill>
                  <a:schemeClr val="accent6">
                    <a:lumMod val="75000"/>
                  </a:schemeClr>
                </a:solidFill>
                <a:highlight>
                  <a:srgbClr val="FFFF00"/>
                </a:highlight>
                <a:latin typeface="TT Hoves" panose="02000503030000020004" pitchFamily="50" charset="-52"/>
              </a:rPr>
              <a:t> --&gt;</a:t>
            </a:r>
            <a:endParaRPr lang="ru-RU" sz="1200" dirty="0">
              <a:solidFill>
                <a:schemeClr val="accent6">
                  <a:lumMod val="75000"/>
                </a:schemeClr>
              </a:solidFill>
              <a:highlight>
                <a:srgbClr val="FFFF00"/>
              </a:highlight>
              <a:latin typeface="TT Hoves" panose="02000503030000020004" pitchFamily="50" charset="-52"/>
            </a:endParaRPr>
          </a:p>
          <a:p>
            <a:pPr>
              <a:lnSpc>
                <a:spcPts val="1100"/>
              </a:lnSpc>
            </a:pPr>
            <a:r>
              <a:rPr lang="ru-RU" sz="1200" dirty="0">
                <a:solidFill>
                  <a:schemeClr val="accent6">
                    <a:lumMod val="75000"/>
                  </a:schemeClr>
                </a:solidFill>
                <a:highlight>
                  <a:srgbClr val="FFFF00"/>
                </a:highlight>
                <a:latin typeface="TT Hoves" panose="02000503030000020004" pitchFamily="50" charset="-52"/>
              </a:rPr>
              <a:t>      </a:t>
            </a:r>
            <a:r>
              <a:rPr lang="en-US" sz="1200" dirty="0">
                <a:solidFill>
                  <a:srgbClr val="0070C0"/>
                </a:solidFill>
                <a:highlight>
                  <a:srgbClr val="FFFF00"/>
                </a:highlight>
                <a:latin typeface="TT Hoves" panose="02000503030000020004" pitchFamily="50" charset="-52"/>
              </a:rPr>
              <a:t>&lt;link </a:t>
            </a:r>
            <a:r>
              <a:rPr lang="en-US" sz="1200" dirty="0" err="1">
                <a:solidFill>
                  <a:schemeClr val="accent1"/>
                </a:solidFill>
                <a:highlight>
                  <a:srgbClr val="FFFF00"/>
                </a:highlight>
                <a:latin typeface="TT Hoves" panose="02000503030000020004" pitchFamily="50" charset="-52"/>
              </a:rPr>
              <a:t>rel</a:t>
            </a:r>
            <a:r>
              <a:rPr lang="en-US" sz="1200" dirty="0">
                <a:highlight>
                  <a:srgbClr val="FFFF00"/>
                </a:highlight>
                <a:latin typeface="TT Hoves" panose="02000503030000020004" pitchFamily="50" charset="-52"/>
              </a:rPr>
              <a:t>=</a:t>
            </a:r>
            <a:r>
              <a:rPr lang="en-US" sz="1200" dirty="0">
                <a:solidFill>
                  <a:srgbClr val="7030A0"/>
                </a:solidFill>
                <a:highlight>
                  <a:srgbClr val="FFFF00"/>
                </a:highlight>
                <a:latin typeface="TT Hoves" panose="02000503030000020004" pitchFamily="50" charset="-52"/>
              </a:rPr>
              <a:t>"stylesheet"</a:t>
            </a:r>
            <a:r>
              <a:rPr lang="en-US" sz="1200" dirty="0">
                <a:solidFill>
                  <a:schemeClr val="accent6">
                    <a:lumMod val="75000"/>
                  </a:schemeClr>
                </a:solidFill>
                <a:highlight>
                  <a:srgbClr val="FFFF00"/>
                </a:highlight>
                <a:latin typeface="TT Hoves" panose="02000503030000020004" pitchFamily="50" charset="-52"/>
              </a:rPr>
              <a:t> </a:t>
            </a:r>
            <a:r>
              <a:rPr lang="en-US" sz="1200" dirty="0" err="1">
                <a:solidFill>
                  <a:schemeClr val="accent1"/>
                </a:solidFill>
                <a:highlight>
                  <a:srgbClr val="FFFF00"/>
                </a:highlight>
                <a:latin typeface="TT Hoves" panose="02000503030000020004" pitchFamily="50" charset="-52"/>
              </a:rPr>
              <a:t>href</a:t>
            </a:r>
            <a:r>
              <a:rPr lang="en-US" sz="1200" dirty="0">
                <a:highlight>
                  <a:srgbClr val="FFFF00"/>
                </a:highlight>
                <a:latin typeface="TT Hoves" panose="02000503030000020004" pitchFamily="50" charset="-52"/>
              </a:rPr>
              <a:t>=</a:t>
            </a:r>
            <a:r>
              <a:rPr lang="en-US" sz="1200" dirty="0">
                <a:solidFill>
                  <a:srgbClr val="7030A0"/>
                </a:solidFill>
                <a:highlight>
                  <a:srgbClr val="FFFF00"/>
                </a:highlight>
                <a:latin typeface="TT Hoves" panose="02000503030000020004" pitchFamily="50" charset="-52"/>
              </a:rPr>
              <a:t>"style.css"</a:t>
            </a:r>
            <a:r>
              <a:rPr lang="en-US" sz="1200" dirty="0">
                <a:solidFill>
                  <a:srgbClr val="0070C0"/>
                </a:solidFill>
                <a:highlight>
                  <a:srgbClr val="FFFF00"/>
                </a:highlight>
                <a:latin typeface="TT Hoves" panose="02000503030000020004" pitchFamily="50" charset="-52"/>
              </a:rPr>
              <a:t>&gt;</a:t>
            </a:r>
            <a:endParaRPr lang="ru-RU" sz="1200" dirty="0">
              <a:solidFill>
                <a:srgbClr val="0070C0"/>
              </a:solidFill>
              <a:highlight>
                <a:srgbClr val="FFFF00"/>
              </a:highlight>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"feature-furniture"</a:t>
            </a:r>
            <a:r>
              <a:rPr lang="en-US" sz="1200" dirty="0">
                <a:latin typeface="TT Hoves" panose="02000503030000020004" pitchFamily="50" charset="-52"/>
              </a:rPr>
              <a:t>&gt;</a:t>
            </a:r>
            <a:r>
              <a:rPr lang="ru-RU" sz="1200" dirty="0">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"feature-lighting"</a:t>
            </a:r>
            <a:r>
              <a:rPr lang="en-US" sz="1200" dirty="0">
                <a:latin typeface="TT Hoves" panose="02000503030000020004" pitchFamily="50" charset="-52"/>
              </a:rPr>
              <a:t>&gt;</a:t>
            </a:r>
            <a:r>
              <a:rPr lang="ru-RU" sz="1200" dirty="0">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 </a:t>
            </a:r>
            <a:r>
              <a:rPr lang="en-US" sz="1200" dirty="0">
                <a:solidFill>
                  <a:srgbClr val="0070C0"/>
                </a:solidFill>
                <a:latin typeface="TT Hoves" panose="02000503030000020004" pitchFamily="50" charset="-52"/>
              </a:rPr>
              <a:t>&lt;section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"copy"</a:t>
            </a:r>
            <a:r>
              <a:rPr lang="en-US" sz="1200" dirty="0">
                <a:solidFill>
                  <a:srgbClr val="0070C0"/>
                </a:solidFill>
                <a:latin typeface="TT Hoves" panose="02000503030000020004" pitchFamily="50" charset="-52"/>
              </a:rPr>
              <a:t>&gt;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
        <p:nvSpPr>
          <p:cNvPr id="8" name="Текст 4">
            <a:extLst>
              <a:ext uri="{FF2B5EF4-FFF2-40B4-BE49-F238E27FC236}">
                <a16:creationId xmlns:a16="http://schemas.microsoft.com/office/drawing/2014/main" id="{0B58B18F-2A8E-4B34-9774-27EC0B6EEE9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5" name="Заголовок 2">
            <a:extLst>
              <a:ext uri="{FF2B5EF4-FFF2-40B4-BE49-F238E27FC236}">
                <a16:creationId xmlns:a16="http://schemas.microsoft.com/office/drawing/2014/main" id="{C722A158-3E0B-4588-8EBF-8770EF95326C}"/>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spTree>
    <p:extLst>
      <p:ext uri="{BB962C8B-B14F-4D97-AF65-F5344CB8AC3E}">
        <p14:creationId xmlns:p14="http://schemas.microsoft.com/office/powerpoint/2010/main" val="3567510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6000" b="1" dirty="0">
                <a:effectLst>
                  <a:outerShdw blurRad="38100" dist="38100" dir="2700000" algn="tl">
                    <a:srgbClr val="000000">
                      <a:alpha val="43137"/>
                    </a:srgbClr>
                  </a:outerShdw>
                </a:effectLst>
                <a:latin typeface="TT Hoves DemiBold" panose="02000503030000020004" pitchFamily="2" charset="-52"/>
              </a:rPr>
              <a:t>HTML</a:t>
            </a:r>
            <a:endParaRPr lang="ru-RU" sz="6000" b="1" dirty="0">
              <a:effectLst>
                <a:outerShdw blurRad="38100" dist="38100" dir="2700000" algn="tl">
                  <a:srgbClr val="000000">
                    <a:alpha val="43137"/>
                  </a:srgbClr>
                </a:outerShdw>
              </a:effectLst>
              <a:latin typeface="TT Hoves DemiBold" panose="02000503030000020004" pitchFamily="2" charset="-52"/>
            </a:endParaRPr>
          </a:p>
        </p:txBody>
      </p:sp>
      <p:sp>
        <p:nvSpPr>
          <p:cNvPr id="3" name="Текст 2"/>
          <p:cNvSpPr>
            <a:spLocks noGrp="1"/>
          </p:cNvSpPr>
          <p:nvPr>
            <p:ph type="body" idx="1"/>
          </p:nvPr>
        </p:nvSpPr>
        <p:spPr>
          <a:xfrm>
            <a:off x="2671714" y="2159810"/>
            <a:ext cx="9189133" cy="3327399"/>
          </a:xfrm>
        </p:spPr>
        <p:txBody>
          <a:bodyPr>
            <a:normAutofit/>
          </a:bodyPr>
          <a:lstStyle/>
          <a:p>
            <a:r>
              <a:rPr lang="ru-RU" dirty="0">
                <a:latin typeface="TT Hoves" panose="02000503030000020004"/>
              </a:rPr>
              <a:t>Стандартизированный язык разметки документов для просмотра веб-страниц в браузере</a:t>
            </a:r>
            <a:endParaRPr lang="ru-RU" dirty="0"/>
          </a:p>
        </p:txBody>
      </p:sp>
    </p:spTree>
    <p:extLst>
      <p:ext uri="{BB962C8B-B14F-4D97-AF65-F5344CB8AC3E}">
        <p14:creationId xmlns:p14="http://schemas.microsoft.com/office/powerpoint/2010/main" val="893870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6298" y="699653"/>
            <a:ext cx="5170354" cy="5458161"/>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err="1">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&lt;meta</a:t>
            </a:r>
            <a:r>
              <a:rPr lang="en-US" sz="1200" dirty="0">
                <a:solidFill>
                  <a:schemeClr val="accent1"/>
                </a:solidFill>
                <a:latin typeface="TT Hoves" panose="02000503030000020004" pitchFamily="50" charset="-52"/>
              </a:rPr>
              <a:t> charset</a:t>
            </a:r>
            <a:r>
              <a:rPr lang="en-US" sz="1200" dirty="0">
                <a:latin typeface="TT Hoves" panose="02000503030000020004" pitchFamily="50" charset="-52"/>
              </a:rPr>
              <a:t>=</a:t>
            </a:r>
            <a:r>
              <a:rPr lang="en-US" sz="1200" dirty="0">
                <a:solidFill>
                  <a:srgbClr val="7030A0"/>
                </a:solidFill>
                <a:latin typeface="TT Hoves" panose="02000503030000020004" pitchFamily="50" charset="-52"/>
              </a:rPr>
              <a:t>"utf-8"</a:t>
            </a:r>
            <a:r>
              <a:rPr lang="en-US" sz="1200" dirty="0">
                <a:solidFill>
                  <a:srgbClr val="0070C0"/>
                </a:solidFill>
                <a:latin typeface="TT Hoves" panose="02000503030000020004" pitchFamily="50" charset="-52"/>
              </a:rPr>
              <a:t>&gt;</a:t>
            </a:r>
            <a:endParaRPr lang="ru-RU" sz="1200" dirty="0">
              <a:solidFill>
                <a:srgbClr val="0070C0"/>
              </a:solidFill>
              <a:latin typeface="TT Hoves" panose="02000503030000020004" pitchFamily="50" charset="-52"/>
            </a:endParaRPr>
          </a:p>
          <a:p>
            <a:pPr>
              <a:lnSpc>
                <a:spcPts val="1100"/>
              </a:lnSpc>
            </a:pPr>
            <a:r>
              <a:rPr lang="ru-RU" sz="1200" dirty="0">
                <a:solidFill>
                  <a:srgbClr val="0070C0"/>
                </a:solidFill>
                <a:highlight>
                  <a:srgbClr val="FFFF00"/>
                </a:highlight>
                <a:latin typeface="TT Hoves" panose="02000503030000020004" pitchFamily="50" charset="-52"/>
              </a:rPr>
              <a:t>      </a:t>
            </a:r>
            <a:r>
              <a:rPr lang="en-US" sz="1200" dirty="0">
                <a:solidFill>
                  <a:srgbClr val="0070C0"/>
                </a:solidFill>
                <a:highlight>
                  <a:srgbClr val="FFFF00"/>
                </a:highlight>
                <a:latin typeface="TT Hoves" panose="02000503030000020004" pitchFamily="50" charset="-52"/>
              </a:rPr>
              <a:t>&lt;title&gt;</a:t>
            </a:r>
            <a:r>
              <a:rPr lang="ru-RU" sz="1200" dirty="0">
                <a:highlight>
                  <a:srgbClr val="FFFF00"/>
                </a:highlight>
                <a:latin typeface="TT Hoves" panose="02000503030000020004" pitchFamily="50" charset="-52"/>
              </a:rPr>
              <a:t>Магазин товаров для дома</a:t>
            </a:r>
            <a:r>
              <a:rPr lang="en-US" sz="1200" dirty="0">
                <a:solidFill>
                  <a:srgbClr val="0070C0"/>
                </a:solidFill>
                <a:highlight>
                  <a:srgbClr val="FFFF00"/>
                </a:highlight>
                <a:latin typeface="TT Hoves" panose="02000503030000020004" pitchFamily="50" charset="-52"/>
              </a:rPr>
              <a:t>&lt;/title&gt;</a:t>
            </a:r>
            <a:endParaRPr lang="ru-RU" sz="1200" dirty="0">
              <a:solidFill>
                <a:srgbClr val="0070C0"/>
              </a:solidFill>
              <a:highlight>
                <a:srgbClr val="FFFF00"/>
              </a:highlight>
              <a:latin typeface="TT Hoves" panose="02000503030000020004" pitchFamily="50" charset="-52"/>
            </a:endParaRPr>
          </a:p>
          <a:p>
            <a:pPr>
              <a:lnSpc>
                <a:spcPts val="1100"/>
              </a:lnSpc>
            </a:pPr>
            <a:r>
              <a:rPr lang="ru-RU" sz="1200" dirty="0">
                <a:solidFill>
                  <a:srgbClr val="0070C0"/>
                </a:solidFill>
                <a:highlight>
                  <a:srgbClr val="FFFF00"/>
                </a:highlight>
                <a:latin typeface="TT Hoves" panose="02000503030000020004" pitchFamily="50" charset="-52"/>
              </a:rPr>
              <a:t>      </a:t>
            </a:r>
            <a:r>
              <a:rPr lang="en-US" sz="1200" dirty="0">
                <a:solidFill>
                  <a:schemeClr val="accent6">
                    <a:lumMod val="75000"/>
                  </a:schemeClr>
                </a:solidFill>
                <a:highlight>
                  <a:srgbClr val="FFFF00"/>
                </a:highlight>
                <a:latin typeface="TT Hoves" panose="02000503030000020004" pitchFamily="50" charset="-52"/>
              </a:rPr>
              <a:t>&lt;!</a:t>
            </a:r>
            <a:r>
              <a:rPr lang="ru-RU" sz="1200" dirty="0">
                <a:solidFill>
                  <a:schemeClr val="accent6">
                    <a:lumMod val="75000"/>
                  </a:schemeClr>
                </a:solidFill>
                <a:highlight>
                  <a:srgbClr val="FFFF00"/>
                </a:highlight>
                <a:latin typeface="TT Hoves" panose="02000503030000020004" pitchFamily="50" charset="-52"/>
              </a:rPr>
              <a:t>-- Строка ниже линкует стили</a:t>
            </a:r>
            <a:r>
              <a:rPr lang="en-US" sz="1200" dirty="0">
                <a:solidFill>
                  <a:schemeClr val="accent6">
                    <a:lumMod val="75000"/>
                  </a:schemeClr>
                </a:solidFill>
                <a:highlight>
                  <a:srgbClr val="FFFF00"/>
                </a:highlight>
                <a:latin typeface="TT Hoves" panose="02000503030000020004" pitchFamily="50" charset="-52"/>
              </a:rPr>
              <a:t> --&gt;</a:t>
            </a:r>
            <a:endParaRPr lang="ru-RU" sz="1200" dirty="0">
              <a:solidFill>
                <a:schemeClr val="accent6">
                  <a:lumMod val="75000"/>
                </a:schemeClr>
              </a:solidFill>
              <a:highlight>
                <a:srgbClr val="FFFF00"/>
              </a:highlight>
              <a:latin typeface="TT Hoves" panose="02000503030000020004" pitchFamily="50" charset="-52"/>
            </a:endParaRPr>
          </a:p>
          <a:p>
            <a:pPr>
              <a:lnSpc>
                <a:spcPts val="1100"/>
              </a:lnSpc>
            </a:pPr>
            <a:r>
              <a:rPr lang="ru-RU" sz="1200" dirty="0">
                <a:solidFill>
                  <a:schemeClr val="accent6">
                    <a:lumMod val="75000"/>
                  </a:schemeClr>
                </a:solidFill>
                <a:highlight>
                  <a:srgbClr val="FFFF00"/>
                </a:highlight>
                <a:latin typeface="TT Hoves" panose="02000503030000020004" pitchFamily="50" charset="-52"/>
              </a:rPr>
              <a:t>      </a:t>
            </a:r>
            <a:r>
              <a:rPr lang="en-US" sz="1200" dirty="0">
                <a:solidFill>
                  <a:srgbClr val="0070C0"/>
                </a:solidFill>
                <a:highlight>
                  <a:srgbClr val="FFFF00"/>
                </a:highlight>
                <a:latin typeface="TT Hoves" panose="02000503030000020004" pitchFamily="50" charset="-52"/>
              </a:rPr>
              <a:t>&lt;link </a:t>
            </a:r>
            <a:r>
              <a:rPr lang="en-US" sz="1200" dirty="0" err="1">
                <a:solidFill>
                  <a:schemeClr val="accent1"/>
                </a:solidFill>
                <a:highlight>
                  <a:srgbClr val="FFFF00"/>
                </a:highlight>
                <a:latin typeface="TT Hoves" panose="02000503030000020004" pitchFamily="50" charset="-52"/>
              </a:rPr>
              <a:t>rel</a:t>
            </a:r>
            <a:r>
              <a:rPr lang="en-US" sz="1200" dirty="0">
                <a:highlight>
                  <a:srgbClr val="FFFF00"/>
                </a:highlight>
                <a:latin typeface="TT Hoves" panose="02000503030000020004" pitchFamily="50" charset="-52"/>
              </a:rPr>
              <a:t>=</a:t>
            </a:r>
            <a:r>
              <a:rPr lang="en-US" sz="1200" dirty="0">
                <a:solidFill>
                  <a:srgbClr val="7030A0"/>
                </a:solidFill>
                <a:highlight>
                  <a:srgbClr val="FFFF00"/>
                </a:highlight>
                <a:latin typeface="TT Hoves" panose="02000503030000020004" pitchFamily="50" charset="-52"/>
              </a:rPr>
              <a:t>"stylesheet"</a:t>
            </a:r>
            <a:r>
              <a:rPr lang="en-US" sz="1200" dirty="0">
                <a:solidFill>
                  <a:schemeClr val="accent6">
                    <a:lumMod val="75000"/>
                  </a:schemeClr>
                </a:solidFill>
                <a:highlight>
                  <a:srgbClr val="FFFF00"/>
                </a:highlight>
                <a:latin typeface="TT Hoves" panose="02000503030000020004" pitchFamily="50" charset="-52"/>
              </a:rPr>
              <a:t> </a:t>
            </a:r>
            <a:r>
              <a:rPr lang="en-US" sz="1200" dirty="0" err="1">
                <a:solidFill>
                  <a:schemeClr val="accent1"/>
                </a:solidFill>
                <a:highlight>
                  <a:srgbClr val="FFFF00"/>
                </a:highlight>
                <a:latin typeface="TT Hoves" panose="02000503030000020004" pitchFamily="50" charset="-52"/>
              </a:rPr>
              <a:t>href</a:t>
            </a:r>
            <a:r>
              <a:rPr lang="en-US" sz="1200" dirty="0">
                <a:highlight>
                  <a:srgbClr val="FFFF00"/>
                </a:highlight>
                <a:latin typeface="TT Hoves" panose="02000503030000020004" pitchFamily="50" charset="-52"/>
              </a:rPr>
              <a:t>=</a:t>
            </a:r>
            <a:r>
              <a:rPr lang="en-US" sz="1200" dirty="0">
                <a:solidFill>
                  <a:srgbClr val="7030A0"/>
                </a:solidFill>
                <a:highlight>
                  <a:srgbClr val="FFFF00"/>
                </a:highlight>
                <a:latin typeface="TT Hoves" panose="02000503030000020004" pitchFamily="50" charset="-52"/>
              </a:rPr>
              <a:t>"style.css"</a:t>
            </a:r>
            <a:r>
              <a:rPr lang="en-US" sz="1200" dirty="0">
                <a:solidFill>
                  <a:srgbClr val="0070C0"/>
                </a:solidFill>
                <a:highlight>
                  <a:srgbClr val="FFFF00"/>
                </a:highlight>
                <a:latin typeface="TT Hoves" panose="02000503030000020004" pitchFamily="50" charset="-52"/>
              </a:rPr>
              <a:t>&gt;</a:t>
            </a:r>
            <a:endParaRPr lang="ru-RU" sz="1200" dirty="0">
              <a:solidFill>
                <a:srgbClr val="0070C0"/>
              </a:solidFill>
              <a:highlight>
                <a:srgbClr val="FFFF00"/>
              </a:highlight>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"feature-furniture"</a:t>
            </a:r>
            <a:r>
              <a:rPr lang="en-US" sz="1200" dirty="0">
                <a:latin typeface="TT Hoves" panose="02000503030000020004" pitchFamily="50" charset="-52"/>
              </a:rPr>
              <a:t>&gt;</a:t>
            </a:r>
            <a:r>
              <a:rPr lang="ru-RU" sz="1200" dirty="0">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"feature-lighting"</a:t>
            </a:r>
            <a:r>
              <a:rPr lang="en-US" sz="1200" dirty="0">
                <a:latin typeface="TT Hoves" panose="02000503030000020004" pitchFamily="50" charset="-52"/>
              </a:rPr>
              <a:t>&gt;</a:t>
            </a:r>
            <a:r>
              <a:rPr lang="ru-RU" sz="1200" dirty="0">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a:t>
            </a:r>
            <a:r>
              <a:rPr lang="ru-RU" sz="1200" dirty="0">
                <a:solidFill>
                  <a:srgbClr val="0070C0"/>
                </a:solidFill>
                <a:latin typeface="TT Hoves" panose="02000503030000020004" pitchFamily="50" charset="-52"/>
              </a:rPr>
              <a:t> </a:t>
            </a:r>
            <a:r>
              <a:rPr lang="en-US" sz="1200" dirty="0">
                <a:solidFill>
                  <a:srgbClr val="0070C0"/>
                </a:solidFill>
                <a:latin typeface="TT Hoves" panose="02000503030000020004" pitchFamily="50" charset="-52"/>
              </a:rPr>
              <a:t>&lt;section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"copy"</a:t>
            </a:r>
            <a:r>
              <a:rPr lang="en-US" sz="1200" dirty="0">
                <a:solidFill>
                  <a:srgbClr val="0070C0"/>
                </a:solidFill>
                <a:latin typeface="TT Hoves" panose="02000503030000020004" pitchFamily="50" charset="-52"/>
              </a:rPr>
              <a:t>&gt;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
        <p:nvSpPr>
          <p:cNvPr id="5" name="Заголовок 2">
            <a:extLst>
              <a:ext uri="{FF2B5EF4-FFF2-40B4-BE49-F238E27FC236}">
                <a16:creationId xmlns:a16="http://schemas.microsoft.com/office/drawing/2014/main" id="{C722A158-3E0B-4588-8EBF-8770EF95326C}"/>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pic>
        <p:nvPicPr>
          <p:cNvPr id="6" name="Рисунок 5">
            <a:extLst>
              <a:ext uri="{FF2B5EF4-FFF2-40B4-BE49-F238E27FC236}">
                <a16:creationId xmlns:a16="http://schemas.microsoft.com/office/drawing/2014/main" id="{EE20A201-4AF5-9077-AB0F-35892D040C8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683" b="95192" l="0" r="98752">
                        <a14:foregroundMark x1="50582" y1="90986" x2="17970" y2="81010"/>
                        <a14:foregroundMark x1="17970" y1="81010" x2="8569" y2="73918"/>
                        <a14:foregroundMark x1="8569" y1="73918" x2="4742" y2="66466"/>
                        <a14:foregroundMark x1="4742" y1="66466" x2="4659" y2="46635"/>
                        <a14:foregroundMark x1="4659" y1="46635" x2="8985" y2="25601"/>
                        <a14:foregroundMark x1="8985" y1="25601" x2="13478" y2="21995"/>
                        <a14:foregroundMark x1="13478" y1="21995" x2="7238" y2="15024"/>
                        <a14:foregroundMark x1="7238" y1="15024" x2="12313" y2="9375"/>
                        <a14:foregroundMark x1="12313" y1="9375" x2="2496" y2="1202"/>
                        <a14:foregroundMark x1="2496" y1="1202" x2="7737" y2="120"/>
                        <a14:foregroundMark x1="7737" y1="120" x2="2413" y2="2404"/>
                        <a14:foregroundMark x1="2413" y1="2404" x2="2829" y2="2404"/>
                        <a14:foregroundMark x1="1664" y1="601" x2="2745" y2="43149"/>
                        <a14:foregroundMark x1="2745" y1="43149" x2="8236" y2="33774"/>
                        <a14:foregroundMark x1="8236" y1="33774" x2="8652" y2="25361"/>
                        <a14:foregroundMark x1="8652" y1="25361" x2="6406" y2="13221"/>
                        <a14:foregroundMark x1="6406" y1="13221" x2="1830" y2="3365"/>
                        <a14:foregroundMark x1="7571" y1="962" x2="21131" y2="601"/>
                        <a14:foregroundMark x1="21131" y1="601" x2="67887" y2="721"/>
                        <a14:foregroundMark x1="67887" y1="721" x2="94010" y2="15024"/>
                        <a14:foregroundMark x1="94010" y1="15024" x2="99085" y2="20913"/>
                        <a14:foregroundMark x1="99085" y1="20913" x2="97255" y2="47236"/>
                        <a14:foregroundMark x1="97255" y1="47236" x2="95840" y2="53966"/>
                        <a14:foregroundMark x1="95840" y1="53966" x2="82862" y2="71274"/>
                        <a14:foregroundMark x1="82862" y1="71274" x2="53827" y2="86779"/>
                        <a14:foregroundMark x1="53827" y1="86779" x2="5990" y2="93870"/>
                        <a14:foregroundMark x1="5990" y1="93870" x2="83" y2="93149"/>
                        <a14:foregroundMark x1="21215" y1="11899" x2="14143" y2="25962"/>
                        <a14:foregroundMark x1="14143" y1="25962" x2="15474" y2="74639"/>
                        <a14:foregroundMark x1="15474" y1="74639" x2="22296" y2="79207"/>
                        <a14:foregroundMark x1="22296" y1="79207" x2="41181" y2="74279"/>
                        <a14:foregroundMark x1="41181" y1="74279" x2="56905" y2="62019"/>
                        <a14:foregroundMark x1="56905" y1="62019" x2="60649" y2="38582"/>
                        <a14:foregroundMark x1="60649" y1="38582" x2="52745" y2="18269"/>
                        <a14:foregroundMark x1="52745" y1="18269" x2="45258" y2="8534"/>
                        <a14:foregroundMark x1="45258" y1="8534" x2="35607" y2="3726"/>
                        <a14:foregroundMark x1="35607" y1="3726" x2="11730" y2="11899"/>
                        <a14:foregroundMark x1="11730" y1="11899" x2="9817" y2="18990"/>
                        <a14:foregroundMark x1="9817" y1="18990" x2="9651" y2="21394"/>
                        <a14:foregroundMark x1="47171" y1="19952" x2="16722" y2="26683"/>
                        <a14:foregroundMark x1="16722" y1="26683" x2="12146" y2="31611"/>
                        <a14:foregroundMark x1="12146" y1="31611" x2="8569" y2="47596"/>
                        <a14:foregroundMark x1="8569" y1="47596" x2="10483" y2="59615"/>
                        <a14:foregroundMark x1="10483" y1="59615" x2="18053" y2="71274"/>
                        <a14:foregroundMark x1="18053" y1="71274" x2="30865" y2="80889"/>
                        <a14:foregroundMark x1="30865" y1="80889" x2="39850" y2="83413"/>
                        <a14:foregroundMark x1="39850" y1="83413" x2="50416" y2="81130"/>
                        <a14:foregroundMark x1="50416" y1="81130" x2="57903" y2="66346"/>
                        <a14:foregroundMark x1="57903" y1="66346" x2="61148" y2="31010"/>
                        <a14:foregroundMark x1="61148" y1="31010" x2="58070" y2="19591"/>
                        <a14:foregroundMark x1="58070" y1="19591" x2="47754" y2="8293"/>
                        <a14:foregroundMark x1="47754" y1="8293" x2="38602" y2="4808"/>
                        <a14:foregroundMark x1="38602" y1="4808" x2="31697" y2="8774"/>
                        <a14:foregroundMark x1="31697" y1="8774" x2="26955" y2="14063"/>
                        <a14:foregroundMark x1="97504" y1="12620" x2="87687" y2="7933"/>
                        <a14:foregroundMark x1="87687" y1="7933" x2="61148" y2="9615"/>
                        <a14:foregroundMark x1="61148" y1="9615" x2="52579" y2="16707"/>
                        <a14:foregroundMark x1="52579" y1="16707" x2="46173" y2="26082"/>
                        <a14:foregroundMark x1="46173" y1="26082" x2="44426" y2="36058"/>
                        <a14:foregroundMark x1="44426" y1="36058" x2="45674" y2="45553"/>
                        <a14:foregroundMark x1="45674" y1="45553" x2="50000" y2="52284"/>
                        <a14:foregroundMark x1="50000" y1="52284" x2="55574" y2="55769"/>
                        <a14:foregroundMark x1="55574" y1="55769" x2="65391" y2="56731"/>
                        <a14:foregroundMark x1="65391" y1="56731" x2="75957" y2="54327"/>
                        <a14:foregroundMark x1="75957" y1="54327" x2="82945" y2="46755"/>
                        <a14:foregroundMark x1="82945" y1="46755" x2="93927" y2="15505"/>
                        <a14:foregroundMark x1="93927" y1="15505" x2="94509" y2="5889"/>
                        <a14:foregroundMark x1="94509" y1="5889" x2="76539" y2="1683"/>
                        <a14:foregroundMark x1="76539" y1="1683" x2="57987" y2="12139"/>
                        <a14:foregroundMark x1="88103" y1="32933" x2="55574" y2="52764"/>
                        <a14:foregroundMark x1="55574" y1="52764" x2="52829" y2="60096"/>
                        <a14:foregroundMark x1="52829" y1="60096" x2="55574" y2="67428"/>
                        <a14:foregroundMark x1="55574" y1="67428" x2="67637" y2="68990"/>
                        <a14:foregroundMark x1="67637" y1="68990" x2="72130" y2="71995"/>
                        <a14:foregroundMark x1="72130" y1="71995" x2="79867" y2="73317"/>
                        <a14:foregroundMark x1="79867" y1="73317" x2="96256" y2="70673"/>
                        <a14:foregroundMark x1="96256" y1="70673" x2="99251" y2="64063"/>
                        <a14:foregroundMark x1="99251" y1="64063" x2="90599" y2="30288"/>
                        <a14:foregroundMark x1="90599" y1="30288" x2="87438" y2="29207"/>
                        <a14:foregroundMark x1="77121" y1="9495" x2="65890" y2="9736"/>
                        <a14:foregroundMark x1="65890" y1="9736" x2="61065" y2="12139"/>
                        <a14:foregroundMark x1="61065" y1="12139" x2="62895" y2="18750"/>
                        <a14:foregroundMark x1="62895" y1="18750" x2="69218" y2="18870"/>
                        <a14:foregroundMark x1="69218" y1="18870" x2="74376" y2="18269"/>
                        <a14:foregroundMark x1="74376" y1="18269" x2="76789" y2="10577"/>
                        <a14:foregroundMark x1="76789" y1="10577" x2="71547" y2="7813"/>
                        <a14:foregroundMark x1="71547" y1="7813" x2="69717" y2="9495"/>
                        <a14:foregroundMark x1="80782" y1="12620" x2="75208" y2="14904"/>
                        <a14:foregroundMark x1="75208" y1="14904" x2="77537" y2="23077"/>
                        <a14:foregroundMark x1="77537" y1="23077" x2="82779" y2="24279"/>
                        <a14:foregroundMark x1="82779" y1="24279" x2="87604" y2="21755"/>
                        <a14:foregroundMark x1="87604" y1="21755" x2="90433" y2="14183"/>
                        <a14:foregroundMark x1="90433" y1="14183" x2="88769" y2="7572"/>
                        <a14:foregroundMark x1="88769" y1="7572" x2="80449" y2="8053"/>
                        <a14:foregroundMark x1="80449" y1="8053" x2="75707" y2="12260"/>
                        <a14:foregroundMark x1="75707" y1="12260" x2="69884" y2="21154"/>
                        <a14:foregroundMark x1="93012" y1="18389" x2="89850" y2="24519"/>
                        <a14:foregroundMark x1="89850" y1="24519" x2="88935" y2="34615"/>
                        <a14:foregroundMark x1="88935" y1="34615" x2="90100" y2="43029"/>
                        <a14:foregroundMark x1="90100" y1="43029" x2="93428" y2="48197"/>
                        <a14:foregroundMark x1="93428" y1="48197" x2="95258" y2="24159"/>
                        <a14:foregroundMark x1="95258" y1="24159" x2="92679" y2="18389"/>
                        <a14:foregroundMark x1="92679" y1="18389" x2="92679" y2="18389"/>
                        <a14:foregroundMark x1="80283" y1="28005" x2="74875" y2="30649"/>
                        <a14:foregroundMark x1="74875" y1="30649" x2="75541" y2="38942"/>
                        <a14:foregroundMark x1="75541" y1="38942" x2="82196" y2="37139"/>
                        <a14:foregroundMark x1="82196" y1="37139" x2="81364" y2="28486"/>
                        <a14:foregroundMark x1="81364" y1="28486" x2="76206" y2="21274"/>
                        <a14:foregroundMark x1="76206" y1="21274" x2="74210" y2="23438"/>
                        <a14:foregroundMark x1="61155" y1="89414" x2="60531" y2="89530"/>
                        <a14:foregroundMark x1="68621" y1="88028" x2="61255" y2="89396"/>
                        <a14:foregroundMark x1="94759" y1="83173" x2="91460" y2="83786"/>
                        <a14:foregroundMark x1="53683" y1="90827" x2="44842" y2="79087"/>
                        <a14:foregroundMark x1="44842" y1="79087" x2="16639" y2="76322"/>
                        <a14:foregroundMark x1="16639" y1="76322" x2="7987" y2="66466"/>
                        <a14:foregroundMark x1="7987" y1="66466" x2="3661" y2="56611"/>
                        <a14:foregroundMark x1="3661" y1="56611" x2="2163" y2="43630"/>
                        <a14:foregroundMark x1="2163" y1="43630" x2="4160" y2="31130"/>
                        <a14:foregroundMark x1="4160" y1="31130" x2="7737" y2="23798"/>
                        <a14:foregroundMark x1="7737" y1="23798" x2="15973" y2="15745"/>
                        <a14:foregroundMark x1="15973" y1="15745" x2="92928" y2="1803"/>
                        <a14:foregroundMark x1="92928" y1="1803" x2="98835" y2="84736"/>
                        <a14:foregroundMark x1="68414" y1="87619" x2="67138" y2="87740"/>
                        <a14:foregroundMark x1="94209" y1="85174" x2="93770" y2="85216"/>
                        <a14:foregroundMark x1="98835" y1="84736" x2="94966" y2="85103"/>
                        <a14:foregroundMark x1="6073" y1="90264" x2="2246" y2="94712"/>
                        <a14:foregroundMark x1="2246" y1="94712" x2="7488" y2="97837"/>
                        <a14:foregroundMark x1="7488" y1="97837" x2="12646" y2="95192"/>
                        <a14:foregroundMark x1="12646" y1="95192" x2="8985" y2="88942"/>
                        <a14:foregroundMark x1="8985" y1="88942" x2="2329" y2="90865"/>
                        <a14:foregroundMark x1="77371" y1="31010" x2="79201" y2="33774"/>
                        <a14:backgroundMark x1="86689" y1="82813" x2="68719" y2="88221"/>
                        <a14:backgroundMark x1="68719" y1="88221" x2="72379" y2="94471"/>
                        <a14:backgroundMark x1="72379" y1="94471" x2="85275" y2="95192"/>
                        <a14:backgroundMark x1="85275" y1="95192" x2="98003" y2="93389"/>
                        <a14:backgroundMark x1="98003" y1="93389" x2="93760" y2="86178"/>
                        <a14:backgroundMark x1="93760" y1="86178" x2="84526" y2="83774"/>
                        <a14:backgroundMark x1="85191" y1="85577" x2="78536" y2="86538"/>
                        <a14:backgroundMark x1="78536" y1="86538" x2="83278" y2="92067"/>
                        <a14:backgroundMark x1="83278" y1="92067" x2="88852" y2="90505"/>
                        <a14:backgroundMark x1="88852" y1="90505" x2="85607" y2="85337"/>
                        <a14:backgroundMark x1="85607" y1="85337" x2="83860" y2="85697"/>
                        <a14:backgroundMark x1="60067" y1="88702" x2="55075" y2="91226"/>
                        <a14:backgroundMark x1="55075" y1="91226" x2="53577" y2="99038"/>
                        <a14:backgroundMark x1="53577" y1="99038" x2="59817" y2="97596"/>
                        <a14:backgroundMark x1="59817" y1="97596" x2="60982" y2="90144"/>
                        <a14:backgroundMark x1="60982" y1="90144" x2="59734" y2="88221"/>
                        <a14:backgroundMark x1="59651" y1="89543" x2="55075" y2="92188"/>
                        <a14:backgroundMark x1="55075" y1="92188" x2="58070" y2="89303"/>
                        <a14:backgroundMark x1="56240" y1="92308" x2="57238" y2="96394"/>
                        <a14:backgroundMark x1="52912" y1="3005" x2="53161" y2="3966"/>
                        <a14:backgroundMark x1="52995" y1="4688" x2="53328" y2="7212"/>
                        <a14:backgroundMark x1="93844" y1="85938" x2="94509" y2="86058"/>
                        <a14:backgroundMark x1="53328" y1="2644" x2="53161" y2="7452"/>
                        <a14:backgroundMark x1="93844" y1="85577" x2="90516" y2="85457"/>
                      </a14:backgroundRemoval>
                    </a14:imgEffect>
                  </a14:imgLayer>
                </a14:imgProps>
              </a:ext>
            </a:extLst>
          </a:blip>
          <a:srcRect l="54351" t="1112" r="4527" b="29206"/>
          <a:stretch/>
        </p:blipFill>
        <p:spPr>
          <a:xfrm>
            <a:off x="7620274" y="912098"/>
            <a:ext cx="4291652" cy="5033804"/>
          </a:xfrm>
          <a:prstGeom prst="rect">
            <a:avLst/>
          </a:prstGeom>
        </p:spPr>
      </p:pic>
      <p:cxnSp>
        <p:nvCxnSpPr>
          <p:cNvPr id="10" name="Прямая со стрелкой 9">
            <a:extLst>
              <a:ext uri="{FF2B5EF4-FFF2-40B4-BE49-F238E27FC236}">
                <a16:creationId xmlns:a16="http://schemas.microsoft.com/office/drawing/2014/main" id="{90C5A748-2270-05FE-2A70-ED31667015C6}"/>
              </a:ext>
            </a:extLst>
          </p:cNvPr>
          <p:cNvCxnSpPr/>
          <p:nvPr/>
        </p:nvCxnSpPr>
        <p:spPr>
          <a:xfrm>
            <a:off x="5867400" y="38191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Текст 4">
            <a:extLst>
              <a:ext uri="{FF2B5EF4-FFF2-40B4-BE49-F238E27FC236}">
                <a16:creationId xmlns:a16="http://schemas.microsoft.com/office/drawing/2014/main" id="{8060BF1D-125E-0B7F-ADC1-9B9E25735B5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Tree>
    <p:extLst>
      <p:ext uri="{BB962C8B-B14F-4D97-AF65-F5344CB8AC3E}">
        <p14:creationId xmlns:p14="http://schemas.microsoft.com/office/powerpoint/2010/main" val="407962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2">
            <a:extLst>
              <a:ext uri="{FF2B5EF4-FFF2-40B4-BE49-F238E27FC236}">
                <a16:creationId xmlns:a16="http://schemas.microsoft.com/office/drawing/2014/main" id="{A71A04C0-168B-4C33-8888-C290FCC58389}"/>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sp>
        <p:nvSpPr>
          <p:cNvPr id="6" name="Текст 4">
            <a:extLst>
              <a:ext uri="{FF2B5EF4-FFF2-40B4-BE49-F238E27FC236}">
                <a16:creationId xmlns:a16="http://schemas.microsoft.com/office/drawing/2014/main" id="{88A0925F-2157-1C7B-20D3-15FDE525565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10" name="TextBox 9">
            <a:extLst>
              <a:ext uri="{FF2B5EF4-FFF2-40B4-BE49-F238E27FC236}">
                <a16:creationId xmlns:a16="http://schemas.microsoft.com/office/drawing/2014/main" id="{5D24BCA0-6461-3E01-7EA6-DB4B20B91799}"/>
              </a:ext>
            </a:extLst>
          </p:cNvPr>
          <p:cNvSpPr txBox="1"/>
          <p:nvPr/>
        </p:nvSpPr>
        <p:spPr>
          <a:xfrm>
            <a:off x="377098" y="693451"/>
            <a:ext cx="5170354" cy="5881354"/>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a:t>
            </a:r>
            <a:r>
              <a:rPr lang="en-US" sz="1200" dirty="0">
                <a:solidFill>
                  <a:srgbClr val="0070C0"/>
                </a:solidFill>
                <a:highlight>
                  <a:srgbClr val="B5D5FF"/>
                </a:highlight>
                <a:latin typeface="TT Hoves" panose="02000503030000020004" pitchFamily="50" charset="-52"/>
              </a:rPr>
              <a:t>meta</a:t>
            </a:r>
            <a:r>
              <a:rPr lang="en-US" sz="1200" dirty="0">
                <a:solidFill>
                  <a:schemeClr val="accent1"/>
                </a:solidFill>
                <a:highlight>
                  <a:srgbClr val="B5D5FF"/>
                </a:highlight>
                <a:latin typeface="TT Hoves" panose="02000503030000020004" pitchFamily="50" charset="-52"/>
              </a:rPr>
              <a:t> charset</a:t>
            </a:r>
            <a:r>
              <a:rPr lang="en-US" sz="1200" dirty="0">
                <a:highlight>
                  <a:srgbClr val="B5D5FF"/>
                </a:highlight>
                <a:latin typeface="TT Hoves" panose="02000503030000020004" pitchFamily="50" charset="-52"/>
              </a:rPr>
              <a:t>=</a:t>
            </a:r>
            <a:r>
              <a:rPr lang="en-US" sz="1200" dirty="0">
                <a:solidFill>
                  <a:srgbClr val="7030A0"/>
                </a:solidFill>
                <a:highlight>
                  <a:srgbClr val="B5D5FF"/>
                </a:highlight>
                <a:latin typeface="TT Hoves" panose="02000503030000020004" pitchFamily="50" charset="-52"/>
              </a:rPr>
              <a:t>"utf-8"</a:t>
            </a:r>
            <a:r>
              <a:rPr lang="en-US" sz="1200" dirty="0">
                <a:solidFill>
                  <a:srgbClr val="0070C0"/>
                </a:solidFill>
                <a:highlight>
                  <a:srgbClr val="B5D5FF"/>
                </a:highlight>
                <a:latin typeface="TT Hoves" panose="02000503030000020004" pitchFamily="50" charset="-52"/>
              </a:rPr>
              <a:t>&gt;</a:t>
            </a:r>
          </a:p>
          <a:p>
            <a:pPr>
              <a:lnSpc>
                <a:spcPts val="1100"/>
              </a:lnSpc>
            </a:pPr>
            <a:r>
              <a:rPr lang="ru-RU" sz="1200" dirty="0">
                <a:solidFill>
                  <a:srgbClr val="0070C0"/>
                </a:solidFill>
                <a:highlight>
                  <a:srgbClr val="B5D5FF"/>
                </a:highlight>
                <a:latin typeface="TT Hoves" panose="02000503030000020004" pitchFamily="50" charset="-52"/>
              </a:rPr>
              <a:t>      </a:t>
            </a:r>
            <a:r>
              <a:rPr lang="en-US" sz="1200" dirty="0">
                <a:solidFill>
                  <a:srgbClr val="0070C0"/>
                </a:solidFill>
                <a:highlight>
                  <a:srgbClr val="B5D5FF"/>
                </a:highlight>
                <a:latin typeface="TT Hoves" panose="02000503030000020004" pitchFamily="50" charset="-52"/>
              </a:rPr>
              <a:t>&lt;title&gt;</a:t>
            </a:r>
            <a:r>
              <a:rPr lang="ru-RU" sz="1200" dirty="0">
                <a:highlight>
                  <a:srgbClr val="B5D5FF"/>
                </a:highlight>
                <a:latin typeface="TT Hoves" panose="02000503030000020004" pitchFamily="50" charset="-52"/>
              </a:rPr>
              <a:t>Магазин товаров для дома</a:t>
            </a:r>
            <a:r>
              <a:rPr lang="en-US" sz="1200" dirty="0">
                <a:solidFill>
                  <a:srgbClr val="0070C0"/>
                </a:solidFill>
                <a:highlight>
                  <a:srgbClr val="B5D5FF"/>
                </a:highlight>
                <a:latin typeface="TT Hoves" panose="02000503030000020004" pitchFamily="50" charset="-52"/>
              </a:rPr>
              <a:t>&lt;/title&gt;</a:t>
            </a:r>
          </a:p>
          <a:p>
            <a:pPr>
              <a:lnSpc>
                <a:spcPts val="1100"/>
              </a:lnSpc>
            </a:pPr>
            <a:r>
              <a:rPr lang="en-US" sz="1200" dirty="0">
                <a:solidFill>
                  <a:srgbClr val="0070C0"/>
                </a:solidFill>
                <a:highlight>
                  <a:srgbClr val="B5D5FF"/>
                </a:highlight>
                <a:latin typeface="TT Hoves" panose="02000503030000020004" pitchFamily="50" charset="-52"/>
              </a:rPr>
              <a:t>      &lt;link </a:t>
            </a:r>
            <a:r>
              <a:rPr lang="en-US" sz="1200" dirty="0" err="1">
                <a:highlight>
                  <a:srgbClr val="B5D5FF"/>
                </a:highlight>
                <a:latin typeface="TT Hoves" panose="02000503030000020004" pitchFamily="50" charset="-52"/>
              </a:rPr>
              <a:t>rel</a:t>
            </a:r>
            <a:r>
              <a:rPr lang="en-US" sz="1200" dirty="0">
                <a:highlight>
                  <a:srgbClr val="B5D5FF"/>
                </a:highlight>
                <a:latin typeface="TT Hoves" panose="02000503030000020004" pitchFamily="50" charset="-52"/>
              </a:rPr>
              <a:t>=</a:t>
            </a:r>
            <a:r>
              <a:rPr lang="en-US" sz="1200" dirty="0">
                <a:solidFill>
                  <a:srgbClr val="0070C0"/>
                </a:solidFill>
                <a:highlight>
                  <a:srgbClr val="B5D5FF"/>
                </a:highlight>
                <a:latin typeface="TT Hoves" panose="02000503030000020004" pitchFamily="50" charset="-52"/>
              </a:rPr>
              <a:t>“</a:t>
            </a:r>
            <a:r>
              <a:rPr lang="en-US" sz="1200" dirty="0">
                <a:solidFill>
                  <a:srgbClr val="7030A0"/>
                </a:solidFill>
                <a:highlight>
                  <a:srgbClr val="B5D5FF"/>
                </a:highlight>
                <a:latin typeface="TT Hoves" panose="02000503030000020004" pitchFamily="50" charset="-52"/>
              </a:rPr>
              <a:t>stylesheet</a:t>
            </a:r>
            <a:r>
              <a:rPr lang="en-US" sz="1200" dirty="0">
                <a:solidFill>
                  <a:srgbClr val="0070C0"/>
                </a:solidFill>
                <a:highlight>
                  <a:srgbClr val="B5D5FF"/>
                </a:highlight>
                <a:latin typeface="TT Hoves" panose="02000503030000020004" pitchFamily="50" charset="-52"/>
              </a:rPr>
              <a:t>” </a:t>
            </a:r>
            <a:r>
              <a:rPr lang="en-US" sz="1200" dirty="0" err="1">
                <a:highlight>
                  <a:srgbClr val="B5D5FF"/>
                </a:highlight>
                <a:latin typeface="TT Hoves" panose="02000503030000020004" pitchFamily="50" charset="-52"/>
              </a:rPr>
              <a:t>href</a:t>
            </a:r>
            <a:r>
              <a:rPr lang="en-US" sz="1200" dirty="0">
                <a:highlight>
                  <a:srgbClr val="B5D5FF"/>
                </a:highlight>
                <a:latin typeface="TT Hoves" panose="02000503030000020004" pitchFamily="50" charset="-52"/>
              </a:rPr>
              <a:t>=</a:t>
            </a:r>
            <a:r>
              <a:rPr lang="en-US" sz="1200" dirty="0">
                <a:solidFill>
                  <a:srgbClr val="0070C0"/>
                </a:solidFill>
                <a:highlight>
                  <a:srgbClr val="B5D5FF"/>
                </a:highlight>
                <a:latin typeface="TT Hoves" panose="02000503030000020004" pitchFamily="50" charset="-52"/>
              </a:rPr>
              <a:t>“</a:t>
            </a:r>
            <a:r>
              <a:rPr lang="en-US" sz="1200" dirty="0">
                <a:solidFill>
                  <a:srgbClr val="7030A0"/>
                </a:solidFill>
                <a:highlight>
                  <a:srgbClr val="B5D5FF"/>
                </a:highlight>
                <a:latin typeface="TT Hoves" panose="02000503030000020004" pitchFamily="50" charset="-52"/>
              </a:rPr>
              <a:t>style.css</a:t>
            </a:r>
            <a:r>
              <a:rPr lang="en-US" sz="1200" dirty="0">
                <a:solidFill>
                  <a:srgbClr val="0070C0"/>
                </a:solidFill>
                <a:highlight>
                  <a:srgbClr val="B5D5FF"/>
                </a:highlight>
                <a:latin typeface="TT Hoves" panose="02000503030000020004" pitchFamily="50" charset="-52"/>
              </a:rPr>
              <a:t>”&gt;   </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a:t>
            </a:r>
            <a:r>
              <a:rPr lang="en-US" sz="1200" dirty="0">
                <a:solidFill>
                  <a:srgbClr val="0070C0"/>
                </a:solidFill>
                <a:highlight>
                  <a:srgbClr val="B5D5FF"/>
                </a:highlight>
                <a:latin typeface="TT Hoves" panose="02000503030000020004" pitchFamily="50" charset="-52"/>
              </a:rPr>
              <a:t>&lt;</a:t>
            </a:r>
            <a:r>
              <a:rPr lang="en-US" sz="1200" dirty="0" err="1">
                <a:solidFill>
                  <a:srgbClr val="0070C0"/>
                </a:solidFill>
                <a:highlight>
                  <a:srgbClr val="B5D5FF"/>
                </a:highlight>
                <a:latin typeface="TT Hoves" panose="02000503030000020004" pitchFamily="50" charset="-52"/>
              </a:rPr>
              <a:t>img</a:t>
            </a:r>
            <a:r>
              <a:rPr lang="en-US" sz="1200" dirty="0">
                <a:solidFill>
                  <a:srgbClr val="0070C0"/>
                </a:solidFill>
                <a:highlight>
                  <a:srgbClr val="B5D5FF"/>
                </a:highlight>
                <a:latin typeface="TT Hoves" panose="02000503030000020004" pitchFamily="50" charset="-52"/>
              </a:rPr>
              <a:t> </a:t>
            </a:r>
            <a:r>
              <a:rPr lang="en-US" sz="1200" dirty="0" err="1">
                <a:highlight>
                  <a:srgbClr val="B5D5FF"/>
                </a:highlight>
                <a:latin typeface="TT Hoves" panose="02000503030000020004" pitchFamily="50" charset="-52"/>
              </a:rPr>
              <a:t>src</a:t>
            </a:r>
            <a:r>
              <a:rPr lang="en-US" sz="1200" dirty="0">
                <a:highlight>
                  <a:srgbClr val="B5D5FF"/>
                </a:highlight>
                <a:latin typeface="TT Hoves" panose="02000503030000020004" pitchFamily="50" charset="-52"/>
              </a:rPr>
              <a:t>=</a:t>
            </a:r>
            <a:r>
              <a:rPr lang="en-US" sz="1200" dirty="0">
                <a:solidFill>
                  <a:srgbClr val="7030A0"/>
                </a:solidFill>
                <a:highlight>
                  <a:srgbClr val="B5D5FF"/>
                </a:highlight>
                <a:latin typeface="TT Hoves" panose="02000503030000020004" pitchFamily="50" charset="-52"/>
              </a:rPr>
              <a:t>“</a:t>
            </a:r>
            <a:r>
              <a:rPr lang="en-US" sz="1200" dirty="0" err="1">
                <a:solidFill>
                  <a:srgbClr val="7030A0"/>
                </a:solidFill>
                <a:highlight>
                  <a:srgbClr val="B5D5FF"/>
                </a:highlight>
                <a:latin typeface="TT Hoves" panose="02000503030000020004" pitchFamily="50" charset="-52"/>
              </a:rPr>
              <a:t>img</a:t>
            </a:r>
            <a:r>
              <a:rPr lang="en-US" sz="1200" dirty="0">
                <a:solidFill>
                  <a:srgbClr val="7030A0"/>
                </a:solidFill>
                <a:highlight>
                  <a:srgbClr val="B5D5FF"/>
                </a:highlight>
                <a:latin typeface="TT Hoves" panose="02000503030000020004" pitchFamily="50" charset="-52"/>
              </a:rPr>
              <a:t>/gloevk-examples.png”</a:t>
            </a:r>
            <a:r>
              <a:rPr lang="en-US" sz="1200" dirty="0">
                <a:highlight>
                  <a:srgbClr val="B5D5FF"/>
                </a:highlight>
                <a:latin typeface="TT Hoves" panose="02000503030000020004" pitchFamily="50" charset="-52"/>
              </a:rPr>
              <a:t> width=</a:t>
            </a:r>
            <a:r>
              <a:rPr lang="en-US" sz="1200" dirty="0">
                <a:solidFill>
                  <a:srgbClr val="7030A0"/>
                </a:solidFill>
                <a:highlight>
                  <a:srgbClr val="B5D5FF"/>
                </a:highlight>
                <a:latin typeface="TT Hoves" panose="02000503030000020004" pitchFamily="50" charset="-52"/>
              </a:rPr>
              <a:t>“510”</a:t>
            </a:r>
            <a:r>
              <a:rPr lang="en-US" sz="1200" dirty="0">
                <a:solidFill>
                  <a:srgbClr val="0070C0"/>
                </a:solidFill>
                <a:highlight>
                  <a:srgbClr val="B5D5FF"/>
                </a:highlight>
                <a:latin typeface="TT Hoves" panose="02000503030000020004" pitchFamily="50" charset="-52"/>
              </a:rPr>
              <a:t> </a:t>
            </a:r>
            <a:r>
              <a:rPr lang="en-US" sz="1200" dirty="0">
                <a:highlight>
                  <a:srgbClr val="B5D5FF"/>
                </a:highlight>
                <a:latin typeface="TT Hoves" panose="02000503030000020004" pitchFamily="50" charset="-52"/>
              </a:rPr>
              <a:t>height=</a:t>
            </a:r>
            <a:r>
              <a:rPr lang="en-US" sz="1200" dirty="0">
                <a:solidFill>
                  <a:srgbClr val="7030A0"/>
                </a:solidFill>
                <a:highlight>
                  <a:srgbClr val="B5D5FF"/>
                </a:highlight>
                <a:latin typeface="TT Hoves" panose="02000503030000020004" pitchFamily="50" charset="-52"/>
              </a:rPr>
              <a:t>“80”</a:t>
            </a:r>
            <a:r>
              <a:rPr lang="en-US" sz="1200" dirty="0">
                <a:solidFill>
                  <a:srgbClr val="0070C0"/>
                </a:solidFill>
                <a:highlight>
                  <a:srgbClr val="B5D5FF"/>
                </a:highlight>
                <a:latin typeface="TT Hoves" panose="02000503030000020004" pitchFamily="50" charset="-52"/>
              </a:rPr>
              <a:t> </a:t>
            </a:r>
          </a:p>
          <a:p>
            <a:pPr>
              <a:lnSpc>
                <a:spcPts val="1100"/>
              </a:lnSpc>
            </a:pPr>
            <a:r>
              <a:rPr lang="en-US" sz="1200" dirty="0">
                <a:solidFill>
                  <a:srgbClr val="0070C0"/>
                </a:solidFill>
                <a:highlight>
                  <a:srgbClr val="B5D5FF"/>
                </a:highlight>
                <a:latin typeface="TT Hoves" panose="02000503030000020004" pitchFamily="50" charset="-52"/>
              </a:rPr>
              <a:t>            </a:t>
            </a:r>
            <a:r>
              <a:rPr lang="en-US" sz="1200" dirty="0">
                <a:highlight>
                  <a:srgbClr val="B5D5FF"/>
                </a:highlight>
                <a:latin typeface="TT Hoves" panose="02000503030000020004" pitchFamily="50" charset="-52"/>
              </a:rPr>
              <a:t>alt=</a:t>
            </a:r>
            <a:r>
              <a:rPr lang="en-US" sz="1200" dirty="0">
                <a:solidFill>
                  <a:srgbClr val="7030A0"/>
                </a:solidFill>
                <a:highlight>
                  <a:srgbClr val="B5D5FF"/>
                </a:highlight>
                <a:latin typeface="TT Hoves" panose="02000503030000020004" pitchFamily="50" charset="-52"/>
              </a:rPr>
              <a:t>“</a:t>
            </a:r>
            <a:r>
              <a:rPr lang="ru-RU" sz="1200" dirty="0">
                <a:solidFill>
                  <a:srgbClr val="7030A0"/>
                </a:solidFill>
                <a:highlight>
                  <a:srgbClr val="B5D5FF"/>
                </a:highlight>
                <a:latin typeface="TT Hoves" panose="02000503030000020004" pitchFamily="50" charset="-52"/>
              </a:rPr>
              <a:t>Примеры интерьеров</a:t>
            </a:r>
            <a:r>
              <a:rPr lang="en-US" sz="1200" dirty="0">
                <a:solidFill>
                  <a:srgbClr val="7030A0"/>
                </a:solidFill>
                <a:highlight>
                  <a:srgbClr val="B5D5FF"/>
                </a:highlight>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&lt;p&gt;</a:t>
            </a:r>
            <a:r>
              <a:rPr lang="ru-RU" sz="1200" dirty="0">
                <a:latin typeface="TT Hoves" panose="02000503030000020004" pitchFamily="50" charset="-52"/>
              </a:rPr>
              <a:t>Аксессуары и мелочи</a:t>
            </a:r>
            <a:r>
              <a:rPr lang="en-US" sz="1200" dirty="0">
                <a:solidFill>
                  <a:srgbClr val="0070C0"/>
                </a:solidFill>
                <a:latin typeface="TT Hoves" panose="02000503030000020004" pitchFamily="50" charset="-52"/>
              </a:rPr>
              <a:t>&lt;/p&gt;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&lt;section </a:t>
            </a:r>
            <a:r>
              <a:rPr lang="en-US" sz="1200" dirty="0">
                <a:solidFill>
                  <a:srgbClr val="FF0000"/>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Доставка в день заказа</a:t>
            </a:r>
            <a:r>
              <a:rPr lang="en-US" sz="1200" dirty="0">
                <a:solidFill>
                  <a:srgbClr val="0070C0"/>
                </a:solidFill>
                <a:latin typeface="TT Hoves" panose="02000503030000020004" pitchFamily="50" charset="-52"/>
              </a:rPr>
              <a:t>&lt;/li&gt;</a:t>
            </a:r>
          </a:p>
          <a:p>
            <a:pPr>
              <a:lnSpc>
                <a:spcPts val="1100"/>
              </a:lnSpc>
            </a:pPr>
            <a:r>
              <a:rPr lang="en-US" sz="1200" dirty="0">
                <a:solidFill>
                  <a:srgbClr val="0070C0"/>
                </a:solidFill>
                <a:latin typeface="TT Hoves" panose="02000503030000020004" pitchFamily="50" charset="-52"/>
              </a:rPr>
              <a:t>         &lt;/ul&gt;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Tree>
    <p:extLst>
      <p:ext uri="{BB962C8B-B14F-4D97-AF65-F5344CB8AC3E}">
        <p14:creationId xmlns:p14="http://schemas.microsoft.com/office/powerpoint/2010/main" val="1727576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5F27B3E9-7BAE-4FC7-BA8C-C0798E2E837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769" b="99792" l="1486" r="99140">
                        <a14:foregroundMark x1="50947" y1="85157" x2="51056" y2="83039"/>
                        <a14:foregroundMark x1="50195" y1="99792" x2="50755" y2="88901"/>
                        <a14:foregroundMark x1="53080" y1="81552" x2="56294" y2="79188"/>
                        <a14:foregroundMark x1="52448" y1="82016" x2="52861" y2="81712"/>
                        <a14:foregroundMark x1="51056" y1="83039" x2="51892" y2="82424"/>
                        <a14:foregroundMark x1="56294" y1="79188" x2="93198" y2="82206"/>
                        <a14:foregroundMark x1="93198" y1="82206" x2="97967" y2="77836"/>
                        <a14:foregroundMark x1="97967" y1="77836" x2="99687" y2="6660"/>
                        <a14:foregroundMark x1="99687" y1="6660" x2="87490" y2="4995"/>
                        <a14:foregroundMark x1="87490" y1="4995" x2="45973" y2="7388"/>
                        <a14:foregroundMark x1="45973" y1="7388" x2="35653" y2="1561"/>
                        <a14:foregroundMark x1="35653" y1="1561" x2="391" y2="208"/>
                        <a14:foregroundMark x1="391" y1="208" x2="1486" y2="97711"/>
                        <a14:foregroundMark x1="1486" y1="97711" x2="51056" y2="99792"/>
                        <a14:foregroundMark x1="42064" y1="11446" x2="33385" y2="17066"/>
                        <a14:foregroundMark x1="33385" y1="17066" x2="18296" y2="41727"/>
                        <a14:foregroundMark x1="18296" y1="41727" x2="16419" y2="66909"/>
                        <a14:foregroundMark x1="16419" y1="66909" x2="20250" y2="75858"/>
                        <a14:foregroundMark x1="20250" y1="75858" x2="26740" y2="80125"/>
                        <a14:foregroundMark x1="26740" y1="80125" x2="36200" y2="72216"/>
                        <a14:foregroundMark x1="36200" y1="72216" x2="40970" y2="53590"/>
                        <a14:foregroundMark x1="40970" y1="53590" x2="41360" y2="36420"/>
                        <a14:foregroundMark x1="41360" y1="36420" x2="31274" y2="6139"/>
                        <a14:foregroundMark x1="45895" y1="10302" x2="45348" y2="1977"/>
                        <a14:foregroundMark x1="45348" y1="1977" x2="3440" y2="11446"/>
                        <a14:foregroundMark x1="3440" y1="11446" x2="24394" y2="16441"/>
                        <a14:foregroundMark x1="24394" y1="16441" x2="30336" y2="16649"/>
                        <a14:foregroundMark x1="30336" y1="16649" x2="41204" y2="14256"/>
                        <a14:foregroundMark x1="41204" y1="14256" x2="46521" y2="10094"/>
                        <a14:foregroundMark x1="46521" y1="10094" x2="46755" y2="6660"/>
                        <a14:foregroundMark x1="52228" y1="5931" x2="45817" y2="21020"/>
                        <a14:foregroundMark x1="45817" y1="21020" x2="44175" y2="63580"/>
                        <a14:foregroundMark x1="44175" y1="63580" x2="49414" y2="71696"/>
                        <a14:foregroundMark x1="49414" y1="71696" x2="73260" y2="79501"/>
                        <a14:foregroundMark x1="73260" y1="79501" x2="86865" y2="80957"/>
                        <a14:foregroundMark x1="86865" y1="80957" x2="95074" y2="80749"/>
                        <a14:foregroundMark x1="95074" y1="80749" x2="98593" y2="4579"/>
                        <a14:foregroundMark x1="98593" y1="4579" x2="50352" y2="4995"/>
                        <a14:foregroundMark x1="63956" y1="9157" x2="58014" y2="8221"/>
                        <a14:foregroundMark x1="58014" y1="8221" x2="50274" y2="19459"/>
                        <a14:foregroundMark x1="50274" y1="19459" x2="49648" y2="26639"/>
                        <a14:foregroundMark x1="49648" y1="26639" x2="53167" y2="33715"/>
                        <a14:foregroundMark x1="53167" y1="33715" x2="61532" y2="39022"/>
                        <a14:foregroundMark x1="61532" y1="39022" x2="89679" y2="34339"/>
                        <a14:foregroundMark x1="89679" y1="34339" x2="96873" y2="29657"/>
                        <a14:foregroundMark x1="96873" y1="29657" x2="96560" y2="22060"/>
                        <a14:foregroundMark x1="96560" y1="22060" x2="81001" y2="11550"/>
                        <a14:foregroundMark x1="81001" y1="11550" x2="66849" y2="8429"/>
                        <a14:foregroundMark x1="66849" y1="8429" x2="58640" y2="9365"/>
                        <a14:foregroundMark x1="89836" y1="13111" x2="60438" y2="20187"/>
                        <a14:foregroundMark x1="60438" y1="20187" x2="54574" y2="25598"/>
                        <a14:foregroundMark x1="54574" y1="25598" x2="60125" y2="33403"/>
                        <a14:foregroundMark x1="60125" y1="33403" x2="89992" y2="36733"/>
                        <a14:foregroundMark x1="89992" y1="36733" x2="95700" y2="35588"/>
                        <a14:foregroundMark x1="95700" y1="35588" x2="97654" y2="28304"/>
                        <a14:foregroundMark x1="97654" y1="28304" x2="96794" y2="18626"/>
                        <a14:foregroundMark x1="96794" y1="18626" x2="91087" y2="14152"/>
                        <a14:foregroundMark x1="91087" y1="14152" x2="85536" y2="13944"/>
                        <a14:foregroundMark x1="85536" y1="13944" x2="85536" y2="13944"/>
                        <a14:foregroundMark x1="70367" y1="22060" x2="63331" y2="22060"/>
                        <a14:foregroundMark x1="63331" y1="22060" x2="57545" y2="27784"/>
                        <a14:foregroundMark x1="57545" y1="27784" x2="65598" y2="33923"/>
                        <a14:foregroundMark x1="65598" y1="33923" x2="99140" y2="32674"/>
                        <a14:foregroundMark x1="99140" y1="32674" x2="97733" y2="21540"/>
                        <a14:foregroundMark x1="97733" y1="21540" x2="79281" y2="23517"/>
                        <a14:foregroundMark x1="79281" y1="23517" x2="73808" y2="21228"/>
                        <a14:foregroundMark x1="73808" y1="21228" x2="69116" y2="22477"/>
                        <a14:foregroundMark x1="93980" y1="21748" x2="81939" y2="24662"/>
                        <a14:foregroundMark x1="81939" y1="24662" x2="79124" y2="31009"/>
                        <a14:foregroundMark x1="79124" y1="31009" x2="85145" y2="34860"/>
                        <a14:foregroundMark x1="85145" y1="34860" x2="98202" y2="25806"/>
                        <a14:foregroundMark x1="98202" y1="25806" x2="93120" y2="20395"/>
                        <a14:foregroundMark x1="93120" y1="20395" x2="90227" y2="22477"/>
                        <a14:backgroundMark x1="53323" y1="82518" x2="51056" y2="89074"/>
                        <a14:backgroundMark x1="51056" y1="89074" x2="51446" y2="96254"/>
                        <a14:backgroundMark x1="51446" y1="96254" x2="68804" y2="99688"/>
                        <a14:backgroundMark x1="68804" y1="99688" x2="82565" y2="99480"/>
                        <a14:backgroundMark x1="82565" y1="99480" x2="87881" y2="99688"/>
                        <a14:backgroundMark x1="87881" y1="99688" x2="99218" y2="98959"/>
                        <a14:backgroundMark x1="99218" y1="98959" x2="98905" y2="85536"/>
                        <a14:backgroundMark x1="98905" y1="85536" x2="53479" y2="83039"/>
                      </a14:backgroundRemoval>
                    </a14:imgEffect>
                  </a14:imgLayer>
                </a14:imgProps>
              </a:ext>
            </a:extLst>
          </a:blip>
          <a:srcRect l="51845" t="-200" r="8" b="21195"/>
          <a:stretch/>
        </p:blipFill>
        <p:spPr>
          <a:xfrm>
            <a:off x="7679917" y="886235"/>
            <a:ext cx="4394579" cy="5418161"/>
          </a:xfrm>
          <a:prstGeom prst="rect">
            <a:avLst/>
          </a:prstGeom>
        </p:spPr>
      </p:pic>
      <p:sp>
        <p:nvSpPr>
          <p:cNvPr id="10" name="Заголовок 2">
            <a:extLst>
              <a:ext uri="{FF2B5EF4-FFF2-40B4-BE49-F238E27FC236}">
                <a16:creationId xmlns:a16="http://schemas.microsoft.com/office/drawing/2014/main" id="{6CC83D8B-5FCA-4731-BFFB-AA4077B7CD47}"/>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cxnSp>
        <p:nvCxnSpPr>
          <p:cNvPr id="11" name="Прямая со стрелкой 10">
            <a:extLst>
              <a:ext uri="{FF2B5EF4-FFF2-40B4-BE49-F238E27FC236}">
                <a16:creationId xmlns:a16="http://schemas.microsoft.com/office/drawing/2014/main" id="{2CAB03C3-472F-78F7-6DB3-EC40218F387F}"/>
              </a:ext>
            </a:extLst>
          </p:cNvPr>
          <p:cNvCxnSpPr/>
          <p:nvPr/>
        </p:nvCxnSpPr>
        <p:spPr>
          <a:xfrm>
            <a:off x="5867400" y="38191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Текст 4">
            <a:extLst>
              <a:ext uri="{FF2B5EF4-FFF2-40B4-BE49-F238E27FC236}">
                <a16:creationId xmlns:a16="http://schemas.microsoft.com/office/drawing/2014/main" id="{8A520F9A-6DCB-10A8-4BE3-1312A395284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13" name="TextBox 12">
            <a:extLst>
              <a:ext uri="{FF2B5EF4-FFF2-40B4-BE49-F238E27FC236}">
                <a16:creationId xmlns:a16="http://schemas.microsoft.com/office/drawing/2014/main" id="{A52FE070-461D-28DD-8CC4-122DD8D61FD4}"/>
              </a:ext>
            </a:extLst>
          </p:cNvPr>
          <p:cNvSpPr txBox="1"/>
          <p:nvPr/>
        </p:nvSpPr>
        <p:spPr>
          <a:xfrm>
            <a:off x="377098" y="693451"/>
            <a:ext cx="5170354" cy="5881354"/>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a:t>
            </a:r>
            <a:r>
              <a:rPr lang="en-US" sz="1200" dirty="0">
                <a:solidFill>
                  <a:srgbClr val="0070C0"/>
                </a:solidFill>
                <a:highlight>
                  <a:srgbClr val="B5D5FF"/>
                </a:highlight>
                <a:latin typeface="TT Hoves" panose="02000503030000020004" pitchFamily="50" charset="-52"/>
              </a:rPr>
              <a:t>meta</a:t>
            </a:r>
            <a:r>
              <a:rPr lang="en-US" sz="1200" dirty="0">
                <a:solidFill>
                  <a:schemeClr val="accent1"/>
                </a:solidFill>
                <a:highlight>
                  <a:srgbClr val="B5D5FF"/>
                </a:highlight>
                <a:latin typeface="TT Hoves" panose="02000503030000020004" pitchFamily="50" charset="-52"/>
              </a:rPr>
              <a:t> charset</a:t>
            </a:r>
            <a:r>
              <a:rPr lang="en-US" sz="1200" dirty="0">
                <a:highlight>
                  <a:srgbClr val="B5D5FF"/>
                </a:highlight>
                <a:latin typeface="TT Hoves" panose="02000503030000020004" pitchFamily="50" charset="-52"/>
              </a:rPr>
              <a:t>=</a:t>
            </a:r>
            <a:r>
              <a:rPr lang="en-US" sz="1200" dirty="0">
                <a:solidFill>
                  <a:srgbClr val="7030A0"/>
                </a:solidFill>
                <a:highlight>
                  <a:srgbClr val="B5D5FF"/>
                </a:highlight>
                <a:latin typeface="TT Hoves" panose="02000503030000020004" pitchFamily="50" charset="-52"/>
              </a:rPr>
              <a:t>"utf-8"</a:t>
            </a:r>
            <a:r>
              <a:rPr lang="en-US" sz="1200" dirty="0">
                <a:solidFill>
                  <a:srgbClr val="0070C0"/>
                </a:solidFill>
                <a:highlight>
                  <a:srgbClr val="B5D5FF"/>
                </a:highlight>
                <a:latin typeface="TT Hoves" panose="02000503030000020004" pitchFamily="50" charset="-52"/>
              </a:rPr>
              <a:t>&gt;</a:t>
            </a:r>
          </a:p>
          <a:p>
            <a:pPr>
              <a:lnSpc>
                <a:spcPts val="1100"/>
              </a:lnSpc>
            </a:pPr>
            <a:r>
              <a:rPr lang="ru-RU" sz="1200" dirty="0">
                <a:solidFill>
                  <a:srgbClr val="0070C0"/>
                </a:solidFill>
                <a:highlight>
                  <a:srgbClr val="B5D5FF"/>
                </a:highlight>
                <a:latin typeface="TT Hoves" panose="02000503030000020004" pitchFamily="50" charset="-52"/>
              </a:rPr>
              <a:t>      </a:t>
            </a:r>
            <a:r>
              <a:rPr lang="en-US" sz="1200" dirty="0">
                <a:solidFill>
                  <a:srgbClr val="0070C0"/>
                </a:solidFill>
                <a:highlight>
                  <a:srgbClr val="B5D5FF"/>
                </a:highlight>
                <a:latin typeface="TT Hoves" panose="02000503030000020004" pitchFamily="50" charset="-52"/>
              </a:rPr>
              <a:t>&lt;title&gt;</a:t>
            </a:r>
            <a:r>
              <a:rPr lang="ru-RU" sz="1200" dirty="0">
                <a:highlight>
                  <a:srgbClr val="B5D5FF"/>
                </a:highlight>
                <a:latin typeface="TT Hoves" panose="02000503030000020004" pitchFamily="50" charset="-52"/>
              </a:rPr>
              <a:t>Магазин товаров для дома</a:t>
            </a:r>
            <a:r>
              <a:rPr lang="en-US" sz="1200" dirty="0">
                <a:solidFill>
                  <a:srgbClr val="0070C0"/>
                </a:solidFill>
                <a:highlight>
                  <a:srgbClr val="B5D5FF"/>
                </a:highlight>
                <a:latin typeface="TT Hoves" panose="02000503030000020004" pitchFamily="50" charset="-52"/>
              </a:rPr>
              <a:t>&lt;/title&gt;</a:t>
            </a:r>
          </a:p>
          <a:p>
            <a:pPr>
              <a:lnSpc>
                <a:spcPts val="1100"/>
              </a:lnSpc>
            </a:pPr>
            <a:r>
              <a:rPr lang="en-US" sz="1200" dirty="0">
                <a:solidFill>
                  <a:srgbClr val="0070C0"/>
                </a:solidFill>
                <a:highlight>
                  <a:srgbClr val="B5D5FF"/>
                </a:highlight>
                <a:latin typeface="TT Hoves" panose="02000503030000020004" pitchFamily="50" charset="-52"/>
              </a:rPr>
              <a:t>      &lt;link </a:t>
            </a:r>
            <a:r>
              <a:rPr lang="en-US" sz="1200" dirty="0" err="1">
                <a:highlight>
                  <a:srgbClr val="B5D5FF"/>
                </a:highlight>
                <a:latin typeface="TT Hoves" panose="02000503030000020004" pitchFamily="50" charset="-52"/>
              </a:rPr>
              <a:t>rel</a:t>
            </a:r>
            <a:r>
              <a:rPr lang="en-US" sz="1200" dirty="0">
                <a:highlight>
                  <a:srgbClr val="B5D5FF"/>
                </a:highlight>
                <a:latin typeface="TT Hoves" panose="02000503030000020004" pitchFamily="50" charset="-52"/>
              </a:rPr>
              <a:t>=</a:t>
            </a:r>
            <a:r>
              <a:rPr lang="en-US" sz="1200" dirty="0">
                <a:solidFill>
                  <a:srgbClr val="0070C0"/>
                </a:solidFill>
                <a:highlight>
                  <a:srgbClr val="B5D5FF"/>
                </a:highlight>
                <a:latin typeface="TT Hoves" panose="02000503030000020004" pitchFamily="50" charset="-52"/>
              </a:rPr>
              <a:t>“</a:t>
            </a:r>
            <a:r>
              <a:rPr lang="en-US" sz="1200" dirty="0">
                <a:solidFill>
                  <a:srgbClr val="7030A0"/>
                </a:solidFill>
                <a:highlight>
                  <a:srgbClr val="B5D5FF"/>
                </a:highlight>
                <a:latin typeface="TT Hoves" panose="02000503030000020004" pitchFamily="50" charset="-52"/>
              </a:rPr>
              <a:t>stylesheet</a:t>
            </a:r>
            <a:r>
              <a:rPr lang="en-US" sz="1200" dirty="0">
                <a:solidFill>
                  <a:srgbClr val="0070C0"/>
                </a:solidFill>
                <a:highlight>
                  <a:srgbClr val="B5D5FF"/>
                </a:highlight>
                <a:latin typeface="TT Hoves" panose="02000503030000020004" pitchFamily="50" charset="-52"/>
              </a:rPr>
              <a:t>” </a:t>
            </a:r>
            <a:r>
              <a:rPr lang="en-US" sz="1200" dirty="0" err="1">
                <a:highlight>
                  <a:srgbClr val="B5D5FF"/>
                </a:highlight>
                <a:latin typeface="TT Hoves" panose="02000503030000020004" pitchFamily="50" charset="-52"/>
              </a:rPr>
              <a:t>href</a:t>
            </a:r>
            <a:r>
              <a:rPr lang="en-US" sz="1200" dirty="0">
                <a:highlight>
                  <a:srgbClr val="B5D5FF"/>
                </a:highlight>
                <a:latin typeface="TT Hoves" panose="02000503030000020004" pitchFamily="50" charset="-52"/>
              </a:rPr>
              <a:t>=</a:t>
            </a:r>
            <a:r>
              <a:rPr lang="en-US" sz="1200" dirty="0">
                <a:solidFill>
                  <a:srgbClr val="0070C0"/>
                </a:solidFill>
                <a:highlight>
                  <a:srgbClr val="B5D5FF"/>
                </a:highlight>
                <a:latin typeface="TT Hoves" panose="02000503030000020004" pitchFamily="50" charset="-52"/>
              </a:rPr>
              <a:t>“</a:t>
            </a:r>
            <a:r>
              <a:rPr lang="en-US" sz="1200" dirty="0">
                <a:solidFill>
                  <a:srgbClr val="7030A0"/>
                </a:solidFill>
                <a:highlight>
                  <a:srgbClr val="B5D5FF"/>
                </a:highlight>
                <a:latin typeface="TT Hoves" panose="02000503030000020004" pitchFamily="50" charset="-52"/>
              </a:rPr>
              <a:t>style.css</a:t>
            </a:r>
            <a:r>
              <a:rPr lang="en-US" sz="1200" dirty="0">
                <a:solidFill>
                  <a:srgbClr val="0070C0"/>
                </a:solidFill>
                <a:highlight>
                  <a:srgbClr val="B5D5FF"/>
                </a:highlight>
                <a:latin typeface="TT Hoves" panose="02000503030000020004" pitchFamily="50" charset="-52"/>
              </a:rPr>
              <a:t>”&gt;   </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a:t>
            </a:r>
            <a:r>
              <a:rPr lang="en-US" sz="1200" dirty="0">
                <a:solidFill>
                  <a:srgbClr val="0070C0"/>
                </a:solidFill>
                <a:highlight>
                  <a:srgbClr val="B5D5FF"/>
                </a:highlight>
                <a:latin typeface="TT Hoves" panose="02000503030000020004" pitchFamily="50" charset="-52"/>
              </a:rPr>
              <a:t>&lt;</a:t>
            </a:r>
            <a:r>
              <a:rPr lang="en-US" sz="1200" dirty="0" err="1">
                <a:solidFill>
                  <a:srgbClr val="0070C0"/>
                </a:solidFill>
                <a:highlight>
                  <a:srgbClr val="B5D5FF"/>
                </a:highlight>
                <a:latin typeface="TT Hoves" panose="02000503030000020004" pitchFamily="50" charset="-52"/>
              </a:rPr>
              <a:t>img</a:t>
            </a:r>
            <a:r>
              <a:rPr lang="en-US" sz="1200" dirty="0">
                <a:solidFill>
                  <a:srgbClr val="0070C0"/>
                </a:solidFill>
                <a:highlight>
                  <a:srgbClr val="B5D5FF"/>
                </a:highlight>
                <a:latin typeface="TT Hoves" panose="02000503030000020004" pitchFamily="50" charset="-52"/>
              </a:rPr>
              <a:t> </a:t>
            </a:r>
            <a:r>
              <a:rPr lang="en-US" sz="1200" dirty="0" err="1">
                <a:highlight>
                  <a:srgbClr val="B5D5FF"/>
                </a:highlight>
                <a:latin typeface="TT Hoves" panose="02000503030000020004" pitchFamily="50" charset="-52"/>
              </a:rPr>
              <a:t>src</a:t>
            </a:r>
            <a:r>
              <a:rPr lang="en-US" sz="1200" dirty="0">
                <a:highlight>
                  <a:srgbClr val="B5D5FF"/>
                </a:highlight>
                <a:latin typeface="TT Hoves" panose="02000503030000020004" pitchFamily="50" charset="-52"/>
              </a:rPr>
              <a:t>=</a:t>
            </a:r>
            <a:r>
              <a:rPr lang="en-US" sz="1200" dirty="0">
                <a:solidFill>
                  <a:srgbClr val="7030A0"/>
                </a:solidFill>
                <a:highlight>
                  <a:srgbClr val="B5D5FF"/>
                </a:highlight>
                <a:latin typeface="TT Hoves" panose="02000503030000020004" pitchFamily="50" charset="-52"/>
              </a:rPr>
              <a:t>“</a:t>
            </a:r>
            <a:r>
              <a:rPr lang="en-US" sz="1200" dirty="0" err="1">
                <a:solidFill>
                  <a:srgbClr val="7030A0"/>
                </a:solidFill>
                <a:highlight>
                  <a:srgbClr val="B5D5FF"/>
                </a:highlight>
                <a:latin typeface="TT Hoves" panose="02000503030000020004" pitchFamily="50" charset="-52"/>
              </a:rPr>
              <a:t>img</a:t>
            </a:r>
            <a:r>
              <a:rPr lang="en-US" sz="1200" dirty="0">
                <a:solidFill>
                  <a:srgbClr val="7030A0"/>
                </a:solidFill>
                <a:highlight>
                  <a:srgbClr val="B5D5FF"/>
                </a:highlight>
                <a:latin typeface="TT Hoves" panose="02000503030000020004" pitchFamily="50" charset="-52"/>
              </a:rPr>
              <a:t>/gloevk-examples.png”</a:t>
            </a:r>
            <a:r>
              <a:rPr lang="en-US" sz="1200" dirty="0">
                <a:highlight>
                  <a:srgbClr val="B5D5FF"/>
                </a:highlight>
                <a:latin typeface="TT Hoves" panose="02000503030000020004" pitchFamily="50" charset="-52"/>
              </a:rPr>
              <a:t> width=</a:t>
            </a:r>
            <a:r>
              <a:rPr lang="en-US" sz="1200" dirty="0">
                <a:solidFill>
                  <a:srgbClr val="7030A0"/>
                </a:solidFill>
                <a:highlight>
                  <a:srgbClr val="B5D5FF"/>
                </a:highlight>
                <a:latin typeface="TT Hoves" panose="02000503030000020004" pitchFamily="50" charset="-52"/>
              </a:rPr>
              <a:t>“510”</a:t>
            </a:r>
            <a:r>
              <a:rPr lang="en-US" sz="1200" dirty="0">
                <a:solidFill>
                  <a:srgbClr val="0070C0"/>
                </a:solidFill>
                <a:highlight>
                  <a:srgbClr val="B5D5FF"/>
                </a:highlight>
                <a:latin typeface="TT Hoves" panose="02000503030000020004" pitchFamily="50" charset="-52"/>
              </a:rPr>
              <a:t> </a:t>
            </a:r>
            <a:r>
              <a:rPr lang="en-US" sz="1200" dirty="0">
                <a:highlight>
                  <a:srgbClr val="B5D5FF"/>
                </a:highlight>
                <a:latin typeface="TT Hoves" panose="02000503030000020004" pitchFamily="50" charset="-52"/>
              </a:rPr>
              <a:t>height=</a:t>
            </a:r>
            <a:r>
              <a:rPr lang="en-US" sz="1200" dirty="0">
                <a:solidFill>
                  <a:srgbClr val="7030A0"/>
                </a:solidFill>
                <a:highlight>
                  <a:srgbClr val="B5D5FF"/>
                </a:highlight>
                <a:latin typeface="TT Hoves" panose="02000503030000020004" pitchFamily="50" charset="-52"/>
              </a:rPr>
              <a:t>“80”</a:t>
            </a:r>
            <a:r>
              <a:rPr lang="en-US" sz="1200" dirty="0">
                <a:solidFill>
                  <a:srgbClr val="0070C0"/>
                </a:solidFill>
                <a:highlight>
                  <a:srgbClr val="B5D5FF"/>
                </a:highlight>
                <a:latin typeface="TT Hoves" panose="02000503030000020004" pitchFamily="50" charset="-52"/>
              </a:rPr>
              <a:t> </a:t>
            </a:r>
          </a:p>
          <a:p>
            <a:pPr>
              <a:lnSpc>
                <a:spcPts val="1100"/>
              </a:lnSpc>
            </a:pPr>
            <a:r>
              <a:rPr lang="en-US" sz="1200" dirty="0">
                <a:solidFill>
                  <a:srgbClr val="0070C0"/>
                </a:solidFill>
                <a:highlight>
                  <a:srgbClr val="B5D5FF"/>
                </a:highlight>
                <a:latin typeface="TT Hoves" panose="02000503030000020004" pitchFamily="50" charset="-52"/>
              </a:rPr>
              <a:t>            </a:t>
            </a:r>
            <a:r>
              <a:rPr lang="en-US" sz="1200" dirty="0">
                <a:highlight>
                  <a:srgbClr val="B5D5FF"/>
                </a:highlight>
                <a:latin typeface="TT Hoves" panose="02000503030000020004" pitchFamily="50" charset="-52"/>
              </a:rPr>
              <a:t>alt=</a:t>
            </a:r>
            <a:r>
              <a:rPr lang="en-US" sz="1200" dirty="0">
                <a:solidFill>
                  <a:srgbClr val="7030A0"/>
                </a:solidFill>
                <a:highlight>
                  <a:srgbClr val="B5D5FF"/>
                </a:highlight>
                <a:latin typeface="TT Hoves" panose="02000503030000020004" pitchFamily="50" charset="-52"/>
              </a:rPr>
              <a:t>“</a:t>
            </a:r>
            <a:r>
              <a:rPr lang="ru-RU" sz="1200" dirty="0">
                <a:solidFill>
                  <a:srgbClr val="7030A0"/>
                </a:solidFill>
                <a:highlight>
                  <a:srgbClr val="B5D5FF"/>
                </a:highlight>
                <a:latin typeface="TT Hoves" panose="02000503030000020004" pitchFamily="50" charset="-52"/>
              </a:rPr>
              <a:t>Примеры интерьеров</a:t>
            </a:r>
            <a:r>
              <a:rPr lang="en-US" sz="1200" dirty="0">
                <a:solidFill>
                  <a:srgbClr val="7030A0"/>
                </a:solidFill>
                <a:highlight>
                  <a:srgbClr val="B5D5FF"/>
                </a:highlight>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&lt;p&gt;</a:t>
            </a:r>
            <a:r>
              <a:rPr lang="ru-RU" sz="1200" dirty="0">
                <a:latin typeface="TT Hoves" panose="02000503030000020004" pitchFamily="50" charset="-52"/>
              </a:rPr>
              <a:t>Аксессуары и мелочи</a:t>
            </a:r>
            <a:r>
              <a:rPr lang="en-US" sz="1200" dirty="0">
                <a:solidFill>
                  <a:srgbClr val="0070C0"/>
                </a:solidFill>
                <a:latin typeface="TT Hoves" panose="02000503030000020004" pitchFamily="50" charset="-52"/>
              </a:rPr>
              <a:t>&lt;/p&gt;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&lt;section </a:t>
            </a:r>
            <a:r>
              <a:rPr lang="en-US" sz="1200" dirty="0">
                <a:solidFill>
                  <a:srgbClr val="FF0000"/>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Доставка в день заказа</a:t>
            </a:r>
            <a:r>
              <a:rPr lang="en-US" sz="1200" dirty="0">
                <a:solidFill>
                  <a:srgbClr val="0070C0"/>
                </a:solidFill>
                <a:latin typeface="TT Hoves" panose="02000503030000020004" pitchFamily="50" charset="-52"/>
              </a:rPr>
              <a:t>&lt;/li&gt;</a:t>
            </a:r>
          </a:p>
          <a:p>
            <a:pPr>
              <a:lnSpc>
                <a:spcPts val="1100"/>
              </a:lnSpc>
            </a:pPr>
            <a:r>
              <a:rPr lang="en-US" sz="1200" dirty="0">
                <a:solidFill>
                  <a:srgbClr val="0070C0"/>
                </a:solidFill>
                <a:latin typeface="TT Hoves" panose="02000503030000020004" pitchFamily="50" charset="-52"/>
              </a:rPr>
              <a:t>         &lt;/ul&gt;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Tree>
    <p:extLst>
      <p:ext uri="{BB962C8B-B14F-4D97-AF65-F5344CB8AC3E}">
        <p14:creationId xmlns:p14="http://schemas.microsoft.com/office/powerpoint/2010/main" val="3831862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2">
            <a:extLst>
              <a:ext uri="{FF2B5EF4-FFF2-40B4-BE49-F238E27FC236}">
                <a16:creationId xmlns:a16="http://schemas.microsoft.com/office/drawing/2014/main" id="{3D16CB7E-1648-466F-8482-38EFED166497}"/>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sp>
        <p:nvSpPr>
          <p:cNvPr id="8" name="Текст 4">
            <a:extLst>
              <a:ext uri="{FF2B5EF4-FFF2-40B4-BE49-F238E27FC236}">
                <a16:creationId xmlns:a16="http://schemas.microsoft.com/office/drawing/2014/main" id="{7717BC1D-F94C-93E2-B739-B9E96B6A1AC1}"/>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12" name="TextBox 11">
            <a:extLst>
              <a:ext uri="{FF2B5EF4-FFF2-40B4-BE49-F238E27FC236}">
                <a16:creationId xmlns:a16="http://schemas.microsoft.com/office/drawing/2014/main" id="{11FE942E-6930-C414-8FBF-F91B0EA90401}"/>
              </a:ext>
            </a:extLst>
          </p:cNvPr>
          <p:cNvSpPr txBox="1"/>
          <p:nvPr/>
        </p:nvSpPr>
        <p:spPr>
          <a:xfrm>
            <a:off x="375736" y="693451"/>
            <a:ext cx="5170354" cy="5881354"/>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&lt;meta</a:t>
            </a:r>
            <a:r>
              <a:rPr lang="en-US" sz="1200" dirty="0">
                <a:solidFill>
                  <a:schemeClr val="accent1"/>
                </a:solidFill>
                <a:latin typeface="TT Hoves" panose="02000503030000020004" pitchFamily="50" charset="-52"/>
              </a:rPr>
              <a:t> charset</a:t>
            </a:r>
            <a:r>
              <a:rPr lang="en-US" sz="1200" dirty="0">
                <a:latin typeface="TT Hoves" panose="02000503030000020004" pitchFamily="50" charset="-52"/>
              </a:rPr>
              <a:t>=</a:t>
            </a:r>
            <a:r>
              <a:rPr lang="en-US" sz="1200" dirty="0">
                <a:solidFill>
                  <a:srgbClr val="7030A0"/>
                </a:solidFill>
                <a:latin typeface="TT Hoves" panose="02000503030000020004" pitchFamily="50" charset="-52"/>
              </a:rPr>
              <a:t>"utf-8"</a:t>
            </a:r>
            <a:r>
              <a:rPr lang="en-US" sz="1200" dirty="0">
                <a:solidFill>
                  <a:srgbClr val="0070C0"/>
                </a:solidFill>
                <a:latin typeface="TT Hoves" panose="02000503030000020004" pitchFamily="50" charset="-52"/>
              </a:rPr>
              <a:t>&gt;</a:t>
            </a:r>
          </a:p>
          <a:p>
            <a:pPr>
              <a:lnSpc>
                <a:spcPts val="1100"/>
              </a:lnSpc>
            </a:pPr>
            <a:r>
              <a:rPr lang="ru-RU" sz="1200" dirty="0">
                <a:solidFill>
                  <a:srgbClr val="0070C0"/>
                </a:solidFill>
                <a:latin typeface="TT Hoves" panose="02000503030000020004" pitchFamily="50" charset="-52"/>
              </a:rPr>
              <a:t>      </a:t>
            </a:r>
            <a:r>
              <a:rPr lang="en-US" sz="1200" dirty="0">
                <a:solidFill>
                  <a:srgbClr val="0070C0"/>
                </a:solidFill>
                <a:latin typeface="TT Hoves" panose="02000503030000020004" pitchFamily="50" charset="-52"/>
              </a:rPr>
              <a:t>&lt;title&gt;</a:t>
            </a:r>
            <a:r>
              <a:rPr lang="ru-RU" sz="1200" dirty="0">
                <a:latin typeface="TT Hoves" panose="02000503030000020004" pitchFamily="50" charset="-52"/>
              </a:rPr>
              <a:t>Магазин товаров для дома</a:t>
            </a:r>
            <a:r>
              <a:rPr lang="en-US" sz="1200" dirty="0">
                <a:solidFill>
                  <a:srgbClr val="0070C0"/>
                </a:solidFill>
                <a:latin typeface="TT Hoves" panose="02000503030000020004" pitchFamily="50" charset="-52"/>
              </a:rPr>
              <a:t>&lt;/title&gt;</a:t>
            </a:r>
          </a:p>
          <a:p>
            <a:pPr>
              <a:lnSpc>
                <a:spcPts val="1100"/>
              </a:lnSpc>
            </a:pPr>
            <a:r>
              <a:rPr lang="en-US" sz="1200" dirty="0">
                <a:solidFill>
                  <a:srgbClr val="0070C0"/>
                </a:solidFill>
                <a:latin typeface="TT Hoves" panose="02000503030000020004" pitchFamily="50" charset="-52"/>
              </a:rPr>
              <a:t>      &lt;link </a:t>
            </a:r>
            <a:r>
              <a:rPr lang="en-US" sz="1200" dirty="0" err="1">
                <a:latin typeface="TT Hoves" panose="02000503030000020004" pitchFamily="50" charset="-52"/>
              </a:rPr>
              <a:t>rel</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r>
              <a:rPr lang="en-US" sz="1200" dirty="0">
                <a:solidFill>
                  <a:srgbClr val="7030A0"/>
                </a:solidFill>
                <a:latin typeface="TT Hoves" panose="02000503030000020004" pitchFamily="50" charset="-52"/>
              </a:rPr>
              <a:t>stylesheet</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href</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r>
              <a:rPr lang="en-US" sz="1200" dirty="0">
                <a:solidFill>
                  <a:srgbClr val="7030A0"/>
                </a:solidFill>
                <a:latin typeface="TT Hoves" panose="02000503030000020004" pitchFamily="50" charset="-52"/>
              </a:rPr>
              <a:t>style.css</a:t>
            </a:r>
            <a:r>
              <a:rPr lang="en-US" sz="1200" dirty="0">
                <a:solidFill>
                  <a:srgbClr val="0070C0"/>
                </a:solidFill>
                <a:latin typeface="TT Hoves" panose="02000503030000020004" pitchFamily="50" charset="-52"/>
              </a:rPr>
              <a:t>”&gt;   </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img</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src</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/gloevk-examples.png”</a:t>
            </a:r>
            <a:r>
              <a:rPr lang="en-US" sz="1200" dirty="0">
                <a:latin typeface="TT Hoves" panose="02000503030000020004" pitchFamily="50" charset="-52"/>
              </a:rPr>
              <a:t> width=</a:t>
            </a:r>
            <a:r>
              <a:rPr lang="en-US" sz="1200" dirty="0">
                <a:solidFill>
                  <a:srgbClr val="7030A0"/>
                </a:solidFill>
                <a:latin typeface="TT Hoves" panose="02000503030000020004" pitchFamily="50" charset="-52"/>
              </a:rPr>
              <a:t>“510”</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a:t>
            </a:r>
            <a:r>
              <a:rPr lang="en-US" sz="1200" dirty="0">
                <a:solidFill>
                  <a:srgbClr val="7030A0"/>
                </a:solidFill>
                <a:latin typeface="TT Hoves" panose="02000503030000020004" pitchFamily="50" charset="-52"/>
              </a:rPr>
              <a:t>“80”</a:t>
            </a:r>
            <a:r>
              <a:rPr lang="en-US" sz="1200" dirty="0">
                <a:solidFill>
                  <a:srgbClr val="0070C0"/>
                </a:solidFill>
                <a:latin typeface="TT Hoves" panose="02000503030000020004" pitchFamily="50" charset="-52"/>
              </a:rPr>
              <a:t> </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alt=</a:t>
            </a:r>
            <a:r>
              <a:rPr lang="en-US" sz="1200" dirty="0">
                <a:solidFill>
                  <a:srgbClr val="7030A0"/>
                </a:solidFill>
                <a:latin typeface="TT Hoves" panose="02000503030000020004" pitchFamily="50" charset="-52"/>
              </a:rPr>
              <a:t>“</a:t>
            </a:r>
            <a:r>
              <a:rPr lang="ru-RU" sz="1200" dirty="0">
                <a:solidFill>
                  <a:srgbClr val="7030A0"/>
                </a:solidFill>
                <a:latin typeface="TT Hoves" panose="02000503030000020004" pitchFamily="50" charset="-52"/>
              </a:rPr>
              <a:t>Примеры интерьеров</a:t>
            </a:r>
            <a:r>
              <a:rPr lang="en-US" sz="1200" dirty="0">
                <a:solidFill>
                  <a:srgbClr val="7030A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a:t>
            </a:r>
            <a:r>
              <a:rPr lang="ru-RU" sz="1200" dirty="0">
                <a:solidFill>
                  <a:srgbClr val="0070C0"/>
                </a:solidFill>
                <a:latin typeface="TT Hoves" panose="02000503030000020004" pitchFamily="50" charset="-52"/>
              </a:rPr>
              <a:t> </a:t>
            </a:r>
            <a:r>
              <a:rPr lang="en-US" sz="1200" dirty="0">
                <a:solidFill>
                  <a:srgbClr val="FF0000"/>
                </a:solidFill>
                <a:highlight>
                  <a:srgbClr val="B6D4FC"/>
                </a:highlight>
                <a:latin typeface="TT Hoves" panose="02000503030000020004" pitchFamily="50" charset="-52"/>
              </a:rPr>
              <a:t>class</a:t>
            </a:r>
            <a:r>
              <a:rPr lang="en-US" sz="1200" dirty="0">
                <a:highlight>
                  <a:srgbClr val="B6D4FC"/>
                </a:highlight>
                <a:latin typeface="TT Hoves" panose="02000503030000020004" pitchFamily="50" charset="-52"/>
              </a:rPr>
              <a:t>=</a:t>
            </a:r>
            <a:r>
              <a:rPr lang="en-US" sz="1200" dirty="0">
                <a:solidFill>
                  <a:srgbClr val="7030A0"/>
                </a:solidFill>
                <a:highlight>
                  <a:srgbClr val="B6D4FC"/>
                </a:highlight>
                <a:latin typeface="TT Hoves" panose="02000503030000020004" pitchFamily="50" charset="-52"/>
              </a:rPr>
              <a:t>“feature-furniture”</a:t>
            </a:r>
            <a:r>
              <a:rPr lang="en-US" sz="1200" dirty="0">
                <a:solidFill>
                  <a:srgbClr val="0070C0"/>
                </a:solidFill>
                <a:highlight>
                  <a:srgbClr val="B6D4FC"/>
                </a:highlight>
                <a:latin typeface="TT Hoves" panose="02000503030000020004" pitchFamily="50" charset="-52"/>
              </a:rPr>
              <a:t>&gt;</a:t>
            </a:r>
            <a:r>
              <a:rPr lang="ru-RU" sz="1200" dirty="0">
                <a:highlight>
                  <a:srgbClr val="B6D4FC"/>
                </a:highlight>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&lt;p&gt;</a:t>
            </a:r>
            <a:r>
              <a:rPr lang="ru-RU" sz="1200" dirty="0">
                <a:latin typeface="TT Hoves" panose="02000503030000020004" pitchFamily="50" charset="-52"/>
              </a:rPr>
              <a:t>Аксессуары и мелочи</a:t>
            </a:r>
            <a:r>
              <a:rPr lang="en-US" sz="1200" dirty="0">
                <a:solidFill>
                  <a:srgbClr val="0070C0"/>
                </a:solidFill>
                <a:latin typeface="TT Hoves" panose="02000503030000020004" pitchFamily="50" charset="-52"/>
              </a:rPr>
              <a:t>&lt;/p&gt;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&lt;section </a:t>
            </a:r>
            <a:r>
              <a:rPr lang="en-US" sz="1200" dirty="0">
                <a:solidFill>
                  <a:srgbClr val="FF0000"/>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Доставка в день заказа</a:t>
            </a:r>
            <a:r>
              <a:rPr lang="en-US" sz="1200" dirty="0">
                <a:solidFill>
                  <a:srgbClr val="0070C0"/>
                </a:solidFill>
                <a:latin typeface="TT Hoves" panose="02000503030000020004" pitchFamily="50" charset="-52"/>
              </a:rPr>
              <a:t>&lt;/li&gt;</a:t>
            </a:r>
          </a:p>
          <a:p>
            <a:pPr>
              <a:lnSpc>
                <a:spcPts val="1100"/>
              </a:lnSpc>
            </a:pPr>
            <a:r>
              <a:rPr lang="en-US" sz="1200" dirty="0">
                <a:solidFill>
                  <a:srgbClr val="0070C0"/>
                </a:solidFill>
                <a:latin typeface="TT Hoves" panose="02000503030000020004" pitchFamily="50" charset="-52"/>
              </a:rPr>
              <a:t>         &lt;/ul&gt;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Tree>
    <p:extLst>
      <p:ext uri="{BB962C8B-B14F-4D97-AF65-F5344CB8AC3E}">
        <p14:creationId xmlns:p14="http://schemas.microsoft.com/office/powerpoint/2010/main" val="2862031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6C9992C6-52A7-44C6-A2F0-FBFF46AF881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97495" l="1252" r="98670">
                        <a14:foregroundMark x1="29734" y1="12004" x2="12050" y2="41023"/>
                        <a14:foregroundMark x1="12050" y1="41023" x2="14006" y2="76618"/>
                        <a14:foregroundMark x1="14006" y1="76618" x2="27308" y2="82568"/>
                        <a14:foregroundMark x1="27308" y1="82568" x2="43192" y2="61587"/>
                        <a14:foregroundMark x1="43192" y1="61587" x2="40063" y2="32985"/>
                        <a14:foregroundMark x1="40063" y1="32985" x2="29577" y2="15553"/>
                        <a14:foregroundMark x1="29577" y1="15553" x2="20266" y2="13987"/>
                        <a14:foregroundMark x1="20266" y1="13987" x2="14632" y2="17537"/>
                        <a14:foregroundMark x1="14632" y1="17537" x2="14632" y2="17537"/>
                        <a14:foregroundMark x1="81925" y1="7203" x2="63693" y2="12317"/>
                        <a14:foregroundMark x1="63693" y1="12317" x2="45305" y2="31315"/>
                        <a14:foregroundMark x1="45305" y1="31315" x2="43505" y2="48747"/>
                        <a14:foregroundMark x1="43505" y1="48747" x2="45775" y2="63570"/>
                        <a14:foregroundMark x1="45775" y1="63570" x2="49296" y2="70355"/>
                        <a14:foregroundMark x1="49296" y1="70355" x2="65258" y2="81211"/>
                        <a14:foregroundMark x1="65258" y1="81211" x2="83568" y2="83090"/>
                        <a14:foregroundMark x1="83568" y1="83090" x2="90376" y2="82463"/>
                        <a14:foregroundMark x1="90376" y1="82463" x2="95931" y2="72965"/>
                        <a14:foregroundMark x1="95931" y1="72965" x2="97653" y2="41023"/>
                        <a14:foregroundMark x1="97653" y1="41023" x2="91628" y2="14718"/>
                        <a14:foregroundMark x1="91628" y1="14718" x2="88106" y2="9395"/>
                        <a14:foregroundMark x1="88106" y1="9395" x2="80203" y2="7411"/>
                        <a14:foregroundMark x1="25665" y1="939" x2="7121" y2="1879"/>
                        <a14:foregroundMark x1="7121" y1="1879" x2="469" y2="13987"/>
                        <a14:foregroundMark x1="469" y1="13987" x2="1252" y2="88205"/>
                        <a14:foregroundMark x1="1252" y1="88205" x2="3599" y2="96868"/>
                        <a14:foregroundMark x1="3599" y1="96868" x2="15884" y2="98852"/>
                        <a14:foregroundMark x1="15884" y1="98852" x2="35837" y2="95616"/>
                        <a14:foregroundMark x1="35837" y1="95616" x2="44836" y2="87578"/>
                        <a14:foregroundMark x1="44836" y1="87578" x2="49922" y2="72547"/>
                        <a14:foregroundMark x1="49922" y1="72547" x2="59077" y2="71190"/>
                        <a14:foregroundMark x1="59077" y1="71190" x2="71518" y2="76305"/>
                        <a14:foregroundMark x1="71518" y1="76305" x2="83177" y2="76618"/>
                        <a14:foregroundMark x1="83177" y1="76618" x2="94366" y2="72234"/>
                        <a14:foregroundMark x1="94366" y1="72234" x2="98592" y2="63987"/>
                        <a14:foregroundMark x1="98592" y1="63987" x2="98983" y2="10021"/>
                        <a14:foregroundMark x1="98983" y1="10021" x2="96136" y2="4509"/>
                        <a14:foregroundMark x1="52796" y1="1455" x2="21205" y2="2088"/>
                        <a14:foregroundMark x1="61894" y1="17745" x2="52269" y2="23173"/>
                        <a14:foregroundMark x1="52269" y1="23173" x2="43740" y2="34864"/>
                        <a14:foregroundMark x1="43740" y1="34864" x2="43505" y2="48643"/>
                        <a14:foregroundMark x1="43505" y1="48643" x2="49922" y2="62839"/>
                        <a14:foregroundMark x1="49922" y1="62839" x2="58685" y2="68476"/>
                        <a14:foregroundMark x1="58685" y1="68476" x2="84664" y2="74322"/>
                        <a14:foregroundMark x1="84664" y1="74322" x2="94914" y2="70251"/>
                        <a14:foregroundMark x1="94914" y1="70251" x2="98826" y2="60543"/>
                        <a14:foregroundMark x1="98826" y1="60543" x2="98670" y2="31628"/>
                        <a14:foregroundMark x1="98670" y1="31628" x2="93897" y2="25052"/>
                        <a14:foregroundMark x1="93897" y1="25052" x2="66275" y2="18476"/>
                        <a14:foregroundMark x1="66275" y1="18476" x2="55869" y2="20981"/>
                        <a14:foregroundMark x1="11189" y1="1148" x2="469" y2="5637"/>
                        <a14:foregroundMark x1="469" y1="5637" x2="3443" y2="93006"/>
                        <a14:foregroundMark x1="3443" y1="93006" x2="6808" y2="98747"/>
                        <a14:foregroundMark x1="6808" y1="98747" x2="12285" y2="95511"/>
                        <a14:foregroundMark x1="12285" y1="95511" x2="15180" y2="74426"/>
                        <a14:foregroundMark x1="15180" y1="74426" x2="12363" y2="209"/>
                        <a14:foregroundMark x1="12363" y1="209" x2="12363" y2="209"/>
                        <a14:foregroundMark x1="5634" y1="0" x2="2582" y2="13987"/>
                        <a14:foregroundMark x1="2582" y1="13987" x2="4069" y2="55950"/>
                        <a14:foregroundMark x1="4069" y1="55950" x2="7042" y2="62109"/>
                        <a14:foregroundMark x1="7042" y1="62109" x2="14789" y2="45511"/>
                        <a14:foregroundMark x1="14789" y1="45511" x2="17527" y2="24217"/>
                        <a14:foregroundMark x1="17527" y1="24217" x2="10094" y2="1566"/>
                        <a14:foregroundMark x1="10094" y1="1566" x2="5086" y2="1357"/>
                        <a14:foregroundMark x1="3365" y1="209" x2="469" y2="85282"/>
                        <a14:foregroundMark x1="469" y1="85282" x2="1252" y2="93215"/>
                        <a14:foregroundMark x1="1252" y1="93215" x2="3834" y2="83299"/>
                        <a14:foregroundMark x1="3834" y1="83299" x2="6103" y2="0"/>
                        <a14:foregroundMark x1="6103" y1="0" x2="2504" y2="0"/>
                        <a14:foregroundMark x1="1330" y1="91232" x2="235" y2="98539"/>
                        <a14:foregroundMark x1="235" y1="98539" x2="5790" y2="99791"/>
                        <a14:foregroundMark x1="5790" y1="99791" x2="30829" y2="99687"/>
                        <a14:foregroundMark x1="30829" y1="99687" x2="47261" y2="99687"/>
                        <a14:foregroundMark x1="47261" y1="99687" x2="49452" y2="91649"/>
                        <a14:foregroundMark x1="49452" y1="91649" x2="49452" y2="84551"/>
                        <a14:foregroundMark x1="49452" y1="84551" x2="21909" y2="87474"/>
                        <a14:foregroundMark x1="21909" y1="87474" x2="2504" y2="91754"/>
                        <a14:foregroundMark x1="2504" y1="91754" x2="1330" y2="91232"/>
                        <a14:foregroundMark x1="10485" y1="89875" x2="1643" y2="92484"/>
                        <a14:foregroundMark x1="1643" y1="92484" x2="34585" y2="97495"/>
                        <a14:foregroundMark x1="34585" y1="97495" x2="31221" y2="90710"/>
                        <a14:foregroundMark x1="31221" y1="90710" x2="9233" y2="89875"/>
                        <a14:foregroundMark x1="9233" y1="89875" x2="6182" y2="90814"/>
                        <a14:foregroundMark x1="77621" y1="4906" x2="55947" y2="4802"/>
                        <a14:foregroundMark x1="55947" y1="4802" x2="55790" y2="5115"/>
                        <a14:foregroundMark x1="79421" y1="4697" x2="79264" y2="4697"/>
                        <a14:backgroundMark x1="55790" y1="0" x2="61411" y2="3333"/>
                        <a14:backgroundMark x1="79016" y1="3849" x2="87480" y2="2610"/>
                        <a14:backgroundMark x1="77242" y1="4109" x2="78870" y2="3871"/>
                        <a14:backgroundMark x1="87480" y1="2610" x2="97027" y2="3027"/>
                        <a14:backgroundMark x1="97027" y1="3027" x2="89671" y2="731"/>
                        <a14:backgroundMark x1="89671" y1="731" x2="55164" y2="209"/>
                        <a14:backgroundMark x1="54225" y1="731" x2="52739" y2="1357"/>
                        <a14:backgroundMark x1="53756" y1="84342" x2="51252" y2="91754"/>
                        <a14:backgroundMark x1="51252" y1="91754" x2="52582" y2="98852"/>
                        <a14:backgroundMark x1="52582" y1="98852" x2="55869" y2="93215"/>
                        <a14:backgroundMark x1="55869" y1="93215" x2="53599" y2="84551"/>
                        <a14:backgroundMark x1="54930" y1="1148" x2="54930" y2="2505"/>
                        <a14:backgroundMark x1="94444" y1="0" x2="93036" y2="939"/>
                      </a14:backgroundRemoval>
                    </a14:imgEffect>
                  </a14:imgLayer>
                </a14:imgProps>
              </a:ext>
            </a:extLst>
          </a:blip>
          <a:srcRect l="51840" t="3680" r="126" b="15821"/>
          <a:stretch/>
        </p:blipFill>
        <p:spPr>
          <a:xfrm>
            <a:off x="7178272" y="873706"/>
            <a:ext cx="4068138" cy="5110587"/>
          </a:xfrm>
          <a:prstGeom prst="rect">
            <a:avLst/>
          </a:prstGeom>
        </p:spPr>
      </p:pic>
      <p:sp>
        <p:nvSpPr>
          <p:cNvPr id="10" name="Заголовок 2">
            <a:extLst>
              <a:ext uri="{FF2B5EF4-FFF2-40B4-BE49-F238E27FC236}">
                <a16:creationId xmlns:a16="http://schemas.microsoft.com/office/drawing/2014/main" id="{FEB844A3-9F05-4D35-86FB-EFA9822DF043}"/>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cxnSp>
        <p:nvCxnSpPr>
          <p:cNvPr id="8" name="Прямая со стрелкой 7">
            <a:extLst>
              <a:ext uri="{FF2B5EF4-FFF2-40B4-BE49-F238E27FC236}">
                <a16:creationId xmlns:a16="http://schemas.microsoft.com/office/drawing/2014/main" id="{83464305-34F6-C425-66F2-99293BFB0429}"/>
              </a:ext>
            </a:extLst>
          </p:cNvPr>
          <p:cNvCxnSpPr/>
          <p:nvPr/>
        </p:nvCxnSpPr>
        <p:spPr>
          <a:xfrm>
            <a:off x="5715000" y="36667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Текст 4">
            <a:extLst>
              <a:ext uri="{FF2B5EF4-FFF2-40B4-BE49-F238E27FC236}">
                <a16:creationId xmlns:a16="http://schemas.microsoft.com/office/drawing/2014/main" id="{DA7EB16E-DBF3-8488-D5D7-D27DFE383F1B}"/>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14" name="TextBox 13">
            <a:extLst>
              <a:ext uri="{FF2B5EF4-FFF2-40B4-BE49-F238E27FC236}">
                <a16:creationId xmlns:a16="http://schemas.microsoft.com/office/drawing/2014/main" id="{D073C33C-1A7B-0DEA-F8B6-F070743CD6E5}"/>
              </a:ext>
            </a:extLst>
          </p:cNvPr>
          <p:cNvSpPr txBox="1"/>
          <p:nvPr/>
        </p:nvSpPr>
        <p:spPr>
          <a:xfrm>
            <a:off x="375736" y="693451"/>
            <a:ext cx="5170354" cy="5881354"/>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&lt;meta</a:t>
            </a:r>
            <a:r>
              <a:rPr lang="en-US" sz="1200" dirty="0">
                <a:solidFill>
                  <a:schemeClr val="accent1"/>
                </a:solidFill>
                <a:latin typeface="TT Hoves" panose="02000503030000020004" pitchFamily="50" charset="-52"/>
              </a:rPr>
              <a:t> charset</a:t>
            </a:r>
            <a:r>
              <a:rPr lang="en-US" sz="1200" dirty="0">
                <a:latin typeface="TT Hoves" panose="02000503030000020004" pitchFamily="50" charset="-52"/>
              </a:rPr>
              <a:t>=</a:t>
            </a:r>
            <a:r>
              <a:rPr lang="en-US" sz="1200" dirty="0">
                <a:solidFill>
                  <a:srgbClr val="7030A0"/>
                </a:solidFill>
                <a:latin typeface="TT Hoves" panose="02000503030000020004" pitchFamily="50" charset="-52"/>
              </a:rPr>
              <a:t>"utf-8"</a:t>
            </a:r>
            <a:r>
              <a:rPr lang="en-US" sz="1200" dirty="0">
                <a:solidFill>
                  <a:srgbClr val="0070C0"/>
                </a:solidFill>
                <a:latin typeface="TT Hoves" panose="02000503030000020004" pitchFamily="50" charset="-52"/>
              </a:rPr>
              <a:t>&gt;</a:t>
            </a:r>
          </a:p>
          <a:p>
            <a:pPr>
              <a:lnSpc>
                <a:spcPts val="1100"/>
              </a:lnSpc>
            </a:pPr>
            <a:r>
              <a:rPr lang="ru-RU" sz="1200" dirty="0">
                <a:solidFill>
                  <a:srgbClr val="0070C0"/>
                </a:solidFill>
                <a:latin typeface="TT Hoves" panose="02000503030000020004" pitchFamily="50" charset="-52"/>
              </a:rPr>
              <a:t>      </a:t>
            </a:r>
            <a:r>
              <a:rPr lang="en-US" sz="1200" dirty="0">
                <a:solidFill>
                  <a:srgbClr val="0070C0"/>
                </a:solidFill>
                <a:latin typeface="TT Hoves" panose="02000503030000020004" pitchFamily="50" charset="-52"/>
              </a:rPr>
              <a:t>&lt;title&gt;</a:t>
            </a:r>
            <a:r>
              <a:rPr lang="ru-RU" sz="1200" dirty="0">
                <a:latin typeface="TT Hoves" panose="02000503030000020004" pitchFamily="50" charset="-52"/>
              </a:rPr>
              <a:t>Магазин товаров для дома</a:t>
            </a:r>
            <a:r>
              <a:rPr lang="en-US" sz="1200" dirty="0">
                <a:solidFill>
                  <a:srgbClr val="0070C0"/>
                </a:solidFill>
                <a:latin typeface="TT Hoves" panose="02000503030000020004" pitchFamily="50" charset="-52"/>
              </a:rPr>
              <a:t>&lt;/title&gt;</a:t>
            </a:r>
          </a:p>
          <a:p>
            <a:pPr>
              <a:lnSpc>
                <a:spcPts val="1100"/>
              </a:lnSpc>
            </a:pPr>
            <a:r>
              <a:rPr lang="en-US" sz="1200" dirty="0">
                <a:solidFill>
                  <a:srgbClr val="0070C0"/>
                </a:solidFill>
                <a:latin typeface="TT Hoves" panose="02000503030000020004" pitchFamily="50" charset="-52"/>
              </a:rPr>
              <a:t>      &lt;link </a:t>
            </a:r>
            <a:r>
              <a:rPr lang="en-US" sz="1200" dirty="0" err="1">
                <a:latin typeface="TT Hoves" panose="02000503030000020004" pitchFamily="50" charset="-52"/>
              </a:rPr>
              <a:t>rel</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r>
              <a:rPr lang="en-US" sz="1200" dirty="0">
                <a:solidFill>
                  <a:srgbClr val="7030A0"/>
                </a:solidFill>
                <a:latin typeface="TT Hoves" panose="02000503030000020004" pitchFamily="50" charset="-52"/>
              </a:rPr>
              <a:t>stylesheet</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href</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r>
              <a:rPr lang="en-US" sz="1200" dirty="0">
                <a:solidFill>
                  <a:srgbClr val="7030A0"/>
                </a:solidFill>
                <a:latin typeface="TT Hoves" panose="02000503030000020004" pitchFamily="50" charset="-52"/>
              </a:rPr>
              <a:t>style.css</a:t>
            </a:r>
            <a:r>
              <a:rPr lang="en-US" sz="1200" dirty="0">
                <a:solidFill>
                  <a:srgbClr val="0070C0"/>
                </a:solidFill>
                <a:latin typeface="TT Hoves" panose="02000503030000020004" pitchFamily="50" charset="-52"/>
              </a:rPr>
              <a:t>”&gt;   </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img</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src</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/gloevk-examples.png”</a:t>
            </a:r>
            <a:r>
              <a:rPr lang="en-US" sz="1200" dirty="0">
                <a:latin typeface="TT Hoves" panose="02000503030000020004" pitchFamily="50" charset="-52"/>
              </a:rPr>
              <a:t> width=</a:t>
            </a:r>
            <a:r>
              <a:rPr lang="en-US" sz="1200" dirty="0">
                <a:solidFill>
                  <a:srgbClr val="7030A0"/>
                </a:solidFill>
                <a:latin typeface="TT Hoves" panose="02000503030000020004" pitchFamily="50" charset="-52"/>
              </a:rPr>
              <a:t>“510”</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a:t>
            </a:r>
            <a:r>
              <a:rPr lang="en-US" sz="1200" dirty="0">
                <a:solidFill>
                  <a:srgbClr val="7030A0"/>
                </a:solidFill>
                <a:latin typeface="TT Hoves" panose="02000503030000020004" pitchFamily="50" charset="-52"/>
              </a:rPr>
              <a:t>“80”</a:t>
            </a:r>
            <a:r>
              <a:rPr lang="en-US" sz="1200" dirty="0">
                <a:solidFill>
                  <a:srgbClr val="0070C0"/>
                </a:solidFill>
                <a:latin typeface="TT Hoves" panose="02000503030000020004" pitchFamily="50" charset="-52"/>
              </a:rPr>
              <a:t> </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alt=</a:t>
            </a:r>
            <a:r>
              <a:rPr lang="en-US" sz="1200" dirty="0">
                <a:solidFill>
                  <a:srgbClr val="7030A0"/>
                </a:solidFill>
                <a:latin typeface="TT Hoves" panose="02000503030000020004" pitchFamily="50" charset="-52"/>
              </a:rPr>
              <a:t>“</a:t>
            </a:r>
            <a:r>
              <a:rPr lang="ru-RU" sz="1200" dirty="0">
                <a:solidFill>
                  <a:srgbClr val="7030A0"/>
                </a:solidFill>
                <a:latin typeface="TT Hoves" panose="02000503030000020004" pitchFamily="50" charset="-52"/>
              </a:rPr>
              <a:t>Примеры интерьеров</a:t>
            </a:r>
            <a:r>
              <a:rPr lang="en-US" sz="1200" dirty="0">
                <a:solidFill>
                  <a:srgbClr val="7030A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a:t>
            </a:r>
            <a:r>
              <a:rPr lang="ru-RU" sz="1200" dirty="0">
                <a:solidFill>
                  <a:srgbClr val="0070C0"/>
                </a:solidFill>
                <a:latin typeface="TT Hoves" panose="02000503030000020004" pitchFamily="50" charset="-52"/>
              </a:rPr>
              <a:t> </a:t>
            </a:r>
            <a:r>
              <a:rPr lang="en-US" sz="1200" dirty="0">
                <a:solidFill>
                  <a:srgbClr val="FF0000"/>
                </a:solidFill>
                <a:highlight>
                  <a:srgbClr val="B6D4FC"/>
                </a:highlight>
                <a:latin typeface="TT Hoves" panose="02000503030000020004" pitchFamily="50" charset="-52"/>
              </a:rPr>
              <a:t>class</a:t>
            </a:r>
            <a:r>
              <a:rPr lang="en-US" sz="1200" dirty="0">
                <a:highlight>
                  <a:srgbClr val="B6D4FC"/>
                </a:highlight>
                <a:latin typeface="TT Hoves" panose="02000503030000020004" pitchFamily="50" charset="-52"/>
              </a:rPr>
              <a:t>=</a:t>
            </a:r>
            <a:r>
              <a:rPr lang="en-US" sz="1200" dirty="0">
                <a:solidFill>
                  <a:srgbClr val="7030A0"/>
                </a:solidFill>
                <a:highlight>
                  <a:srgbClr val="B6D4FC"/>
                </a:highlight>
                <a:latin typeface="TT Hoves" panose="02000503030000020004" pitchFamily="50" charset="-52"/>
              </a:rPr>
              <a:t>“feature-furniture”</a:t>
            </a:r>
            <a:r>
              <a:rPr lang="en-US" sz="1200" dirty="0">
                <a:solidFill>
                  <a:srgbClr val="0070C0"/>
                </a:solidFill>
                <a:highlight>
                  <a:srgbClr val="B6D4FC"/>
                </a:highlight>
                <a:latin typeface="TT Hoves" panose="02000503030000020004" pitchFamily="50" charset="-52"/>
              </a:rPr>
              <a:t>&gt;</a:t>
            </a:r>
            <a:r>
              <a:rPr lang="ru-RU" sz="1200" dirty="0">
                <a:highlight>
                  <a:srgbClr val="B6D4FC"/>
                </a:highlight>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&lt;p&gt;</a:t>
            </a:r>
            <a:r>
              <a:rPr lang="ru-RU" sz="1200" dirty="0">
                <a:latin typeface="TT Hoves" panose="02000503030000020004" pitchFamily="50" charset="-52"/>
              </a:rPr>
              <a:t>Аксессуары и мелочи</a:t>
            </a:r>
            <a:r>
              <a:rPr lang="en-US" sz="1200" dirty="0">
                <a:solidFill>
                  <a:srgbClr val="0070C0"/>
                </a:solidFill>
                <a:latin typeface="TT Hoves" panose="02000503030000020004" pitchFamily="50" charset="-52"/>
              </a:rPr>
              <a:t>&lt;/p&gt;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&lt;section </a:t>
            </a:r>
            <a:r>
              <a:rPr lang="en-US" sz="1200" dirty="0">
                <a:solidFill>
                  <a:srgbClr val="FF0000"/>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Доставка в день заказа</a:t>
            </a:r>
            <a:r>
              <a:rPr lang="en-US" sz="1200" dirty="0">
                <a:solidFill>
                  <a:srgbClr val="0070C0"/>
                </a:solidFill>
                <a:latin typeface="TT Hoves" panose="02000503030000020004" pitchFamily="50" charset="-52"/>
              </a:rPr>
              <a:t>&lt;/li&gt;</a:t>
            </a:r>
          </a:p>
          <a:p>
            <a:pPr>
              <a:lnSpc>
                <a:spcPts val="1100"/>
              </a:lnSpc>
            </a:pPr>
            <a:r>
              <a:rPr lang="en-US" sz="1200" dirty="0">
                <a:solidFill>
                  <a:srgbClr val="0070C0"/>
                </a:solidFill>
                <a:latin typeface="TT Hoves" panose="02000503030000020004" pitchFamily="50" charset="-52"/>
              </a:rPr>
              <a:t>         &lt;/ul&gt;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Tree>
    <p:extLst>
      <p:ext uri="{BB962C8B-B14F-4D97-AF65-F5344CB8AC3E}">
        <p14:creationId xmlns:p14="http://schemas.microsoft.com/office/powerpoint/2010/main" val="2187363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2">
            <a:extLst>
              <a:ext uri="{FF2B5EF4-FFF2-40B4-BE49-F238E27FC236}">
                <a16:creationId xmlns:a16="http://schemas.microsoft.com/office/drawing/2014/main" id="{3D16CB7E-1648-466F-8482-38EFED166497}"/>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sp>
        <p:nvSpPr>
          <p:cNvPr id="8" name="Текст 4">
            <a:extLst>
              <a:ext uri="{FF2B5EF4-FFF2-40B4-BE49-F238E27FC236}">
                <a16:creationId xmlns:a16="http://schemas.microsoft.com/office/drawing/2014/main" id="{7717BC1D-F94C-93E2-B739-B9E96B6A1AC1}"/>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12" name="TextBox 11">
            <a:extLst>
              <a:ext uri="{FF2B5EF4-FFF2-40B4-BE49-F238E27FC236}">
                <a16:creationId xmlns:a16="http://schemas.microsoft.com/office/drawing/2014/main" id="{11FE942E-6930-C414-8FBF-F91B0EA90401}"/>
              </a:ext>
            </a:extLst>
          </p:cNvPr>
          <p:cNvSpPr txBox="1"/>
          <p:nvPr/>
        </p:nvSpPr>
        <p:spPr>
          <a:xfrm>
            <a:off x="375736" y="693451"/>
            <a:ext cx="5170354" cy="5881354"/>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&lt;meta</a:t>
            </a:r>
            <a:r>
              <a:rPr lang="en-US" sz="1200" dirty="0">
                <a:solidFill>
                  <a:schemeClr val="accent1"/>
                </a:solidFill>
                <a:latin typeface="TT Hoves" panose="02000503030000020004" pitchFamily="50" charset="-52"/>
              </a:rPr>
              <a:t> charset</a:t>
            </a:r>
            <a:r>
              <a:rPr lang="en-US" sz="1200" dirty="0">
                <a:latin typeface="TT Hoves" panose="02000503030000020004" pitchFamily="50" charset="-52"/>
              </a:rPr>
              <a:t>=</a:t>
            </a:r>
            <a:r>
              <a:rPr lang="en-US" sz="1200" dirty="0">
                <a:solidFill>
                  <a:srgbClr val="7030A0"/>
                </a:solidFill>
                <a:latin typeface="TT Hoves" panose="02000503030000020004" pitchFamily="50" charset="-52"/>
              </a:rPr>
              <a:t>"utf-8"</a:t>
            </a:r>
            <a:r>
              <a:rPr lang="en-US" sz="1200" dirty="0">
                <a:solidFill>
                  <a:srgbClr val="0070C0"/>
                </a:solidFill>
                <a:latin typeface="TT Hoves" panose="02000503030000020004" pitchFamily="50" charset="-52"/>
              </a:rPr>
              <a:t>&gt;</a:t>
            </a:r>
          </a:p>
          <a:p>
            <a:pPr>
              <a:lnSpc>
                <a:spcPts val="1100"/>
              </a:lnSpc>
            </a:pPr>
            <a:r>
              <a:rPr lang="ru-RU" sz="1200" dirty="0">
                <a:solidFill>
                  <a:srgbClr val="0070C0"/>
                </a:solidFill>
                <a:latin typeface="TT Hoves" panose="02000503030000020004" pitchFamily="50" charset="-52"/>
              </a:rPr>
              <a:t>      </a:t>
            </a:r>
            <a:r>
              <a:rPr lang="en-US" sz="1200" dirty="0">
                <a:solidFill>
                  <a:srgbClr val="0070C0"/>
                </a:solidFill>
                <a:latin typeface="TT Hoves" panose="02000503030000020004" pitchFamily="50" charset="-52"/>
              </a:rPr>
              <a:t>&lt;title&gt;</a:t>
            </a:r>
            <a:r>
              <a:rPr lang="ru-RU" sz="1200" dirty="0">
                <a:latin typeface="TT Hoves" panose="02000503030000020004" pitchFamily="50" charset="-52"/>
              </a:rPr>
              <a:t>Магазин товаров для дома</a:t>
            </a:r>
            <a:r>
              <a:rPr lang="en-US" sz="1200" dirty="0">
                <a:solidFill>
                  <a:srgbClr val="0070C0"/>
                </a:solidFill>
                <a:latin typeface="TT Hoves" panose="02000503030000020004" pitchFamily="50" charset="-52"/>
              </a:rPr>
              <a:t>&lt;/title&gt;</a:t>
            </a:r>
          </a:p>
          <a:p>
            <a:pPr>
              <a:lnSpc>
                <a:spcPts val="1100"/>
              </a:lnSpc>
            </a:pPr>
            <a:r>
              <a:rPr lang="en-US" sz="1200" dirty="0">
                <a:solidFill>
                  <a:srgbClr val="0070C0"/>
                </a:solidFill>
                <a:latin typeface="TT Hoves" panose="02000503030000020004" pitchFamily="50" charset="-52"/>
              </a:rPr>
              <a:t>      &lt;link </a:t>
            </a:r>
            <a:r>
              <a:rPr lang="en-US" sz="1200" dirty="0" err="1">
                <a:latin typeface="TT Hoves" panose="02000503030000020004" pitchFamily="50" charset="-52"/>
              </a:rPr>
              <a:t>rel</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r>
              <a:rPr lang="en-US" sz="1200" dirty="0">
                <a:solidFill>
                  <a:srgbClr val="7030A0"/>
                </a:solidFill>
                <a:latin typeface="TT Hoves" panose="02000503030000020004" pitchFamily="50" charset="-52"/>
              </a:rPr>
              <a:t>stylesheet</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href</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r>
              <a:rPr lang="en-US" sz="1200" dirty="0">
                <a:solidFill>
                  <a:srgbClr val="7030A0"/>
                </a:solidFill>
                <a:latin typeface="TT Hoves" panose="02000503030000020004" pitchFamily="50" charset="-52"/>
              </a:rPr>
              <a:t>style.css</a:t>
            </a:r>
            <a:r>
              <a:rPr lang="en-US" sz="1200" dirty="0">
                <a:solidFill>
                  <a:srgbClr val="0070C0"/>
                </a:solidFill>
                <a:latin typeface="TT Hoves" panose="02000503030000020004" pitchFamily="50" charset="-52"/>
              </a:rPr>
              <a:t>”&gt;   </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img</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src</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/gloevk-examples.png”</a:t>
            </a:r>
            <a:r>
              <a:rPr lang="en-US" sz="1200" dirty="0">
                <a:latin typeface="TT Hoves" panose="02000503030000020004" pitchFamily="50" charset="-52"/>
              </a:rPr>
              <a:t> width=</a:t>
            </a:r>
            <a:r>
              <a:rPr lang="en-US" sz="1200" dirty="0">
                <a:solidFill>
                  <a:srgbClr val="7030A0"/>
                </a:solidFill>
                <a:latin typeface="TT Hoves" panose="02000503030000020004" pitchFamily="50" charset="-52"/>
              </a:rPr>
              <a:t>“510”</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a:t>
            </a:r>
            <a:r>
              <a:rPr lang="en-US" sz="1200" dirty="0">
                <a:solidFill>
                  <a:srgbClr val="7030A0"/>
                </a:solidFill>
                <a:latin typeface="TT Hoves" panose="02000503030000020004" pitchFamily="50" charset="-52"/>
              </a:rPr>
              <a:t>“80”</a:t>
            </a:r>
            <a:r>
              <a:rPr lang="en-US" sz="1200" dirty="0">
                <a:solidFill>
                  <a:srgbClr val="0070C0"/>
                </a:solidFill>
                <a:latin typeface="TT Hoves" panose="02000503030000020004" pitchFamily="50" charset="-52"/>
              </a:rPr>
              <a:t> </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alt=</a:t>
            </a:r>
            <a:r>
              <a:rPr lang="en-US" sz="1200" dirty="0">
                <a:solidFill>
                  <a:srgbClr val="7030A0"/>
                </a:solidFill>
                <a:latin typeface="TT Hoves" panose="02000503030000020004" pitchFamily="50" charset="-52"/>
              </a:rPr>
              <a:t>“</a:t>
            </a:r>
            <a:r>
              <a:rPr lang="ru-RU" sz="1200" dirty="0">
                <a:solidFill>
                  <a:srgbClr val="7030A0"/>
                </a:solidFill>
                <a:latin typeface="TT Hoves" panose="02000503030000020004" pitchFamily="50" charset="-52"/>
              </a:rPr>
              <a:t>Примеры интерьеров</a:t>
            </a:r>
            <a:r>
              <a:rPr lang="en-US" sz="1200" dirty="0">
                <a:solidFill>
                  <a:srgbClr val="7030A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ru-RU" sz="1200" dirty="0">
                <a:latin typeface="TT Hoves" panose="02000503030000020004" pitchFamily="50" charset="-52"/>
              </a:rPr>
              <a:t>        </a:t>
            </a:r>
            <a:r>
              <a:rPr lang="en-US" sz="1200" dirty="0">
                <a:solidFill>
                  <a:srgbClr val="0070C0"/>
                </a:solidFill>
                <a:latin typeface="TT Hoves" panose="02000503030000020004" pitchFamily="50" charset="-52"/>
              </a:rPr>
              <a:t>&lt;p</a:t>
            </a:r>
            <a:r>
              <a:rPr lang="ru-RU" sz="1200" dirty="0">
                <a:solidFill>
                  <a:srgbClr val="0070C0"/>
                </a:solidFill>
                <a:latin typeface="TT Hoves" panose="02000503030000020004" pitchFamily="50" charset="-52"/>
              </a:rPr>
              <a:t> </a:t>
            </a:r>
            <a:r>
              <a:rPr lang="en-US" sz="1200" dirty="0">
                <a:solidFill>
                  <a:srgbClr val="FF0000"/>
                </a:solidFill>
                <a:highlight>
                  <a:srgbClr val="B6D4FC"/>
                </a:highlight>
                <a:latin typeface="TT Hoves" panose="02000503030000020004" pitchFamily="50" charset="-52"/>
              </a:rPr>
              <a:t>class</a:t>
            </a:r>
            <a:r>
              <a:rPr lang="en-US" sz="1200" dirty="0">
                <a:highlight>
                  <a:srgbClr val="B6D4FC"/>
                </a:highlight>
                <a:latin typeface="TT Hoves" panose="02000503030000020004" pitchFamily="50" charset="-52"/>
              </a:rPr>
              <a:t>=</a:t>
            </a:r>
            <a:r>
              <a:rPr lang="en-US" sz="1200" dirty="0">
                <a:solidFill>
                  <a:srgbClr val="7030A0"/>
                </a:solidFill>
                <a:highlight>
                  <a:srgbClr val="B6D4FC"/>
                </a:highlight>
                <a:latin typeface="TT Hoves" panose="02000503030000020004" pitchFamily="50" charset="-52"/>
              </a:rPr>
              <a:t>“feature-furniture”</a:t>
            </a:r>
            <a:r>
              <a:rPr lang="en-US" sz="1200" dirty="0">
                <a:solidFill>
                  <a:srgbClr val="0070C0"/>
                </a:solidFill>
                <a:highlight>
                  <a:srgbClr val="B6D4FC"/>
                </a:highlight>
                <a:latin typeface="TT Hoves" panose="02000503030000020004" pitchFamily="50" charset="-52"/>
              </a:rPr>
              <a:t>&gt;</a:t>
            </a:r>
            <a:r>
              <a:rPr lang="ru-RU" sz="1200" dirty="0">
                <a:highlight>
                  <a:srgbClr val="B6D4FC"/>
                </a:highlight>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rgbClr val="FF0000"/>
                </a:solidFill>
                <a:highlight>
                  <a:srgbClr val="B6D4FC"/>
                </a:highlight>
                <a:latin typeface="TT Hoves" panose="02000503030000020004" pitchFamily="50" charset="-52"/>
              </a:rPr>
              <a:t>class</a:t>
            </a:r>
            <a:r>
              <a:rPr lang="en-US" sz="1200" dirty="0">
                <a:highlight>
                  <a:srgbClr val="B6D4FC"/>
                </a:highlight>
                <a:latin typeface="TT Hoves" panose="02000503030000020004" pitchFamily="50" charset="-52"/>
              </a:rPr>
              <a:t>=</a:t>
            </a:r>
            <a:r>
              <a:rPr lang="en-US" sz="1200" dirty="0">
                <a:solidFill>
                  <a:srgbClr val="7030A0"/>
                </a:solidFill>
                <a:highlight>
                  <a:srgbClr val="B6D4FC"/>
                </a:highlight>
                <a:latin typeface="TT Hoves" panose="02000503030000020004" pitchFamily="50" charset="-52"/>
              </a:rPr>
              <a:t>“feature-lighting”</a:t>
            </a:r>
            <a:r>
              <a:rPr lang="en-US" sz="1200" dirty="0">
                <a:solidFill>
                  <a:srgbClr val="0070C0"/>
                </a:solidFill>
                <a:highlight>
                  <a:srgbClr val="B6D4FC"/>
                </a:highlight>
                <a:latin typeface="TT Hoves" panose="02000503030000020004" pitchFamily="50" charset="-52"/>
              </a:rPr>
              <a:t>&gt;</a:t>
            </a:r>
            <a:r>
              <a:rPr lang="ru-RU" sz="1200" dirty="0">
                <a:highlight>
                  <a:srgbClr val="B6D4FC"/>
                </a:highlight>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&lt;p </a:t>
            </a:r>
            <a:r>
              <a:rPr lang="en-US" sz="1200" dirty="0">
                <a:solidFill>
                  <a:srgbClr val="FF0000"/>
                </a:solidFill>
                <a:highlight>
                  <a:srgbClr val="B6D4FC"/>
                </a:highlight>
                <a:latin typeface="TT Hoves" panose="02000503030000020004" pitchFamily="50" charset="-52"/>
              </a:rPr>
              <a:t>class</a:t>
            </a:r>
            <a:r>
              <a:rPr lang="en-US" sz="1200" dirty="0">
                <a:highlight>
                  <a:srgbClr val="B6D4FC"/>
                </a:highlight>
                <a:latin typeface="TT Hoves" panose="02000503030000020004" pitchFamily="50" charset="-52"/>
              </a:rPr>
              <a:t>=</a:t>
            </a:r>
            <a:r>
              <a:rPr lang="en-US" sz="1200" dirty="0">
                <a:solidFill>
                  <a:srgbClr val="7030A0"/>
                </a:solidFill>
                <a:highlight>
                  <a:srgbClr val="B6D4FC"/>
                </a:highlight>
                <a:latin typeface="TT Hoves" panose="02000503030000020004" pitchFamily="50" charset="-52"/>
              </a:rPr>
              <a:t>“feature-accessories”</a:t>
            </a:r>
            <a:r>
              <a:rPr lang="en-US" sz="1200" dirty="0">
                <a:solidFill>
                  <a:srgbClr val="0070C0"/>
                </a:solidFill>
                <a:highlight>
                  <a:srgbClr val="B6D4FC"/>
                </a:highlight>
                <a:latin typeface="TT Hoves" panose="02000503030000020004" pitchFamily="50" charset="-52"/>
              </a:rPr>
              <a:t>&gt;</a:t>
            </a:r>
            <a:r>
              <a:rPr lang="ru-RU" sz="1200" dirty="0">
                <a:highlight>
                  <a:srgbClr val="B6D4FC"/>
                </a:highlight>
                <a:latin typeface="TT Hoves" panose="02000503030000020004" pitchFamily="50" charset="-52"/>
              </a:rPr>
              <a:t>Аксессуары и мелочи</a:t>
            </a:r>
            <a:r>
              <a:rPr lang="en-US" sz="1200" dirty="0">
                <a:solidFill>
                  <a:srgbClr val="0070C0"/>
                </a:solidFill>
                <a:latin typeface="TT Hoves" panose="02000503030000020004" pitchFamily="50" charset="-52"/>
              </a:rPr>
              <a:t>&lt;/p&gt;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&lt;section </a:t>
            </a:r>
            <a:r>
              <a:rPr lang="en-US" sz="1200" dirty="0">
                <a:solidFill>
                  <a:srgbClr val="FF0000"/>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Доставка в день заказа</a:t>
            </a:r>
            <a:r>
              <a:rPr lang="en-US" sz="1200" dirty="0">
                <a:solidFill>
                  <a:srgbClr val="0070C0"/>
                </a:solidFill>
                <a:latin typeface="TT Hoves" panose="02000503030000020004" pitchFamily="50" charset="-52"/>
              </a:rPr>
              <a:t>&lt;/li&gt;</a:t>
            </a:r>
          </a:p>
          <a:p>
            <a:pPr>
              <a:lnSpc>
                <a:spcPts val="1100"/>
              </a:lnSpc>
            </a:pPr>
            <a:r>
              <a:rPr lang="en-US" sz="1200" dirty="0">
                <a:solidFill>
                  <a:srgbClr val="0070C0"/>
                </a:solidFill>
                <a:latin typeface="TT Hoves" panose="02000503030000020004" pitchFamily="50" charset="-52"/>
              </a:rPr>
              <a:t>         &lt;/ul&gt;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Tree>
    <p:extLst>
      <p:ext uri="{BB962C8B-B14F-4D97-AF65-F5344CB8AC3E}">
        <p14:creationId xmlns:p14="http://schemas.microsoft.com/office/powerpoint/2010/main" val="3117504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B4D03979-C78B-4E1B-95BB-9967D66A022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0" b="96455" l="0" r="97576">
                        <a14:foregroundMark x1="27209" y1="313" x2="21032" y2="2398"/>
                        <a14:foregroundMark x1="21032" y1="2398" x2="15794" y2="15016"/>
                        <a14:foregroundMark x1="15794" y1="15016" x2="9226" y2="64025"/>
                        <a14:foregroundMark x1="9226" y1="64025" x2="12119" y2="74870"/>
                        <a14:foregroundMark x1="12119" y1="74870" x2="18765" y2="83837"/>
                        <a14:foregroundMark x1="18765" y1="83837" x2="24785" y2="85819"/>
                        <a14:foregroundMark x1="24785" y1="85819" x2="31196" y2="85089"/>
                        <a14:foregroundMark x1="31196" y1="85089" x2="39797" y2="71741"/>
                        <a14:foregroundMark x1="39797" y1="71741" x2="41830" y2="50261"/>
                        <a14:foregroundMark x1="41830" y1="50261" x2="34402" y2="17310"/>
                        <a14:foregroundMark x1="34402" y1="17310" x2="27678" y2="417"/>
                        <a14:foregroundMark x1="9773" y1="730" x2="3753" y2="6257"/>
                        <a14:foregroundMark x1="3753" y1="6257" x2="0" y2="20229"/>
                        <a14:foregroundMark x1="0" y1="20229" x2="1486" y2="71846"/>
                        <a14:foregroundMark x1="1486" y1="71846" x2="3675" y2="80605"/>
                        <a14:foregroundMark x1="3675" y1="80605" x2="9070" y2="89260"/>
                        <a14:foregroundMark x1="9070" y1="89260" x2="13448" y2="79771"/>
                        <a14:foregroundMark x1="13448" y1="79771" x2="15559" y2="20229"/>
                        <a14:foregroundMark x1="15559" y1="20229" x2="12823" y2="2190"/>
                        <a14:foregroundMark x1="12823" y1="2190" x2="11884" y2="104"/>
                        <a14:foregroundMark x1="5317" y1="938" x2="2267" y2="10010"/>
                        <a14:foregroundMark x1="2267" y1="10010" x2="1486" y2="71011"/>
                        <a14:foregroundMark x1="1486" y1="71011" x2="3987" y2="79249"/>
                        <a14:foregroundMark x1="3987" y1="79249" x2="12510" y2="35975"/>
                        <a14:foregroundMark x1="12510" y1="35975" x2="8835" y2="4380"/>
                        <a14:foregroundMark x1="8835" y1="4380" x2="4691" y2="834"/>
                        <a14:foregroundMark x1="4066" y1="417" x2="37529" y2="78206"/>
                        <a14:foregroundMark x1="50209" y1="92151" x2="51046" y2="93071"/>
                        <a14:foregroundMark x1="37529" y1="78206" x2="50206" y2="92147"/>
                        <a14:foregroundMark x1="50973" y1="86487" x2="51212" y2="65589"/>
                        <a14:foregroundMark x1="50899" y1="92909" x2="50967" y2="87003"/>
                        <a14:foregroundMark x1="51212" y1="65589" x2="30180" y2="21689"/>
                        <a14:foregroundMark x1="30180" y1="21689" x2="16185" y2="3754"/>
                        <a14:foregroundMark x1="16185" y1="3754" x2="4691" y2="313"/>
                        <a14:foregroundMark x1="4300" y1="313" x2="7897" y2="76121"/>
                        <a14:foregroundMark x1="7897" y1="76121" x2="11806" y2="85610"/>
                        <a14:foregroundMark x1="11806" y1="85610" x2="10164" y2="29406"/>
                        <a14:foregroundMark x1="10164" y1="29406" x2="3675" y2="104"/>
                        <a14:foregroundMark x1="2424" y1="1356" x2="391" y2="8759"/>
                        <a14:foregroundMark x1="391" y1="8759" x2="78" y2="46715"/>
                        <a14:foregroundMark x1="78" y1="46715" x2="704" y2="16684"/>
                        <a14:foregroundMark x1="704" y1="16684" x2="1407" y2="39937"/>
                        <a14:foregroundMark x1="1407" y1="39937" x2="1642" y2="19187"/>
                        <a14:foregroundMark x1="1642" y1="19187" x2="2111" y2="27946"/>
                        <a14:foregroundMark x1="2111" y1="27946" x2="704" y2="2503"/>
                        <a14:foregroundMark x1="704" y1="2503" x2="547" y2="85401"/>
                        <a14:foregroundMark x1="547" y1="85401" x2="1329" y2="53389"/>
                        <a14:foregroundMark x1="1329" y1="53389" x2="547" y2="60897"/>
                        <a14:foregroundMark x1="547" y1="60897" x2="547" y2="48697"/>
                        <a14:foregroundMark x1="547" y1="48697" x2="391" y2="73618"/>
                        <a14:foregroundMark x1="391" y1="73618" x2="938" y2="64755"/>
                        <a14:foregroundMark x1="938" y1="64755" x2="938" y2="89885"/>
                        <a14:foregroundMark x1="938" y1="89885" x2="1798" y2="80813"/>
                        <a14:foregroundMark x1="1798" y1="80813" x2="938" y2="92701"/>
                        <a14:foregroundMark x1="938" y1="92701" x2="391" y2="76121"/>
                        <a14:foregroundMark x1="391" y1="76121" x2="938" y2="96038"/>
                        <a14:foregroundMark x1="938" y1="96038" x2="2033" y2="82377"/>
                        <a14:foregroundMark x1="2033" y1="82377" x2="2424" y2="91867"/>
                        <a14:foregroundMark x1="2424" y1="91867" x2="3127" y2="80709"/>
                        <a14:foregroundMark x1="3127" y1="80709" x2="2737" y2="91762"/>
                        <a14:foregroundMark x1="2737" y1="91762" x2="2971" y2="82273"/>
                        <a14:foregroundMark x1="2971" y1="82273" x2="1486" y2="96976"/>
                        <a14:foregroundMark x1="1486" y1="96976" x2="1486" y2="81856"/>
                        <a14:foregroundMark x1="1486" y1="81856" x2="704" y2="89781"/>
                        <a14:foregroundMark x1="704" y1="89781" x2="2267" y2="72993"/>
                        <a14:foregroundMark x1="2267" y1="72993" x2="2971" y2="82795"/>
                        <a14:foregroundMark x1="2971" y1="82795" x2="2971" y2="70907"/>
                        <a14:foregroundMark x1="2971" y1="70907" x2="782" y2="85193"/>
                        <a14:foregroundMark x1="782" y1="85193" x2="1564" y2="76225"/>
                        <a14:foregroundMark x1="1564" y1="76225" x2="2033" y2="85401"/>
                        <a14:foregroundMark x1="2033" y1="85401" x2="2971" y2="75808"/>
                        <a14:foregroundMark x1="2971" y1="75808" x2="2189" y2="97289"/>
                        <a14:foregroundMark x1="2189" y1="97289" x2="3518" y2="83733"/>
                        <a14:foregroundMark x1="3518" y1="83733" x2="3362" y2="91762"/>
                        <a14:foregroundMark x1="3362" y1="91762" x2="1955" y2="83837"/>
                        <a14:foregroundMark x1="1955" y1="83837" x2="313" y2="93222"/>
                        <a14:foregroundMark x1="313" y1="93222" x2="4300" y2="85923"/>
                        <a14:foregroundMark x1="4300" y1="85923" x2="3831" y2="93848"/>
                        <a14:foregroundMark x1="3831" y1="93848" x2="19312" y2="92701"/>
                        <a14:foregroundMark x1="19312" y1="92701" x2="26583" y2="98332"/>
                        <a14:foregroundMark x1="26583" y1="98332" x2="47146" y2="97810"/>
                        <a14:foregroundMark x1="47146" y1="97810" x2="49023" y2="90302"/>
                        <a14:foregroundMark x1="49023" y1="90302" x2="24238" y2="83212"/>
                        <a14:foregroundMark x1="24238" y1="83212" x2="4613" y2="83733"/>
                        <a14:foregroundMark x1="4613" y1="83733" x2="2971" y2="93743"/>
                        <a14:foregroundMark x1="2971" y1="93743" x2="20094" y2="96976"/>
                        <a14:foregroundMark x1="20094" y1="96976" x2="3127" y2="98227"/>
                        <a14:foregroundMark x1="3127" y1="98227" x2="8757" y2="98957"/>
                        <a14:foregroundMark x1="8757" y1="98957" x2="1642" y2="99479"/>
                        <a14:foregroundMark x1="1642" y1="99479" x2="22909" y2="98332"/>
                        <a14:foregroundMark x1="22909" y1="98332" x2="29789" y2="98332"/>
                        <a14:foregroundMark x1="29789" y1="98332" x2="19859" y2="98332"/>
                        <a14:foregroundMark x1="19859" y1="98332" x2="29398" y2="99479"/>
                        <a14:foregroundMark x1="29398" y1="99479" x2="14621" y2="99270"/>
                        <a14:foregroundMark x1="14621" y1="99270" x2="47381" y2="99896"/>
                        <a14:foregroundMark x1="47381" y1="99896" x2="49179" y2="93014"/>
                        <a14:foregroundMark x1="49179" y1="93014" x2="47850" y2="89260"/>
                        <a14:foregroundMark x1="42064" y1="88321" x2="26818" y2="88321"/>
                        <a14:foregroundMark x1="26818" y1="88321" x2="24316" y2="95725"/>
                        <a14:foregroundMark x1="24316" y1="95725" x2="29398" y2="99791"/>
                        <a14:foregroundMark x1="29398" y1="99791" x2="44332" y2="96455"/>
                        <a14:foregroundMark x1="44332" y1="96455" x2="46833" y2="89468"/>
                        <a14:foregroundMark x1="46833" y1="89468" x2="39562" y2="88634"/>
                        <a14:foregroundMark x1="1329" y1="0" x2="1173" y2="97706"/>
                        <a14:foregroundMark x1="1173" y1="97706" x2="1486" y2="88843"/>
                        <a14:foregroundMark x1="1486" y1="88843" x2="0" y2="95725"/>
                        <a14:foregroundMark x1="0" y1="95725" x2="78" y2="8968"/>
                        <a14:foregroundMark x1="78" y1="8968" x2="704" y2="46403"/>
                        <a14:foregroundMark x1="704" y1="46403" x2="313" y2="16684"/>
                        <a14:foregroundMark x1="313" y1="16684" x2="391" y2="53180"/>
                        <a14:foregroundMark x1="391" y1="53180" x2="1798" y2="39103"/>
                        <a14:foregroundMark x1="1798" y1="39103" x2="1016" y2="62878"/>
                        <a14:foregroundMark x1="1016" y1="62878" x2="391" y2="50574"/>
                        <a14:foregroundMark x1="391" y1="50574" x2="78" y2="77685"/>
                        <a14:foregroundMark x1="78" y1="77685" x2="704" y2="69239"/>
                        <a14:foregroundMark x1="704" y1="69239" x2="860" y2="77685"/>
                        <a14:foregroundMark x1="860" y1="77685" x2="704" y2="41397"/>
                        <a14:foregroundMark x1="704" y1="41397" x2="391" y2="51616"/>
                        <a14:foregroundMark x1="391" y1="51616" x2="1955" y2="5944"/>
                        <a14:foregroundMark x1="1955" y1="5944" x2="78" y2="0"/>
                        <a14:foregroundMark x1="57311" y1="4140" x2="54261" y2="4171"/>
                        <a14:foregroundMark x1="54261" y1="4171" x2="49101" y2="11262"/>
                        <a14:foregroundMark x1="49101" y1="11262" x2="46286" y2="27320"/>
                        <a14:foregroundMark x1="46286" y1="27320" x2="48788" y2="74870"/>
                        <a14:foregroundMark x1="48788" y1="74870" x2="50821" y2="82795"/>
                        <a14:foregroundMark x1="88292" y1="87534" x2="88741" y2="87591"/>
                        <a14:foregroundMark x1="50821" y1="82795" x2="62498" y2="84272"/>
                        <a14:foregroundMark x1="88741" y1="87591" x2="98124" y2="85610"/>
                        <a14:foregroundMark x1="98124" y1="85610" x2="97581" y2="4654"/>
                        <a14:foregroundMark x1="89331" y1="4008" x2="64204" y2="4149"/>
                        <a14:foregroundMark x1="92352" y1="3991" x2="89443" y2="4007"/>
                        <a14:foregroundMark x1="94842" y1="3977" x2="93398" y2="3985"/>
                        <a14:backgroundMark x1="51446" y1="85506" x2="64034" y2="85819"/>
                        <a14:backgroundMark x1="64034" y1="85819" x2="56763" y2="87070"/>
                        <a14:backgroundMark x1="56763" y1="87070" x2="71384" y2="86131"/>
                        <a14:backgroundMark x1="71384" y1="86131" x2="64816" y2="88321"/>
                        <a14:backgroundMark x1="64816" y1="88321" x2="80063" y2="86548"/>
                        <a14:backgroundMark x1="80063" y1="86548" x2="93276" y2="90824"/>
                        <a14:backgroundMark x1="93276" y1="90824" x2="97498" y2="95933"/>
                        <a14:backgroundMark x1="97498" y1="95933" x2="87881" y2="99791"/>
                        <a14:backgroundMark x1="87881" y1="99791" x2="52385" y2="98436"/>
                        <a14:backgroundMark x1="52385" y1="98436" x2="50508" y2="91032"/>
                        <a14:backgroundMark x1="50508" y1="91032" x2="52072" y2="84984"/>
                        <a14:backgroundMark x1="64504" y1="85714" x2="64347" y2="86131"/>
                        <a14:backgroundMark x1="92181" y1="1251" x2="97654" y2="3337"/>
                        <a14:backgroundMark x1="97654" y1="3337" x2="91634" y2="1356"/>
                        <a14:backgroundMark x1="91009" y1="1147" x2="90539" y2="1147"/>
                        <a14:backgroundMark x1="92885" y1="3024" x2="91947" y2="3233"/>
                        <a14:backgroundMark x1="89914" y1="2503" x2="90930" y2="1981"/>
                        <a14:backgroundMark x1="67318" y1="1251" x2="56529" y2="1773"/>
                        <a14:backgroundMark x1="56529" y1="1773" x2="61923" y2="3233"/>
                        <a14:backgroundMark x1="61923" y1="3233" x2="67396" y2="2086"/>
                        <a14:backgroundMark x1="67396" y1="2086" x2="61611" y2="626"/>
                        <a14:backgroundMark x1="61611" y1="626" x2="56450" y2="1877"/>
                        <a14:backgroundMark x1="56450" y1="1877" x2="61845" y2="1356"/>
                        <a14:backgroundMark x1="61845" y1="1356" x2="56841" y2="3337"/>
                        <a14:backgroundMark x1="56841" y1="3337" x2="56763" y2="2607"/>
                        <a14:backgroundMark x1="75606" y1="85506" x2="64425" y2="85819"/>
                        <a14:backgroundMark x1="64425" y1="85819" x2="66067" y2="85819"/>
                        <a14:backgroundMark x1="62158" y1="84254" x2="63253" y2="84880"/>
                      </a14:backgroundRemoval>
                    </a14:imgEffect>
                  </a14:imgLayer>
                </a14:imgProps>
              </a:ext>
            </a:extLst>
          </a:blip>
          <a:srcRect l="51690" t="4180" r="113" b="16019"/>
          <a:stretch/>
        </p:blipFill>
        <p:spPr>
          <a:xfrm>
            <a:off x="6721408" y="838920"/>
            <a:ext cx="4079391" cy="5180160"/>
          </a:xfrm>
          <a:prstGeom prst="rect">
            <a:avLst/>
          </a:prstGeom>
        </p:spPr>
      </p:pic>
      <p:sp>
        <p:nvSpPr>
          <p:cNvPr id="7" name="Текст 4">
            <a:extLst>
              <a:ext uri="{FF2B5EF4-FFF2-40B4-BE49-F238E27FC236}">
                <a16:creationId xmlns:a16="http://schemas.microsoft.com/office/drawing/2014/main" id="{CA055E79-C767-4575-945B-2CFED9C49460}"/>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10" name="Заголовок 2">
            <a:extLst>
              <a:ext uri="{FF2B5EF4-FFF2-40B4-BE49-F238E27FC236}">
                <a16:creationId xmlns:a16="http://schemas.microsoft.com/office/drawing/2014/main" id="{4AB9FCC6-3778-4C89-A0EB-AB7640F1B6DF}"/>
              </a:ext>
            </a:extLst>
          </p:cNvPr>
          <p:cNvSpPr txBox="1">
            <a:spLocks/>
          </p:cNvSpPr>
          <p:nvPr/>
        </p:nvSpPr>
        <p:spPr>
          <a:xfrm>
            <a:off x="3324672" y="116204"/>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HTML </a:t>
            </a:r>
            <a:r>
              <a:rPr lang="ru-RU" dirty="0">
                <a:effectLst>
                  <a:outerShdw blurRad="38100" dist="38100" dir="2700000" algn="tl">
                    <a:srgbClr val="000000">
                      <a:alpha val="43137"/>
                    </a:srgbClr>
                  </a:outerShdw>
                </a:effectLst>
                <a:latin typeface="TT Hoves DemiBold" panose="02000503030000020004"/>
              </a:rPr>
              <a:t>разметка</a:t>
            </a:r>
          </a:p>
        </p:txBody>
      </p:sp>
      <p:cxnSp>
        <p:nvCxnSpPr>
          <p:cNvPr id="8" name="Прямая со стрелкой 7">
            <a:extLst>
              <a:ext uri="{FF2B5EF4-FFF2-40B4-BE49-F238E27FC236}">
                <a16:creationId xmlns:a16="http://schemas.microsoft.com/office/drawing/2014/main" id="{D3260C2D-166E-0951-2AF0-F0A2B1EEC18D}"/>
              </a:ext>
            </a:extLst>
          </p:cNvPr>
          <p:cNvCxnSpPr/>
          <p:nvPr/>
        </p:nvCxnSpPr>
        <p:spPr>
          <a:xfrm>
            <a:off x="5715000" y="36667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639A11-7720-7280-C14B-918254EF7F45}"/>
              </a:ext>
            </a:extLst>
          </p:cNvPr>
          <p:cNvSpPr txBox="1"/>
          <p:nvPr/>
        </p:nvSpPr>
        <p:spPr>
          <a:xfrm>
            <a:off x="375736" y="693451"/>
            <a:ext cx="5170354" cy="5881354"/>
          </a:xfrm>
          <a:prstGeom prst="rect">
            <a:avLst/>
          </a:prstGeom>
          <a:solidFill>
            <a:srgbClr val="E5E4E2">
              <a:alpha val="40000"/>
            </a:srgbClr>
          </a:solidFill>
        </p:spPr>
        <p:txBody>
          <a:bodyPr wrap="square" rtlCol="0">
            <a:spAutoFit/>
          </a:bodyPr>
          <a:lstStyle/>
          <a:p>
            <a:pPr>
              <a:lnSpc>
                <a:spcPts val="1100"/>
              </a:lnSpc>
            </a:pPr>
            <a:r>
              <a:rPr lang="en-US" sz="1200" dirty="0">
                <a:solidFill>
                  <a:schemeClr val="tx1">
                    <a:lumMod val="75000"/>
                    <a:lumOff val="25000"/>
                  </a:schemeClr>
                </a:solidFill>
                <a:latin typeface="TT Hoves" panose="02000503030000020004" pitchFamily="50" charset="-52"/>
              </a:rPr>
              <a:t>&lt;!DOCTYPE html&gt;</a:t>
            </a:r>
          </a:p>
          <a:p>
            <a:pPr>
              <a:lnSpc>
                <a:spcPts val="1100"/>
              </a:lnSpc>
            </a:pPr>
            <a:r>
              <a:rPr lang="en-US" sz="1200" dirty="0">
                <a:solidFill>
                  <a:srgbClr val="0070C0"/>
                </a:solidFill>
                <a:latin typeface="TT Hoves" panose="02000503030000020004" pitchFamily="50" charset="-52"/>
              </a:rPr>
              <a:t>&lt;html </a:t>
            </a:r>
            <a:r>
              <a:rPr lang="en-US" sz="1200" dirty="0">
                <a:solidFill>
                  <a:schemeClr val="accent1"/>
                </a:solidFill>
                <a:latin typeface="TT Hoves" panose="02000503030000020004" pitchFamily="50" charset="-52"/>
              </a:rPr>
              <a:t>lang</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ru</a:t>
            </a:r>
            <a:r>
              <a:rPr lang="en-US" sz="1200" dirty="0">
                <a:solidFill>
                  <a:srgbClr val="7030A0"/>
                </a:solidFill>
                <a:latin typeface="TT Hoves" panose="02000503030000020004" pitchFamily="50" charset="-52"/>
              </a:rPr>
              <a: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&lt;meta</a:t>
            </a:r>
            <a:r>
              <a:rPr lang="en-US" sz="1200" dirty="0">
                <a:solidFill>
                  <a:schemeClr val="accent1"/>
                </a:solidFill>
                <a:latin typeface="TT Hoves" panose="02000503030000020004" pitchFamily="50" charset="-52"/>
              </a:rPr>
              <a:t> charset</a:t>
            </a:r>
            <a:r>
              <a:rPr lang="en-US" sz="1200" dirty="0">
                <a:latin typeface="TT Hoves" panose="02000503030000020004" pitchFamily="50" charset="-52"/>
              </a:rPr>
              <a:t>=</a:t>
            </a:r>
            <a:r>
              <a:rPr lang="en-US" sz="1200" dirty="0">
                <a:solidFill>
                  <a:srgbClr val="7030A0"/>
                </a:solidFill>
                <a:latin typeface="TT Hoves" panose="02000503030000020004" pitchFamily="50" charset="-52"/>
              </a:rPr>
              <a:t>"utf-8"</a:t>
            </a:r>
            <a:r>
              <a:rPr lang="en-US" sz="1200" dirty="0">
                <a:solidFill>
                  <a:srgbClr val="0070C0"/>
                </a:solidFill>
                <a:latin typeface="TT Hoves" panose="02000503030000020004" pitchFamily="50" charset="-52"/>
              </a:rPr>
              <a:t>&gt;</a:t>
            </a:r>
          </a:p>
          <a:p>
            <a:pPr>
              <a:lnSpc>
                <a:spcPts val="1100"/>
              </a:lnSpc>
            </a:pPr>
            <a:r>
              <a:rPr lang="ru-RU" sz="1200" dirty="0">
                <a:solidFill>
                  <a:srgbClr val="0070C0"/>
                </a:solidFill>
                <a:latin typeface="TT Hoves" panose="02000503030000020004" pitchFamily="50" charset="-52"/>
              </a:rPr>
              <a:t>      </a:t>
            </a:r>
            <a:r>
              <a:rPr lang="en-US" sz="1200" dirty="0">
                <a:solidFill>
                  <a:srgbClr val="0070C0"/>
                </a:solidFill>
                <a:latin typeface="TT Hoves" panose="02000503030000020004" pitchFamily="50" charset="-52"/>
              </a:rPr>
              <a:t>&lt;title&gt;</a:t>
            </a:r>
            <a:r>
              <a:rPr lang="ru-RU" sz="1200" dirty="0">
                <a:latin typeface="TT Hoves" panose="02000503030000020004" pitchFamily="50" charset="-52"/>
              </a:rPr>
              <a:t>Магазин товаров для дома</a:t>
            </a:r>
            <a:r>
              <a:rPr lang="en-US" sz="1200" dirty="0">
                <a:solidFill>
                  <a:srgbClr val="0070C0"/>
                </a:solidFill>
                <a:latin typeface="TT Hoves" panose="02000503030000020004" pitchFamily="50" charset="-52"/>
              </a:rPr>
              <a:t>&lt;/title&gt;</a:t>
            </a:r>
          </a:p>
          <a:p>
            <a:pPr>
              <a:lnSpc>
                <a:spcPts val="1100"/>
              </a:lnSpc>
            </a:pPr>
            <a:r>
              <a:rPr lang="en-US" sz="1200" dirty="0">
                <a:solidFill>
                  <a:srgbClr val="0070C0"/>
                </a:solidFill>
                <a:latin typeface="TT Hoves" panose="02000503030000020004" pitchFamily="50" charset="-52"/>
              </a:rPr>
              <a:t>      &lt;link </a:t>
            </a:r>
            <a:r>
              <a:rPr lang="en-US" sz="1200" dirty="0" err="1">
                <a:latin typeface="TT Hoves" panose="02000503030000020004" pitchFamily="50" charset="-52"/>
              </a:rPr>
              <a:t>rel</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r>
              <a:rPr lang="en-US" sz="1200" dirty="0">
                <a:solidFill>
                  <a:srgbClr val="7030A0"/>
                </a:solidFill>
                <a:latin typeface="TT Hoves" panose="02000503030000020004" pitchFamily="50" charset="-52"/>
              </a:rPr>
              <a:t>stylesheet</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href</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r>
              <a:rPr lang="en-US" sz="1200" dirty="0">
                <a:solidFill>
                  <a:srgbClr val="7030A0"/>
                </a:solidFill>
                <a:latin typeface="TT Hoves" panose="02000503030000020004" pitchFamily="50" charset="-52"/>
              </a:rPr>
              <a:t>style.css</a:t>
            </a:r>
            <a:r>
              <a:rPr lang="en-US" sz="1200" dirty="0">
                <a:solidFill>
                  <a:srgbClr val="0070C0"/>
                </a:solidFill>
                <a:latin typeface="TT Hoves" panose="02000503030000020004" pitchFamily="50" charset="-52"/>
              </a:rPr>
              <a:t>”&gt;   </a:t>
            </a:r>
          </a:p>
          <a:p>
            <a:pPr>
              <a:lnSpc>
                <a:spcPts val="1100"/>
              </a:lnSpc>
            </a:pPr>
            <a:r>
              <a:rPr lang="en-US" sz="1200" dirty="0">
                <a:solidFill>
                  <a:srgbClr val="0070C0"/>
                </a:solidFill>
                <a:latin typeface="TT Hoves" panose="02000503030000020004" pitchFamily="50" charset="-52"/>
              </a:rPr>
              <a:t>   &lt;/head&gt;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&lt;header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"site-header"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&lt;h1&gt;</a:t>
            </a:r>
            <a:r>
              <a:rPr lang="en-US" sz="1200" dirty="0" err="1">
                <a:latin typeface="TT Hoves" panose="02000503030000020004" pitchFamily="50" charset="-52"/>
              </a:rPr>
              <a:t>Gloevk</a:t>
            </a:r>
            <a:r>
              <a:rPr lang="en-US" sz="1200" dirty="0">
                <a:solidFill>
                  <a:srgbClr val="0070C0"/>
                </a:solidFill>
                <a:latin typeface="TT Hoves" panose="02000503030000020004" pitchFamily="50" charset="-52"/>
              </a:rPr>
              <a:t>&lt;/h1&gt;</a:t>
            </a:r>
          </a:p>
          <a:p>
            <a:pPr>
              <a:lnSpc>
                <a:spcPts val="1100"/>
              </a:lnSpc>
            </a:pPr>
            <a:r>
              <a:rPr lang="en-US" sz="1200" dirty="0">
                <a:solidFill>
                  <a:srgbClr val="0070C0"/>
                </a:solidFill>
                <a:latin typeface="TT Hoves" panose="02000503030000020004" pitchFamily="50" charset="-52"/>
              </a:rPr>
              <a:t>            &lt;p</a:t>
            </a:r>
            <a:r>
              <a:rPr lang="en-US" sz="1200" dirty="0">
                <a:solidFill>
                  <a:schemeClr val="accent1"/>
                </a:solidFill>
                <a:latin typeface="TT Hoves" panose="02000503030000020004" pitchFamily="50" charset="-52"/>
              </a:rPr>
              <a:t> 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"description"</a:t>
            </a:r>
            <a:r>
              <a:rPr lang="en-US" sz="1200" dirty="0">
                <a:latin typeface="TT Hoves" panose="02000503030000020004" pitchFamily="50" charset="-52"/>
              </a:rPr>
              <a:t>&gt;</a:t>
            </a:r>
            <a:r>
              <a:rPr lang="ru-RU" sz="1200" dirty="0">
                <a:latin typeface="TT Hoves" panose="02000503030000020004" pitchFamily="50" charset="-52"/>
              </a:rPr>
              <a:t>Разнообразные товары для дома </a:t>
            </a:r>
            <a:br>
              <a:rPr lang="en-US" sz="1200" dirty="0">
                <a:latin typeface="TT Hoves" panose="02000503030000020004" pitchFamily="50" charset="-52"/>
              </a:rPr>
            </a:br>
            <a:r>
              <a:rPr lang="en-US" sz="1200" dirty="0">
                <a:latin typeface="TT Hoves" panose="02000503030000020004" pitchFamily="50" charset="-52"/>
              </a:rPr>
              <a:t>                 </a:t>
            </a:r>
            <a:r>
              <a:rPr lang="ru-RU" sz="1200" dirty="0">
                <a:latin typeface="TT Hoves" panose="02000503030000020004" pitchFamily="50" charset="-52"/>
              </a:rPr>
              <a:t>с доставкой по всей планете</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img</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src</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/gloevk-examples.png”</a:t>
            </a:r>
            <a:r>
              <a:rPr lang="en-US" sz="1200" dirty="0">
                <a:latin typeface="TT Hoves" panose="02000503030000020004" pitchFamily="50" charset="-52"/>
              </a:rPr>
              <a:t> width=</a:t>
            </a:r>
            <a:r>
              <a:rPr lang="en-US" sz="1200" dirty="0">
                <a:solidFill>
                  <a:srgbClr val="7030A0"/>
                </a:solidFill>
                <a:latin typeface="TT Hoves" panose="02000503030000020004" pitchFamily="50" charset="-52"/>
              </a:rPr>
              <a:t>“510”</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a:t>
            </a:r>
            <a:r>
              <a:rPr lang="en-US" sz="1200" dirty="0">
                <a:solidFill>
                  <a:srgbClr val="7030A0"/>
                </a:solidFill>
                <a:latin typeface="TT Hoves" panose="02000503030000020004" pitchFamily="50" charset="-52"/>
              </a:rPr>
              <a:t>“80”</a:t>
            </a:r>
            <a:r>
              <a:rPr lang="en-US" sz="1200" dirty="0">
                <a:solidFill>
                  <a:srgbClr val="0070C0"/>
                </a:solidFill>
                <a:latin typeface="TT Hoves" panose="02000503030000020004" pitchFamily="50" charset="-52"/>
              </a:rPr>
              <a:t> </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alt=</a:t>
            </a:r>
            <a:r>
              <a:rPr lang="en-US" sz="1200" dirty="0">
                <a:solidFill>
                  <a:srgbClr val="7030A0"/>
                </a:solidFill>
                <a:latin typeface="TT Hoves" panose="02000503030000020004" pitchFamily="50" charset="-52"/>
              </a:rPr>
              <a:t>“</a:t>
            </a:r>
            <a:r>
              <a:rPr lang="ru-RU" sz="1200" dirty="0">
                <a:solidFill>
                  <a:srgbClr val="7030A0"/>
                </a:solidFill>
                <a:latin typeface="TT Hoves" panose="02000503030000020004" pitchFamily="50" charset="-52"/>
              </a:rPr>
              <a:t>Примеры интерьеров</a:t>
            </a:r>
            <a:r>
              <a:rPr lang="en-US" sz="1200" dirty="0">
                <a:solidFill>
                  <a:srgbClr val="7030A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&lt;/header&gt;</a:t>
            </a:r>
          </a:p>
          <a:p>
            <a:pPr>
              <a:lnSpc>
                <a:spcPts val="1100"/>
              </a:lnSpc>
            </a:pPr>
            <a:r>
              <a:rPr lang="en-US" sz="1200" dirty="0">
                <a:solidFill>
                  <a:srgbClr val="0070C0"/>
                </a:solidFill>
                <a:latin typeface="TT Hoves" panose="02000503030000020004" pitchFamily="50" charset="-52"/>
              </a:rPr>
              <a:t>      &lt;section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"features"</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&lt;h2&gt;</a:t>
            </a:r>
            <a:r>
              <a:rPr lang="ru-RU" sz="1200" dirty="0">
                <a:latin typeface="TT Hoves" panose="02000503030000020004" pitchFamily="50" charset="-52"/>
              </a:rPr>
              <a:t>Что поможет вам создать домашний уют?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latin typeface="TT Hoves" panose="02000503030000020004" pitchFamily="50" charset="-52"/>
              </a:rPr>
              <a:t> </a:t>
            </a:r>
            <a:r>
              <a:rPr lang="ru-RU" sz="1200" dirty="0">
                <a:latin typeface="TT Hoves" panose="02000503030000020004" pitchFamily="50" charset="-52"/>
              </a:rPr>
              <a:t>        </a:t>
            </a:r>
            <a:r>
              <a:rPr lang="en-US" sz="1200" dirty="0">
                <a:solidFill>
                  <a:srgbClr val="0070C0"/>
                </a:solidFill>
                <a:latin typeface="TT Hoves" panose="02000503030000020004" pitchFamily="50" charset="-52"/>
              </a:rPr>
              <a:t>&lt;p</a:t>
            </a:r>
            <a:r>
              <a:rPr lang="ru-RU" sz="1200" dirty="0">
                <a:solidFill>
                  <a:srgbClr val="0070C0"/>
                </a:solidFill>
                <a:latin typeface="TT Hoves" panose="02000503030000020004" pitchFamily="50" charset="-52"/>
              </a:rPr>
              <a:t> </a:t>
            </a:r>
            <a:r>
              <a:rPr lang="en-US" sz="1200" dirty="0">
                <a:solidFill>
                  <a:srgbClr val="FF0000"/>
                </a:solidFill>
                <a:highlight>
                  <a:srgbClr val="B6D4FC"/>
                </a:highlight>
                <a:latin typeface="TT Hoves" panose="02000503030000020004" pitchFamily="50" charset="-52"/>
              </a:rPr>
              <a:t>class</a:t>
            </a:r>
            <a:r>
              <a:rPr lang="en-US" sz="1200" dirty="0">
                <a:highlight>
                  <a:srgbClr val="B6D4FC"/>
                </a:highlight>
                <a:latin typeface="TT Hoves" panose="02000503030000020004" pitchFamily="50" charset="-52"/>
              </a:rPr>
              <a:t>=</a:t>
            </a:r>
            <a:r>
              <a:rPr lang="en-US" sz="1200" dirty="0">
                <a:solidFill>
                  <a:srgbClr val="7030A0"/>
                </a:solidFill>
                <a:highlight>
                  <a:srgbClr val="B6D4FC"/>
                </a:highlight>
                <a:latin typeface="TT Hoves" panose="02000503030000020004" pitchFamily="50" charset="-52"/>
              </a:rPr>
              <a:t>“feature-furniture”</a:t>
            </a:r>
            <a:r>
              <a:rPr lang="en-US" sz="1200" dirty="0">
                <a:solidFill>
                  <a:srgbClr val="0070C0"/>
                </a:solidFill>
                <a:highlight>
                  <a:srgbClr val="B6D4FC"/>
                </a:highlight>
                <a:latin typeface="TT Hoves" panose="02000503030000020004" pitchFamily="50" charset="-52"/>
              </a:rPr>
              <a:t>&gt;</a:t>
            </a:r>
            <a:r>
              <a:rPr lang="ru-RU" sz="1200" dirty="0">
                <a:highlight>
                  <a:srgbClr val="B6D4FC"/>
                </a:highlight>
                <a:latin typeface="TT Hoves" panose="02000503030000020004" pitchFamily="50" charset="-52"/>
              </a:rPr>
              <a:t>Мебель и фурнитура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 </a:t>
            </a:r>
            <a:r>
              <a:rPr lang="en-US" sz="1200" dirty="0">
                <a:solidFill>
                  <a:srgbClr val="FF0000"/>
                </a:solidFill>
                <a:highlight>
                  <a:srgbClr val="B6D4FC"/>
                </a:highlight>
                <a:latin typeface="TT Hoves" panose="02000503030000020004" pitchFamily="50" charset="-52"/>
              </a:rPr>
              <a:t>class</a:t>
            </a:r>
            <a:r>
              <a:rPr lang="en-US" sz="1200" dirty="0">
                <a:highlight>
                  <a:srgbClr val="B6D4FC"/>
                </a:highlight>
                <a:latin typeface="TT Hoves" panose="02000503030000020004" pitchFamily="50" charset="-52"/>
              </a:rPr>
              <a:t>=</a:t>
            </a:r>
            <a:r>
              <a:rPr lang="en-US" sz="1200" dirty="0">
                <a:solidFill>
                  <a:srgbClr val="7030A0"/>
                </a:solidFill>
                <a:highlight>
                  <a:srgbClr val="B6D4FC"/>
                </a:highlight>
                <a:latin typeface="TT Hoves" panose="02000503030000020004" pitchFamily="50" charset="-52"/>
              </a:rPr>
              <a:t>“feature-lighting”</a:t>
            </a:r>
            <a:r>
              <a:rPr lang="en-US" sz="1200" dirty="0">
                <a:solidFill>
                  <a:srgbClr val="0070C0"/>
                </a:solidFill>
                <a:highlight>
                  <a:srgbClr val="B6D4FC"/>
                </a:highlight>
                <a:latin typeface="TT Hoves" panose="02000503030000020004" pitchFamily="50" charset="-52"/>
              </a:rPr>
              <a:t>&gt;</a:t>
            </a:r>
            <a:r>
              <a:rPr lang="ru-RU" sz="1200" dirty="0">
                <a:highlight>
                  <a:srgbClr val="B6D4FC"/>
                </a:highlight>
                <a:latin typeface="TT Hoves" panose="02000503030000020004" pitchFamily="50" charset="-52"/>
              </a:rPr>
              <a:t>Лампы и торшеры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&lt;p </a:t>
            </a:r>
            <a:r>
              <a:rPr lang="en-US" sz="1200" dirty="0">
                <a:solidFill>
                  <a:srgbClr val="FF0000"/>
                </a:solidFill>
                <a:highlight>
                  <a:srgbClr val="B6D4FC"/>
                </a:highlight>
                <a:latin typeface="TT Hoves" panose="02000503030000020004" pitchFamily="50" charset="-52"/>
              </a:rPr>
              <a:t>class</a:t>
            </a:r>
            <a:r>
              <a:rPr lang="en-US" sz="1200" dirty="0">
                <a:highlight>
                  <a:srgbClr val="B6D4FC"/>
                </a:highlight>
                <a:latin typeface="TT Hoves" panose="02000503030000020004" pitchFamily="50" charset="-52"/>
              </a:rPr>
              <a:t>=</a:t>
            </a:r>
            <a:r>
              <a:rPr lang="en-US" sz="1200" dirty="0">
                <a:solidFill>
                  <a:srgbClr val="7030A0"/>
                </a:solidFill>
                <a:highlight>
                  <a:srgbClr val="B6D4FC"/>
                </a:highlight>
                <a:latin typeface="TT Hoves" panose="02000503030000020004" pitchFamily="50" charset="-52"/>
              </a:rPr>
              <a:t>“feature-accessories”</a:t>
            </a:r>
            <a:r>
              <a:rPr lang="en-US" sz="1200" dirty="0">
                <a:solidFill>
                  <a:srgbClr val="0070C0"/>
                </a:solidFill>
                <a:highlight>
                  <a:srgbClr val="B6D4FC"/>
                </a:highlight>
                <a:latin typeface="TT Hoves" panose="02000503030000020004" pitchFamily="50" charset="-52"/>
              </a:rPr>
              <a:t>&gt;</a:t>
            </a:r>
            <a:r>
              <a:rPr lang="ru-RU" sz="1200" dirty="0">
                <a:highlight>
                  <a:srgbClr val="B6D4FC"/>
                </a:highlight>
                <a:latin typeface="TT Hoves" panose="02000503030000020004" pitchFamily="50" charset="-52"/>
              </a:rPr>
              <a:t>Аксессуары и мелочи</a:t>
            </a:r>
            <a:r>
              <a:rPr lang="en-US" sz="1200" dirty="0">
                <a:solidFill>
                  <a:srgbClr val="0070C0"/>
                </a:solidFill>
                <a:latin typeface="TT Hoves" panose="02000503030000020004" pitchFamily="50" charset="-52"/>
              </a:rPr>
              <a:t>&lt;/p&gt;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&lt;section </a:t>
            </a:r>
            <a:r>
              <a:rPr lang="en-US" sz="1200" dirty="0">
                <a:solidFill>
                  <a:srgbClr val="FF0000"/>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&lt;h2&gt;</a:t>
            </a:r>
            <a:r>
              <a:rPr lang="ru-RU" sz="1200" dirty="0">
                <a:latin typeface="TT Hoves" panose="02000503030000020004" pitchFamily="50" charset="-52"/>
              </a:rPr>
              <a:t>Что выделяет нас среди конкурентов?</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h2&gt;</a:t>
            </a:r>
          </a:p>
          <a:p>
            <a:pPr>
              <a:lnSpc>
                <a:spcPts val="1100"/>
              </a:lnSpc>
            </a:pPr>
            <a:r>
              <a:rPr lang="en-US" sz="1200" dirty="0">
                <a:solidFill>
                  <a:srgbClr val="0070C0"/>
                </a:solidFill>
                <a:latin typeface="TT Hoves" panose="02000503030000020004" pitchFamily="50" charset="-52"/>
              </a:rPr>
              <a:t>         &lt;</a:t>
            </a:r>
            <a:r>
              <a:rPr lang="en-US" sz="1200" dirty="0" err="1">
                <a:solidFill>
                  <a:srgbClr val="0070C0"/>
                </a:solidFill>
                <a:latin typeface="TT Hoves" panose="02000503030000020004" pitchFamily="50" charset="-52"/>
              </a:rPr>
              <a:t>ul</a:t>
            </a:r>
            <a:r>
              <a:rPr lang="en-US" sz="1200" dirty="0">
                <a:solidFill>
                  <a:srgbClr val="0070C0"/>
                </a:solidFill>
                <a:latin typeface="TT Hoves" panose="02000503030000020004" pitchFamily="50" charset="-52"/>
              </a:rPr>
              <a:t>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"advantages-list"</a:t>
            </a:r>
            <a:r>
              <a:rPr lang="en-US" sz="1200" dirty="0">
                <a:solidFill>
                  <a:srgbClr val="0070C0"/>
                </a:solidFill>
                <a:latin typeface="TT Hoves" panose="02000503030000020004" pitchFamily="50" charset="-52"/>
              </a:rPr>
              <a:t>&gt;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Ежедневные отчёты о ходе работ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Используем только природные материалы</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Сами соберём мебель для вас</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Бесплатное гарантийное обслуживание в течении 10 лет</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li&gt;</a:t>
            </a:r>
          </a:p>
          <a:p>
            <a:pPr>
              <a:lnSpc>
                <a:spcPts val="1100"/>
              </a:lnSpc>
            </a:pPr>
            <a:r>
              <a:rPr lang="en-US" sz="1200" dirty="0">
                <a:solidFill>
                  <a:srgbClr val="0070C0"/>
                </a:solidFill>
                <a:latin typeface="TT Hoves" panose="02000503030000020004" pitchFamily="50" charset="-52"/>
              </a:rPr>
              <a:t>            &lt;li&gt;</a:t>
            </a:r>
            <a:r>
              <a:rPr lang="ru-RU" sz="1200" dirty="0">
                <a:latin typeface="TT Hoves" panose="02000503030000020004" pitchFamily="50" charset="-52"/>
              </a:rPr>
              <a:t>Доставка в день заказа</a:t>
            </a:r>
            <a:r>
              <a:rPr lang="en-US" sz="1200" dirty="0">
                <a:solidFill>
                  <a:srgbClr val="0070C0"/>
                </a:solidFill>
                <a:latin typeface="TT Hoves" panose="02000503030000020004" pitchFamily="50" charset="-52"/>
              </a:rPr>
              <a:t>&lt;/li&gt;</a:t>
            </a:r>
          </a:p>
          <a:p>
            <a:pPr>
              <a:lnSpc>
                <a:spcPts val="1100"/>
              </a:lnSpc>
            </a:pPr>
            <a:r>
              <a:rPr lang="en-US" sz="1200" dirty="0">
                <a:solidFill>
                  <a:srgbClr val="0070C0"/>
                </a:solidFill>
                <a:latin typeface="TT Hoves" panose="02000503030000020004" pitchFamily="50" charset="-52"/>
              </a:rPr>
              <a:t>         &lt;/ul&gt;</a:t>
            </a:r>
          </a:p>
          <a:p>
            <a:pPr>
              <a:lnSpc>
                <a:spcPts val="1100"/>
              </a:lnSpc>
            </a:pPr>
            <a:r>
              <a:rPr lang="en-US" sz="1200" dirty="0">
                <a:solidFill>
                  <a:srgbClr val="0070C0"/>
                </a:solidFill>
                <a:latin typeface="TT Hoves" panose="02000503030000020004" pitchFamily="50" charset="-52"/>
              </a:rPr>
              <a:t>      &lt;/section&gt;</a:t>
            </a:r>
          </a:p>
          <a:p>
            <a:pPr>
              <a:lnSpc>
                <a:spcPts val="1100"/>
              </a:lnSpc>
            </a:pPr>
            <a:r>
              <a:rPr lang="en-US" sz="1200" dirty="0">
                <a:solidFill>
                  <a:srgbClr val="0070C0"/>
                </a:solidFill>
                <a:latin typeface="TT Hoves" panose="02000503030000020004" pitchFamily="50" charset="-52"/>
              </a:rPr>
              <a:t>      &lt;footer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"site-footer"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&lt;div </a:t>
            </a:r>
            <a:r>
              <a:rPr lang="en-US" sz="1200" dirty="0">
                <a:solidFill>
                  <a:schemeClr val="accent1"/>
                </a:solidFill>
                <a:latin typeface="TT Hoves" panose="02000503030000020004" pitchFamily="50" charset="-52"/>
              </a:rPr>
              <a:t>class</a:t>
            </a:r>
            <a:r>
              <a:rPr lang="en-US" sz="1200" dirty="0">
                <a:latin typeface="TT Hoves" panose="02000503030000020004" pitchFamily="50" charset="-52"/>
              </a:rPr>
              <a:t>=</a:t>
            </a:r>
            <a:r>
              <a:rPr lang="en-US" sz="1200" dirty="0">
                <a:solidFill>
                  <a:srgbClr val="7030A0"/>
                </a:solidFill>
                <a:latin typeface="TT Hoves" panose="02000503030000020004" pitchFamily="50" charset="-52"/>
              </a:rPr>
              <a:t>"container"</a:t>
            </a:r>
            <a:r>
              <a:rPr lang="en-US" sz="1200" dirty="0">
                <a:solidFill>
                  <a:srgbClr val="0070C0"/>
                </a:solidFill>
                <a:latin typeface="TT Hoves" panose="02000503030000020004" pitchFamily="50" charset="-52"/>
              </a:rPr>
              <a:t>&gt;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en-US" sz="1200" dirty="0">
                <a:latin typeface="TT Hoves" panose="02000503030000020004" pitchFamily="50" charset="-52"/>
              </a:rPr>
              <a:t>© </a:t>
            </a:r>
            <a:r>
              <a:rPr lang="ru-RU" sz="1200" dirty="0">
                <a:latin typeface="TT Hoves" panose="02000503030000020004" pitchFamily="50" charset="-52"/>
              </a:rPr>
              <a:t>Кекс, 2022</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latin typeface="TT Hoves" panose="02000503030000020004" pitchFamily="50" charset="-52"/>
              </a:rPr>
              <a:t>            </a:t>
            </a:r>
            <a:r>
              <a:rPr lang="en-US" sz="1200" dirty="0">
                <a:solidFill>
                  <a:srgbClr val="0070C0"/>
                </a:solidFill>
                <a:latin typeface="TT Hoves" panose="02000503030000020004" pitchFamily="50" charset="-52"/>
              </a:rPr>
              <a:t>&lt;p&gt;</a:t>
            </a:r>
            <a:r>
              <a:rPr lang="ru-RU" sz="1200" dirty="0">
                <a:latin typeface="TT Hoves" panose="02000503030000020004" pitchFamily="50" charset="-52"/>
              </a:rPr>
              <a:t>Магазин товаров для дома</a:t>
            </a:r>
            <a:r>
              <a:rPr lang="ru-RU" sz="1200" dirty="0">
                <a:solidFill>
                  <a:srgbClr val="0070C0"/>
                </a:solidFill>
                <a:latin typeface="TT Hoves" panose="02000503030000020004" pitchFamily="50" charset="-52"/>
              </a:rPr>
              <a:t>&lt;/</a:t>
            </a:r>
            <a:r>
              <a:rPr lang="en-US" sz="1200" dirty="0">
                <a:solidFill>
                  <a:srgbClr val="0070C0"/>
                </a:solidFill>
                <a:latin typeface="TT Hoves" panose="02000503030000020004" pitchFamily="50" charset="-52"/>
              </a:rPr>
              <a:t>p&gt;</a:t>
            </a:r>
          </a:p>
          <a:p>
            <a:pPr>
              <a:lnSpc>
                <a:spcPts val="1100"/>
              </a:lnSpc>
            </a:pPr>
            <a:r>
              <a:rPr lang="en-US" sz="1200" dirty="0">
                <a:solidFill>
                  <a:srgbClr val="0070C0"/>
                </a:solidFill>
                <a:latin typeface="TT Hoves" panose="02000503030000020004" pitchFamily="50" charset="-52"/>
              </a:rPr>
              <a:t>         &lt;/div&gt;</a:t>
            </a:r>
          </a:p>
          <a:p>
            <a:pPr>
              <a:lnSpc>
                <a:spcPts val="1100"/>
              </a:lnSpc>
            </a:pPr>
            <a:r>
              <a:rPr lang="en-US" sz="1200" dirty="0">
                <a:solidFill>
                  <a:srgbClr val="0070C0"/>
                </a:solidFill>
                <a:latin typeface="TT Hoves" panose="02000503030000020004" pitchFamily="50" charset="-52"/>
              </a:rPr>
              <a:t>      &lt;/footer&gt;</a:t>
            </a:r>
          </a:p>
          <a:p>
            <a:pPr>
              <a:lnSpc>
                <a:spcPts val="1100"/>
              </a:lnSpc>
            </a:pPr>
            <a:r>
              <a:rPr lang="en-US" sz="1200" dirty="0">
                <a:solidFill>
                  <a:srgbClr val="0070C0"/>
                </a:solidFill>
                <a:latin typeface="TT Hoves" panose="02000503030000020004" pitchFamily="50" charset="-52"/>
              </a:rPr>
              <a:t>   &lt;/body&gt;</a:t>
            </a:r>
          </a:p>
          <a:p>
            <a:pPr>
              <a:lnSpc>
                <a:spcPts val="1100"/>
              </a:lnSpc>
            </a:pPr>
            <a:r>
              <a:rPr lang="en-US" sz="1200" dirty="0">
                <a:solidFill>
                  <a:srgbClr val="0070C0"/>
                </a:solidFill>
                <a:latin typeface="TT Hoves" panose="02000503030000020004" pitchFamily="50" charset="-52"/>
              </a:rPr>
              <a:t>&lt;/html&gt;</a:t>
            </a:r>
            <a:endParaRPr lang="ru-RU" sz="1200" dirty="0">
              <a:solidFill>
                <a:srgbClr val="0070C0"/>
              </a:solidFill>
              <a:latin typeface="TT Hoves" panose="02000503030000020004" pitchFamily="50" charset="-52"/>
            </a:endParaRPr>
          </a:p>
        </p:txBody>
      </p:sp>
    </p:spTree>
    <p:extLst>
      <p:ext uri="{BB962C8B-B14F-4D97-AF65-F5344CB8AC3E}">
        <p14:creationId xmlns:p14="http://schemas.microsoft.com/office/powerpoint/2010/main" val="3222355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Изображение логотипа">
            <a:extLst>
              <a:ext uri="{FF2B5EF4-FFF2-40B4-BE49-F238E27FC236}">
                <a16:creationId xmlns:a16="http://schemas.microsoft.com/office/drawing/2014/main" id="{452C52D7-15C9-4AEF-B4CB-3AC600D64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930" y="1729408"/>
            <a:ext cx="2828274" cy="3987647"/>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solidFill>
                  <a:schemeClr val="bg1"/>
                </a:solidFill>
                <a:latin typeface="TT Hoves"/>
              </a:rPr>
              <a:t>Введение в </a:t>
            </a:r>
            <a:r>
              <a:rPr lang="en-US" sz="1200" dirty="0">
                <a:solidFill>
                  <a:schemeClr val="bg1"/>
                </a:solidFill>
                <a:latin typeface="TT Hoves"/>
              </a:rPr>
              <a:t>Web-</a:t>
            </a:r>
            <a:r>
              <a:rPr lang="ru-RU" sz="1200" dirty="0">
                <a:solidFill>
                  <a:schemeClr val="bg1"/>
                </a:solidFill>
                <a:latin typeface="TT Hoves"/>
              </a:rPr>
              <a:t>технологии</a:t>
            </a:r>
          </a:p>
        </p:txBody>
      </p:sp>
      <p:sp>
        <p:nvSpPr>
          <p:cNvPr id="6" name="Текст 5"/>
          <p:cNvSpPr>
            <a:spLocks noGrp="1"/>
          </p:cNvSpPr>
          <p:nvPr>
            <p:ph type="body" sz="quarter" idx="15"/>
          </p:nvPr>
        </p:nvSpPr>
        <p:spPr>
          <a:xfrm>
            <a:off x="4938129" y="1800009"/>
            <a:ext cx="6169314" cy="3846444"/>
          </a:xfrm>
        </p:spPr>
        <p:txBody>
          <a:bodyPr>
            <a:normAutofit/>
          </a:bodyPr>
          <a:lstStyle/>
          <a:p>
            <a:pPr marL="285750" indent="-285750" algn="just">
              <a:buFont typeface="Wingdings" panose="05000000000000000000" pitchFamily="2" charset="2"/>
              <a:buChar char="v"/>
            </a:pPr>
            <a:r>
              <a:rPr lang="en-US" sz="1800" dirty="0">
                <a:latin typeface="TT Hoves" panose="02000503030000020004"/>
              </a:rPr>
              <a:t>CSS – </a:t>
            </a:r>
            <a:r>
              <a:rPr lang="ru-RU" sz="1800" dirty="0">
                <a:latin typeface="TT Hoves" panose="02000503030000020004"/>
              </a:rPr>
              <a:t>язык для оформления </a:t>
            </a:r>
            <a:r>
              <a:rPr lang="en-US" sz="1800" dirty="0">
                <a:latin typeface="TT Hoves" panose="02000503030000020004"/>
              </a:rPr>
              <a:t>HTML-</a:t>
            </a:r>
            <a:r>
              <a:rPr lang="ru-RU" sz="1800" dirty="0">
                <a:latin typeface="TT Hoves" panose="02000503030000020004"/>
              </a:rPr>
              <a:t>документов, помогает улучшить внешний вид страницы, написанной с использованием языка разметки (например, </a:t>
            </a:r>
            <a:r>
              <a:rPr lang="en-US" sz="1800" b="1" dirty="0">
                <a:solidFill>
                  <a:schemeClr val="accent1"/>
                </a:solidFill>
                <a:latin typeface="TT Hoves" panose="02000503030000020004"/>
              </a:rPr>
              <a:t>HTML, XHTML</a:t>
            </a:r>
            <a:r>
              <a:rPr lang="ru-RU" sz="1800" dirty="0">
                <a:latin typeface="TT Hoves" panose="02000503030000020004"/>
              </a:rPr>
              <a:t>)</a:t>
            </a:r>
          </a:p>
          <a:p>
            <a:pPr marL="285750" indent="-285750" algn="just">
              <a:buFont typeface="Wingdings" panose="05000000000000000000" pitchFamily="2" charset="2"/>
              <a:buChar char="v"/>
            </a:pPr>
            <a:r>
              <a:rPr lang="ru-RU" sz="1800" dirty="0">
                <a:latin typeface="TT Hoves" panose="02000503030000020004"/>
              </a:rPr>
              <a:t>Также может применяться к любым </a:t>
            </a:r>
            <a:r>
              <a:rPr lang="en-US" sz="1800" b="1" dirty="0">
                <a:solidFill>
                  <a:schemeClr val="accent1"/>
                </a:solidFill>
                <a:latin typeface="TT Hoves" panose="02000503030000020004"/>
              </a:rPr>
              <a:t>XML-</a:t>
            </a:r>
            <a:r>
              <a:rPr lang="ru-RU" sz="1800" b="1" dirty="0">
                <a:solidFill>
                  <a:schemeClr val="accent1"/>
                </a:solidFill>
                <a:latin typeface="TT Hoves" panose="02000503030000020004"/>
              </a:rPr>
              <a:t>документам</a:t>
            </a:r>
            <a:r>
              <a:rPr lang="ru-RU" sz="1800" dirty="0">
                <a:latin typeface="TT Hoves" panose="02000503030000020004"/>
              </a:rPr>
              <a:t>, например к </a:t>
            </a:r>
            <a:r>
              <a:rPr lang="en-US" sz="1800" dirty="0">
                <a:latin typeface="TT Hoves" panose="02000503030000020004"/>
              </a:rPr>
              <a:t>SVG </a:t>
            </a:r>
            <a:r>
              <a:rPr lang="ru-RU" sz="1800" dirty="0">
                <a:latin typeface="TT Hoves" panose="02000503030000020004"/>
              </a:rPr>
              <a:t>или </a:t>
            </a:r>
            <a:r>
              <a:rPr lang="en-US" sz="1800" dirty="0">
                <a:latin typeface="TT Hoves" panose="02000503030000020004"/>
              </a:rPr>
              <a:t>XUL</a:t>
            </a:r>
            <a:r>
              <a:rPr lang="ru-RU" sz="1800" dirty="0">
                <a:latin typeface="TT Hoves" panose="02000503030000020004"/>
              </a:rPr>
              <a:t>.</a:t>
            </a:r>
            <a:endParaRPr lang="en-US" sz="1800" dirty="0">
              <a:latin typeface="TT Hoves" panose="02000503030000020004"/>
            </a:endParaRPr>
          </a:p>
          <a:p>
            <a:pPr marL="285750" indent="-285750" algn="just">
              <a:buFont typeface="Wingdings" panose="05000000000000000000" pitchFamily="2" charset="2"/>
              <a:buChar char="v"/>
            </a:pPr>
            <a:r>
              <a:rPr lang="ru-RU" sz="1800" dirty="0">
                <a:latin typeface="TT Hoves" panose="02000503030000020004"/>
              </a:rPr>
              <a:t>Структура </a:t>
            </a:r>
            <a:r>
              <a:rPr lang="en-US" sz="1800" dirty="0">
                <a:latin typeface="TT Hoves" panose="02000503030000020004"/>
              </a:rPr>
              <a:t>CSS </a:t>
            </a:r>
            <a:r>
              <a:rPr lang="ru-RU" sz="1800" dirty="0">
                <a:latin typeface="TT Hoves" panose="02000503030000020004"/>
              </a:rPr>
              <a:t>называется </a:t>
            </a:r>
            <a:r>
              <a:rPr lang="ru-RU" sz="1800" b="1" dirty="0">
                <a:solidFill>
                  <a:schemeClr val="accent1"/>
                </a:solidFill>
                <a:latin typeface="TT Hoves" panose="02000503030000020004"/>
              </a:rPr>
              <a:t>набором правил </a:t>
            </a:r>
            <a:r>
              <a:rPr lang="ru-RU" sz="1800" dirty="0">
                <a:latin typeface="TT Hoves" panose="02000503030000020004"/>
              </a:rPr>
              <a:t>и состоит из четырёх частей.</a:t>
            </a:r>
          </a:p>
        </p:txBody>
      </p:sp>
      <p:sp>
        <p:nvSpPr>
          <p:cNvPr id="2" name="Заголовок 1"/>
          <p:cNvSpPr>
            <a:spLocks noGrp="1"/>
          </p:cNvSpPr>
          <p:nvPr>
            <p:ph type="title" idx="4294967295"/>
          </p:nvPr>
        </p:nvSpPr>
        <p:spPr>
          <a:xfrm>
            <a:off x="2135211" y="683926"/>
            <a:ext cx="7921577" cy="1083366"/>
          </a:xfrm>
        </p:spPr>
        <p:txBody>
          <a:bodyPr>
            <a:normAutofit/>
          </a:bodyPr>
          <a:lstStyle/>
          <a:p>
            <a:pPr algn="ctr"/>
            <a:r>
              <a:rPr lang="en-US" sz="4300" dirty="0">
                <a:effectLst>
                  <a:outerShdw blurRad="38100" dist="38100" dir="2700000" algn="tl">
                    <a:srgbClr val="000000">
                      <a:alpha val="43137"/>
                    </a:srgbClr>
                  </a:outerShdw>
                </a:effectLst>
                <a:latin typeface="TT Hoves DemiBold"/>
              </a:rPr>
              <a:t>CSS</a:t>
            </a:r>
            <a:r>
              <a:rPr lang="ru-RU" sz="4300" dirty="0">
                <a:effectLst>
                  <a:outerShdw blurRad="38100" dist="38100" dir="2700000" algn="tl">
                    <a:srgbClr val="000000">
                      <a:alpha val="43137"/>
                    </a:srgbClr>
                  </a:outerShdw>
                </a:effectLst>
                <a:latin typeface="TT Hoves DemiBold"/>
              </a:rPr>
              <a:t> – каскадные таблицы стилей</a:t>
            </a:r>
          </a:p>
        </p:txBody>
      </p:sp>
      <p:sp>
        <p:nvSpPr>
          <p:cNvPr id="8" name="Текст 4">
            <a:extLst>
              <a:ext uri="{FF2B5EF4-FFF2-40B4-BE49-F238E27FC236}">
                <a16:creationId xmlns:a16="http://schemas.microsoft.com/office/drawing/2014/main" id="{4DF39325-5059-4834-904E-17B59694F2E7}"/>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С</a:t>
            </a:r>
            <a:r>
              <a:rPr lang="en-US" sz="1200" dirty="0">
                <a:latin typeface="TT Hoves"/>
              </a:rPr>
              <a:t>SS</a:t>
            </a:r>
            <a:endParaRPr lang="ru-RU" sz="1200" dirty="0">
              <a:latin typeface="TT Hoves"/>
            </a:endParaRPr>
          </a:p>
        </p:txBody>
      </p:sp>
    </p:spTree>
    <p:extLst>
      <p:ext uri="{BB962C8B-B14F-4D97-AF65-F5344CB8AC3E}">
        <p14:creationId xmlns:p14="http://schemas.microsoft.com/office/powerpoint/2010/main" val="197703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2851149" y="592699"/>
            <a:ext cx="6489700" cy="879475"/>
          </a:xfrm>
        </p:spPr>
        <p:txBody>
          <a:bodyPr>
            <a:normAutofit/>
          </a:bodyPr>
          <a:lstStyle/>
          <a:p>
            <a:pPr algn="ctr"/>
            <a:r>
              <a:rPr lang="ru-RU" sz="4400" dirty="0">
                <a:effectLst>
                  <a:outerShdw blurRad="38100" dist="38100" dir="2700000" algn="tl">
                    <a:srgbClr val="000000">
                      <a:alpha val="43137"/>
                    </a:srgbClr>
                  </a:outerShdw>
                </a:effectLst>
                <a:latin typeface="TT Hoves DemiBold"/>
              </a:rPr>
              <a:t>Структура</a:t>
            </a:r>
            <a:r>
              <a:rPr lang="en-US" sz="4400" dirty="0">
                <a:effectLst>
                  <a:outerShdw blurRad="38100" dist="38100" dir="2700000" algn="tl">
                    <a:srgbClr val="000000">
                      <a:alpha val="43137"/>
                    </a:srgbClr>
                  </a:outerShdw>
                </a:effectLst>
                <a:latin typeface="TT Hoves DemiBold"/>
              </a:rPr>
              <a:t> CSS </a:t>
            </a:r>
            <a:r>
              <a:rPr lang="ru-RU" sz="4400" dirty="0">
                <a:effectLst>
                  <a:outerShdw blurRad="38100" dist="38100" dir="2700000" algn="tl">
                    <a:srgbClr val="000000">
                      <a:alpha val="43137"/>
                    </a:srgbClr>
                  </a:outerShdw>
                </a:effectLst>
                <a:latin typeface="TT Hoves DemiBold"/>
              </a:rPr>
              <a:t>правила</a:t>
            </a:r>
          </a:p>
        </p:txBody>
      </p:sp>
      <p:sp>
        <p:nvSpPr>
          <p:cNvPr id="18" name="TextBox 17">
            <a:extLst>
              <a:ext uri="{FF2B5EF4-FFF2-40B4-BE49-F238E27FC236}">
                <a16:creationId xmlns:a16="http://schemas.microsoft.com/office/drawing/2014/main" id="{B195E93E-B8CE-4BDE-B759-CD91FE6EEB0F}"/>
              </a:ext>
            </a:extLst>
          </p:cNvPr>
          <p:cNvSpPr txBox="1"/>
          <p:nvPr/>
        </p:nvSpPr>
        <p:spPr>
          <a:xfrm>
            <a:off x="5588460" y="1995683"/>
            <a:ext cx="6040323" cy="646331"/>
          </a:xfrm>
          <a:prstGeom prst="rect">
            <a:avLst/>
          </a:prstGeom>
          <a:noFill/>
        </p:spPr>
        <p:txBody>
          <a:bodyPr wrap="square">
            <a:spAutoFit/>
          </a:bodyPr>
          <a:lstStyle/>
          <a:p>
            <a:r>
              <a:rPr lang="ru-RU" b="0" dirty="0">
                <a:latin typeface="TT Hoves" panose="02000503030000020004"/>
              </a:rPr>
              <a:t>Вся структура называется набором правил. Отметим также имена отдельных частей:</a:t>
            </a:r>
          </a:p>
        </p:txBody>
      </p:sp>
      <p:sp>
        <p:nvSpPr>
          <p:cNvPr id="22" name="Прямоугольник 21">
            <a:extLst>
              <a:ext uri="{FF2B5EF4-FFF2-40B4-BE49-F238E27FC236}">
                <a16:creationId xmlns:a16="http://schemas.microsoft.com/office/drawing/2014/main" id="{97155EBF-E0A4-470F-B310-3D62399B1A2C}"/>
              </a:ext>
            </a:extLst>
          </p:cNvPr>
          <p:cNvSpPr/>
          <p:nvPr/>
        </p:nvSpPr>
        <p:spPr>
          <a:xfrm>
            <a:off x="5588460" y="2921711"/>
            <a:ext cx="5895193" cy="2902619"/>
          </a:xfrm>
          <a:prstGeom prst="rect">
            <a:avLst/>
          </a:prstGeom>
        </p:spPr>
        <p:txBody>
          <a:bodyPr wrap="square">
            <a:spAutoFit/>
          </a:bodyPr>
          <a:lstStyle/>
          <a:p>
            <a:pPr algn="just"/>
            <a:r>
              <a:rPr lang="ru-RU" b="1" dirty="0">
                <a:solidFill>
                  <a:schemeClr val="accent1"/>
                </a:solidFill>
                <a:latin typeface="TT Hoves" panose="02000503030000020004"/>
              </a:rPr>
              <a:t>Селектор (</a:t>
            </a:r>
            <a:r>
              <a:rPr lang="ru-RU" b="1" dirty="0" err="1">
                <a:solidFill>
                  <a:schemeClr val="accent1"/>
                </a:solidFill>
                <a:latin typeface="TT Hoves" panose="02000503030000020004"/>
              </a:rPr>
              <a:t>Selector</a:t>
            </a:r>
            <a:r>
              <a:rPr lang="ru-RU" b="1" dirty="0">
                <a:solidFill>
                  <a:schemeClr val="accent1"/>
                </a:solidFill>
                <a:latin typeface="TT Hoves" panose="02000503030000020004"/>
              </a:rPr>
              <a:t>).</a:t>
            </a:r>
            <a:r>
              <a:rPr lang="ru-RU" dirty="0">
                <a:latin typeface="TT Hoves" panose="02000503030000020004"/>
              </a:rPr>
              <a:t> </a:t>
            </a:r>
          </a:p>
          <a:p>
            <a:pPr algn="just"/>
            <a:r>
              <a:rPr lang="ru-RU" dirty="0">
                <a:latin typeface="TT Hoves" panose="02000503030000020004"/>
              </a:rPr>
              <a:t>Имя HTML-элемента в начале набора правил. Он выбирает элемент(ы) для применения стиля (в данном случае, элементы p ). Для стилизации другого элемента, просто измените селектор.</a:t>
            </a:r>
          </a:p>
          <a:p>
            <a:pPr algn="just"/>
            <a:endParaRPr lang="ru-RU" dirty="0">
              <a:latin typeface="TT Hoves" panose="02000503030000020004"/>
            </a:endParaRPr>
          </a:p>
          <a:p>
            <a:pPr algn="just"/>
            <a:r>
              <a:rPr lang="ru-RU" b="1" dirty="0">
                <a:solidFill>
                  <a:schemeClr val="accent1"/>
                </a:solidFill>
                <a:latin typeface="TT Hoves" panose="02000503030000020004"/>
              </a:rPr>
              <a:t>Объявление (</a:t>
            </a:r>
            <a:r>
              <a:rPr lang="ru-RU" b="1" dirty="0" err="1">
                <a:solidFill>
                  <a:schemeClr val="accent1"/>
                </a:solidFill>
                <a:latin typeface="TT Hoves" panose="02000503030000020004"/>
              </a:rPr>
              <a:t>Declaration</a:t>
            </a:r>
            <a:r>
              <a:rPr lang="ru-RU" b="1" dirty="0">
                <a:solidFill>
                  <a:schemeClr val="accent1"/>
                </a:solidFill>
                <a:latin typeface="TT Hoves" panose="02000503030000020004"/>
              </a:rPr>
              <a:t>). </a:t>
            </a:r>
          </a:p>
          <a:p>
            <a:pPr algn="just"/>
            <a:r>
              <a:rPr lang="ru-RU" dirty="0">
                <a:latin typeface="TT Hoves" panose="02000503030000020004"/>
              </a:rPr>
              <a:t>Единственное правило (например, </a:t>
            </a:r>
            <a:r>
              <a:rPr lang="ru-RU" dirty="0" err="1">
                <a:latin typeface="TT Hoves" panose="02000503030000020004"/>
              </a:rPr>
              <a:t>color</a:t>
            </a:r>
            <a:r>
              <a:rPr lang="ru-RU" dirty="0">
                <a:latin typeface="TT Hoves" panose="02000503030000020004"/>
              </a:rPr>
              <a:t>: </a:t>
            </a:r>
            <a:r>
              <a:rPr lang="ru-RU" dirty="0" err="1">
                <a:latin typeface="TT Hoves" panose="02000503030000020004"/>
              </a:rPr>
              <a:t>red</a:t>
            </a:r>
            <a:r>
              <a:rPr lang="ru-RU" dirty="0">
                <a:latin typeface="TT Hoves" panose="02000503030000020004"/>
              </a:rPr>
              <a:t>;) указывает, какие из свойств элемента вы хотите стилизовать.</a:t>
            </a:r>
          </a:p>
          <a:p>
            <a:endParaRPr lang="ru-RU" dirty="0">
              <a:latin typeface="TT Hoves" panose="02000503030000020004"/>
            </a:endParaRPr>
          </a:p>
        </p:txBody>
      </p:sp>
      <p:sp>
        <p:nvSpPr>
          <p:cNvPr id="25" name="Текст 4">
            <a:extLst>
              <a:ext uri="{FF2B5EF4-FFF2-40B4-BE49-F238E27FC236}">
                <a16:creationId xmlns:a16="http://schemas.microsoft.com/office/drawing/2014/main" id="{60044D31-F51A-4617-BCB5-B8EEA98E405E}"/>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grpSp>
        <p:nvGrpSpPr>
          <p:cNvPr id="21" name="Группа 20">
            <a:extLst>
              <a:ext uri="{FF2B5EF4-FFF2-40B4-BE49-F238E27FC236}">
                <a16:creationId xmlns:a16="http://schemas.microsoft.com/office/drawing/2014/main" id="{BD06B4D0-F781-46EC-BF1B-77B70F6C3B92}"/>
              </a:ext>
            </a:extLst>
          </p:cNvPr>
          <p:cNvGrpSpPr/>
          <p:nvPr/>
        </p:nvGrpSpPr>
        <p:grpSpPr>
          <a:xfrm>
            <a:off x="-626010" y="2330616"/>
            <a:ext cx="6150878" cy="2710017"/>
            <a:chOff x="-626010" y="2330616"/>
            <a:chExt cx="6150878" cy="2710017"/>
          </a:xfrm>
        </p:grpSpPr>
        <p:sp>
          <p:nvSpPr>
            <p:cNvPr id="23" name="Прямоугольник 22">
              <a:extLst>
                <a:ext uri="{FF2B5EF4-FFF2-40B4-BE49-F238E27FC236}">
                  <a16:creationId xmlns:a16="http://schemas.microsoft.com/office/drawing/2014/main" id="{F3ED21CC-1CD0-43B4-924D-5F6B88F6069E}"/>
                </a:ext>
              </a:extLst>
            </p:cNvPr>
            <p:cNvSpPr/>
            <p:nvPr/>
          </p:nvSpPr>
          <p:spPr>
            <a:xfrm>
              <a:off x="411093" y="2330616"/>
              <a:ext cx="4880113" cy="2710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24" name="Группа 23">
              <a:extLst>
                <a:ext uri="{FF2B5EF4-FFF2-40B4-BE49-F238E27FC236}">
                  <a16:creationId xmlns:a16="http://schemas.microsoft.com/office/drawing/2014/main" id="{59E696F7-0DA7-434E-80E2-F06C5FC62113}"/>
                </a:ext>
              </a:extLst>
            </p:cNvPr>
            <p:cNvGrpSpPr/>
            <p:nvPr/>
          </p:nvGrpSpPr>
          <p:grpSpPr>
            <a:xfrm>
              <a:off x="-626010" y="2330616"/>
              <a:ext cx="6150878" cy="2537896"/>
              <a:chOff x="2743889" y="2732248"/>
              <a:chExt cx="6150878" cy="2537896"/>
            </a:xfrm>
          </p:grpSpPr>
          <p:sp>
            <p:nvSpPr>
              <p:cNvPr id="41" name="TextBox 40">
                <a:extLst>
                  <a:ext uri="{FF2B5EF4-FFF2-40B4-BE49-F238E27FC236}">
                    <a16:creationId xmlns:a16="http://schemas.microsoft.com/office/drawing/2014/main" id="{5D02FBD1-DEB1-4032-BC5B-D0D833AAB286}"/>
                  </a:ext>
                </a:extLst>
              </p:cNvPr>
              <p:cNvSpPr txBox="1"/>
              <p:nvPr/>
            </p:nvSpPr>
            <p:spPr>
              <a:xfrm>
                <a:off x="4831762" y="3331152"/>
                <a:ext cx="3486315" cy="1938992"/>
              </a:xfrm>
              <a:prstGeom prst="rect">
                <a:avLst/>
              </a:prstGeom>
              <a:noFill/>
            </p:spPr>
            <p:txBody>
              <a:bodyPr wrap="square" rtlCol="0">
                <a:spAutoFit/>
              </a:bodyPr>
              <a:lstStyle/>
              <a:p>
                <a:r>
                  <a:rPr lang="en-US" sz="2400" b="1" dirty="0">
                    <a:solidFill>
                      <a:srgbClr val="FF0000"/>
                    </a:solidFill>
                    <a:latin typeface="TT Hoves" panose="02000503030000020004" pitchFamily="50" charset="-52"/>
                  </a:rPr>
                  <a:t>p </a:t>
                </a:r>
                <a:r>
                  <a:rPr lang="en-US" sz="2400" dirty="0">
                    <a:latin typeface="TT Hoves" panose="02000503030000020004" pitchFamily="50" charset="-52"/>
                  </a:rPr>
                  <a:t>{</a:t>
                </a:r>
              </a:p>
              <a:p>
                <a:pPr algn="ctr"/>
                <a:r>
                  <a:rPr lang="en-US" sz="2400" b="1" dirty="0">
                    <a:solidFill>
                      <a:schemeClr val="tx2">
                        <a:lumMod val="50000"/>
                      </a:schemeClr>
                    </a:solidFill>
                    <a:latin typeface="TT Hoves" panose="02000503030000020004" pitchFamily="50" charset="-52"/>
                  </a:rPr>
                  <a:t>color</a:t>
                </a:r>
                <a:r>
                  <a:rPr lang="en-US" sz="2400" dirty="0">
                    <a:latin typeface="TT Hoves" panose="02000503030000020004" pitchFamily="50" charset="-52"/>
                  </a:rPr>
                  <a:t>:</a:t>
                </a:r>
                <a:r>
                  <a:rPr lang="en-US" sz="2400" b="1" dirty="0">
                    <a:solidFill>
                      <a:srgbClr val="FF0000"/>
                    </a:solidFill>
                    <a:latin typeface="TT Hoves" panose="02000503030000020004" pitchFamily="50" charset="-52"/>
                  </a:rPr>
                  <a:t> </a:t>
                </a:r>
                <a:r>
                  <a:rPr lang="en-US" sz="2400" b="1" dirty="0">
                    <a:latin typeface="TT Hoves" panose="02000503030000020004" pitchFamily="50" charset="-52"/>
                  </a:rPr>
                  <a:t>  red;</a:t>
                </a:r>
              </a:p>
              <a:p>
                <a:endParaRPr lang="en-US" sz="2400" dirty="0">
                  <a:latin typeface="TT Hoves" panose="02000503030000020004" pitchFamily="50" charset="-52"/>
                </a:endParaRPr>
              </a:p>
              <a:p>
                <a:endParaRPr lang="ru-RU" sz="2400" dirty="0">
                  <a:latin typeface="TT Hoves" panose="02000503030000020004" pitchFamily="50" charset="-52"/>
                </a:endParaRPr>
              </a:p>
              <a:p>
                <a:r>
                  <a:rPr lang="en-US" sz="2400" dirty="0">
                    <a:latin typeface="TT Hoves" panose="02000503030000020004" pitchFamily="50" charset="-52"/>
                  </a:rPr>
                  <a:t>}</a:t>
                </a:r>
                <a:endParaRPr lang="ru-RU" sz="2400" dirty="0">
                  <a:latin typeface="TT Hoves" panose="02000503030000020004" pitchFamily="50" charset="-52"/>
                </a:endParaRPr>
              </a:p>
            </p:txBody>
          </p:sp>
          <p:grpSp>
            <p:nvGrpSpPr>
              <p:cNvPr id="42" name="Группа 41">
                <a:extLst>
                  <a:ext uri="{FF2B5EF4-FFF2-40B4-BE49-F238E27FC236}">
                    <a16:creationId xmlns:a16="http://schemas.microsoft.com/office/drawing/2014/main" id="{8D68D86D-CEF7-4039-A964-D13B2B590F5D}"/>
                  </a:ext>
                </a:extLst>
              </p:cNvPr>
              <p:cNvGrpSpPr/>
              <p:nvPr/>
            </p:nvGrpSpPr>
            <p:grpSpPr>
              <a:xfrm>
                <a:off x="4117469" y="4134472"/>
                <a:ext cx="4253764" cy="405625"/>
                <a:chOff x="7347687" y="4941430"/>
                <a:chExt cx="4253764" cy="405625"/>
              </a:xfrm>
            </p:grpSpPr>
            <p:sp>
              <p:nvSpPr>
                <p:cNvPr id="51" name="Левая круглая скобка 50">
                  <a:extLst>
                    <a:ext uri="{FF2B5EF4-FFF2-40B4-BE49-F238E27FC236}">
                      <a16:creationId xmlns:a16="http://schemas.microsoft.com/office/drawing/2014/main" id="{FC79193A-B788-4F31-9C54-DD434BAFEBE2}"/>
                    </a:ext>
                  </a:extLst>
                </p:cNvPr>
                <p:cNvSpPr/>
                <p:nvPr/>
              </p:nvSpPr>
              <p:spPr>
                <a:xfrm rot="16200000">
                  <a:off x="9347308" y="4674627"/>
                  <a:ext cx="127527" cy="661134"/>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2" name="TextBox 51">
                  <a:extLst>
                    <a:ext uri="{FF2B5EF4-FFF2-40B4-BE49-F238E27FC236}">
                      <a16:creationId xmlns:a16="http://schemas.microsoft.com/office/drawing/2014/main" id="{E0813239-5EAA-4931-8461-014C6B40935A}"/>
                    </a:ext>
                  </a:extLst>
                </p:cNvPr>
                <p:cNvSpPr txBox="1"/>
                <p:nvPr/>
              </p:nvSpPr>
              <p:spPr>
                <a:xfrm>
                  <a:off x="7347687" y="5039278"/>
                  <a:ext cx="4253764" cy="307777"/>
                </a:xfrm>
                <a:prstGeom prst="rect">
                  <a:avLst/>
                </a:prstGeom>
                <a:noFill/>
              </p:spPr>
              <p:txBody>
                <a:bodyPr wrap="square" rtlCol="0">
                  <a:spAutoFit/>
                </a:bodyPr>
                <a:lstStyle/>
                <a:p>
                  <a:pPr algn="ctr"/>
                  <a:r>
                    <a:rPr lang="en-US" sz="1400" dirty="0">
                      <a:latin typeface="TT Hoves" panose="02000503030000020004" pitchFamily="50" charset="-52"/>
                    </a:rPr>
                    <a:t>Property</a:t>
                  </a:r>
                  <a:endParaRPr lang="ru-RU" sz="1400" dirty="0">
                    <a:latin typeface="TT Hoves" panose="02000503030000020004" pitchFamily="50" charset="-52"/>
                  </a:endParaRPr>
                </a:p>
              </p:txBody>
            </p:sp>
          </p:grpSp>
          <p:sp>
            <p:nvSpPr>
              <p:cNvPr id="43" name="Левая круглая скобка 42">
                <a:extLst>
                  <a:ext uri="{FF2B5EF4-FFF2-40B4-BE49-F238E27FC236}">
                    <a16:creationId xmlns:a16="http://schemas.microsoft.com/office/drawing/2014/main" id="{19301C7F-FD03-4BCE-B201-ADCE95AF277D}"/>
                  </a:ext>
                </a:extLst>
              </p:cNvPr>
              <p:cNvSpPr/>
              <p:nvPr/>
            </p:nvSpPr>
            <p:spPr>
              <a:xfrm rot="16200000">
                <a:off x="6561926" y="3933003"/>
                <a:ext cx="84749" cy="1774737"/>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4" name="TextBox 43">
                <a:extLst>
                  <a:ext uri="{FF2B5EF4-FFF2-40B4-BE49-F238E27FC236}">
                    <a16:creationId xmlns:a16="http://schemas.microsoft.com/office/drawing/2014/main" id="{B6974493-9392-4732-8B7D-848D0610CD3F}"/>
                  </a:ext>
                </a:extLst>
              </p:cNvPr>
              <p:cNvSpPr txBox="1"/>
              <p:nvPr/>
            </p:nvSpPr>
            <p:spPr>
              <a:xfrm>
                <a:off x="4429447" y="4819851"/>
                <a:ext cx="4465320" cy="307777"/>
              </a:xfrm>
              <a:prstGeom prst="rect">
                <a:avLst/>
              </a:prstGeom>
              <a:noFill/>
            </p:spPr>
            <p:txBody>
              <a:bodyPr wrap="square" rtlCol="0">
                <a:spAutoFit/>
              </a:bodyPr>
              <a:lstStyle/>
              <a:p>
                <a:pPr algn="ctr"/>
                <a:r>
                  <a:rPr lang="en-US" sz="1400" dirty="0">
                    <a:latin typeface="TT Hoves" panose="02000503030000020004" pitchFamily="50" charset="-52"/>
                  </a:rPr>
                  <a:t>Declaration</a:t>
                </a:r>
                <a:endParaRPr lang="ru-RU" sz="1400" dirty="0">
                  <a:latin typeface="TT Hoves" panose="02000503030000020004" pitchFamily="50" charset="-52"/>
                </a:endParaRPr>
              </a:p>
            </p:txBody>
          </p:sp>
          <p:grpSp>
            <p:nvGrpSpPr>
              <p:cNvPr id="45" name="Группа 44">
                <a:extLst>
                  <a:ext uri="{FF2B5EF4-FFF2-40B4-BE49-F238E27FC236}">
                    <a16:creationId xmlns:a16="http://schemas.microsoft.com/office/drawing/2014/main" id="{99742F9F-F805-4ECD-A669-83E967A6534C}"/>
                  </a:ext>
                </a:extLst>
              </p:cNvPr>
              <p:cNvGrpSpPr/>
              <p:nvPr/>
            </p:nvGrpSpPr>
            <p:grpSpPr>
              <a:xfrm>
                <a:off x="2743889" y="2732248"/>
                <a:ext cx="4465320" cy="696752"/>
                <a:chOff x="5974107" y="3582121"/>
                <a:chExt cx="4465320" cy="696752"/>
              </a:xfrm>
            </p:grpSpPr>
            <p:sp>
              <p:nvSpPr>
                <p:cNvPr id="48" name="Левая круглая скобка 47">
                  <a:extLst>
                    <a:ext uri="{FF2B5EF4-FFF2-40B4-BE49-F238E27FC236}">
                      <a16:creationId xmlns:a16="http://schemas.microsoft.com/office/drawing/2014/main" id="{920DCA05-6214-479B-A0FE-B169CAD3F187}"/>
                    </a:ext>
                  </a:extLst>
                </p:cNvPr>
                <p:cNvSpPr/>
                <p:nvPr/>
              </p:nvSpPr>
              <p:spPr>
                <a:xfrm rot="5400000">
                  <a:off x="8099982" y="4027300"/>
                  <a:ext cx="213570" cy="289575"/>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49" name="Прямая соединительная линия 48">
                  <a:extLst>
                    <a:ext uri="{FF2B5EF4-FFF2-40B4-BE49-F238E27FC236}">
                      <a16:creationId xmlns:a16="http://schemas.microsoft.com/office/drawing/2014/main" id="{A01DAC17-49F4-4DB7-994B-1156392F9E02}"/>
                    </a:ext>
                  </a:extLst>
                </p:cNvPr>
                <p:cNvCxnSpPr>
                  <a:cxnSpLocks/>
                  <a:stCxn id="48" idx="1"/>
                </p:cNvCxnSpPr>
                <p:nvPr/>
              </p:nvCxnSpPr>
              <p:spPr>
                <a:xfrm flipV="1">
                  <a:off x="8206767" y="3851732"/>
                  <a:ext cx="0" cy="21357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E97CF8C-F31F-453A-84C6-7F1F73CC9435}"/>
                    </a:ext>
                  </a:extLst>
                </p:cNvPr>
                <p:cNvSpPr txBox="1"/>
                <p:nvPr/>
              </p:nvSpPr>
              <p:spPr>
                <a:xfrm>
                  <a:off x="5974107" y="3582121"/>
                  <a:ext cx="4465320" cy="307777"/>
                </a:xfrm>
                <a:prstGeom prst="rect">
                  <a:avLst/>
                </a:prstGeom>
                <a:noFill/>
              </p:spPr>
              <p:txBody>
                <a:bodyPr wrap="square" rtlCol="0">
                  <a:spAutoFit/>
                </a:bodyPr>
                <a:lstStyle/>
                <a:p>
                  <a:pPr algn="ctr"/>
                  <a:r>
                    <a:rPr lang="en-US" sz="1400" dirty="0">
                      <a:latin typeface="TT Hoves" panose="02000503030000020004" pitchFamily="50" charset="-52"/>
                    </a:rPr>
                    <a:t>Selector</a:t>
                  </a:r>
                  <a:endParaRPr lang="ru-RU" sz="1400" dirty="0">
                    <a:latin typeface="TT Hoves" panose="02000503030000020004" pitchFamily="50" charset="-52"/>
                  </a:endParaRPr>
                </a:p>
              </p:txBody>
            </p:sp>
          </p:grpSp>
          <p:sp>
            <p:nvSpPr>
              <p:cNvPr id="46" name="Левая круглая скобка 45">
                <a:extLst>
                  <a:ext uri="{FF2B5EF4-FFF2-40B4-BE49-F238E27FC236}">
                    <a16:creationId xmlns:a16="http://schemas.microsoft.com/office/drawing/2014/main" id="{8D9DCF0E-102C-4080-A79B-371CC4E3DDF4}"/>
                  </a:ext>
                </a:extLst>
              </p:cNvPr>
              <p:cNvSpPr/>
              <p:nvPr/>
            </p:nvSpPr>
            <p:spPr>
              <a:xfrm rot="16200000">
                <a:off x="6945711" y="3981997"/>
                <a:ext cx="93440" cy="466570"/>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7" name="TextBox 46">
                <a:extLst>
                  <a:ext uri="{FF2B5EF4-FFF2-40B4-BE49-F238E27FC236}">
                    <a16:creationId xmlns:a16="http://schemas.microsoft.com/office/drawing/2014/main" id="{D5B70EBC-1BA4-4443-BC62-F9CCEABB1D65}"/>
                  </a:ext>
                </a:extLst>
              </p:cNvPr>
              <p:cNvSpPr txBox="1"/>
              <p:nvPr/>
            </p:nvSpPr>
            <p:spPr>
              <a:xfrm>
                <a:off x="6511420" y="4262000"/>
                <a:ext cx="964858" cy="523220"/>
              </a:xfrm>
              <a:prstGeom prst="rect">
                <a:avLst/>
              </a:prstGeom>
              <a:noFill/>
            </p:spPr>
            <p:txBody>
              <a:bodyPr wrap="square" rtlCol="0">
                <a:spAutoFit/>
              </a:bodyPr>
              <a:lstStyle/>
              <a:p>
                <a:pPr algn="ctr"/>
                <a:r>
                  <a:rPr lang="en-US" sz="1400" dirty="0">
                    <a:latin typeface="TT Hoves" panose="02000503030000020004" pitchFamily="50" charset="-52"/>
                  </a:rPr>
                  <a:t>Property value</a:t>
                </a:r>
                <a:endParaRPr lang="ru-RU" sz="1400" dirty="0">
                  <a:latin typeface="TT Hoves" panose="02000503030000020004" pitchFamily="50" charset="-52"/>
                </a:endParaRPr>
              </a:p>
            </p:txBody>
          </p:sp>
        </p:grpSp>
      </p:grpSp>
    </p:spTree>
    <p:extLst>
      <p:ext uri="{BB962C8B-B14F-4D97-AF65-F5344CB8AC3E}">
        <p14:creationId xmlns:p14="http://schemas.microsoft.com/office/powerpoint/2010/main" val="2172810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1">
            <a:extLst>
              <a:ext uri="{FF2B5EF4-FFF2-40B4-BE49-F238E27FC236}">
                <a16:creationId xmlns:a16="http://schemas.microsoft.com/office/drawing/2014/main" id="{E2DFB2EB-15BA-4EDF-B717-A02619E08027}"/>
              </a:ext>
            </a:extLst>
          </p:cNvPr>
          <p:cNvGrpSpPr/>
          <p:nvPr/>
        </p:nvGrpSpPr>
        <p:grpSpPr>
          <a:xfrm>
            <a:off x="-626010" y="2330616"/>
            <a:ext cx="6150878" cy="2710017"/>
            <a:chOff x="-626010" y="2330616"/>
            <a:chExt cx="6150878" cy="2710017"/>
          </a:xfrm>
        </p:grpSpPr>
        <p:sp>
          <p:nvSpPr>
            <p:cNvPr id="6" name="Прямоугольник 5">
              <a:extLst>
                <a:ext uri="{FF2B5EF4-FFF2-40B4-BE49-F238E27FC236}">
                  <a16:creationId xmlns:a16="http://schemas.microsoft.com/office/drawing/2014/main" id="{3EBF4EA8-3FC1-4ABE-AF8C-6B238D348CDD}"/>
                </a:ext>
              </a:extLst>
            </p:cNvPr>
            <p:cNvSpPr/>
            <p:nvPr/>
          </p:nvSpPr>
          <p:spPr>
            <a:xfrm>
              <a:off x="411093" y="2330616"/>
              <a:ext cx="4880113" cy="27100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nvGrpSpPr>
            <p:cNvPr id="4" name="Группа 3">
              <a:extLst>
                <a:ext uri="{FF2B5EF4-FFF2-40B4-BE49-F238E27FC236}">
                  <a16:creationId xmlns:a16="http://schemas.microsoft.com/office/drawing/2014/main" id="{45CA9BC5-F466-4CF4-86D0-75285A93163D}"/>
                </a:ext>
              </a:extLst>
            </p:cNvPr>
            <p:cNvGrpSpPr/>
            <p:nvPr/>
          </p:nvGrpSpPr>
          <p:grpSpPr>
            <a:xfrm>
              <a:off x="-626010" y="2330616"/>
              <a:ext cx="6150878" cy="2537896"/>
              <a:chOff x="2743889" y="2732248"/>
              <a:chExt cx="6150878" cy="2537896"/>
            </a:xfrm>
          </p:grpSpPr>
          <p:sp>
            <p:nvSpPr>
              <p:cNvPr id="7" name="TextBox 6">
                <a:extLst>
                  <a:ext uri="{FF2B5EF4-FFF2-40B4-BE49-F238E27FC236}">
                    <a16:creationId xmlns:a16="http://schemas.microsoft.com/office/drawing/2014/main" id="{1C98497B-5740-4DD9-A97A-76111762ECE3}"/>
                  </a:ext>
                </a:extLst>
              </p:cNvPr>
              <p:cNvSpPr txBox="1"/>
              <p:nvPr/>
            </p:nvSpPr>
            <p:spPr>
              <a:xfrm>
                <a:off x="4831762" y="3331152"/>
                <a:ext cx="3486315" cy="1938992"/>
              </a:xfrm>
              <a:prstGeom prst="rect">
                <a:avLst/>
              </a:prstGeom>
              <a:noFill/>
            </p:spPr>
            <p:txBody>
              <a:bodyPr wrap="square" rtlCol="0">
                <a:spAutoFit/>
              </a:bodyPr>
              <a:lstStyle/>
              <a:p>
                <a:r>
                  <a:rPr lang="en-US" sz="2400" b="1" dirty="0">
                    <a:solidFill>
                      <a:srgbClr val="FF0000"/>
                    </a:solidFill>
                    <a:latin typeface="TT Hoves" panose="02000503030000020004" pitchFamily="50" charset="-52"/>
                  </a:rPr>
                  <a:t>p </a:t>
                </a:r>
                <a:r>
                  <a:rPr lang="en-US" sz="2400" dirty="0">
                    <a:latin typeface="TT Hoves" panose="02000503030000020004" pitchFamily="50" charset="-52"/>
                  </a:rPr>
                  <a:t>{</a:t>
                </a:r>
              </a:p>
              <a:p>
                <a:pPr algn="ctr"/>
                <a:r>
                  <a:rPr lang="en-US" sz="2400" b="1" dirty="0">
                    <a:solidFill>
                      <a:schemeClr val="tx2">
                        <a:lumMod val="50000"/>
                      </a:schemeClr>
                    </a:solidFill>
                    <a:latin typeface="TT Hoves" panose="02000503030000020004" pitchFamily="50" charset="-52"/>
                  </a:rPr>
                  <a:t>color</a:t>
                </a:r>
                <a:r>
                  <a:rPr lang="en-US" sz="2400" dirty="0">
                    <a:latin typeface="TT Hoves" panose="02000503030000020004" pitchFamily="50" charset="-52"/>
                  </a:rPr>
                  <a:t>:</a:t>
                </a:r>
                <a:r>
                  <a:rPr lang="en-US" sz="2400" b="1" dirty="0">
                    <a:solidFill>
                      <a:srgbClr val="FF0000"/>
                    </a:solidFill>
                    <a:latin typeface="TT Hoves" panose="02000503030000020004" pitchFamily="50" charset="-52"/>
                  </a:rPr>
                  <a:t> </a:t>
                </a:r>
                <a:r>
                  <a:rPr lang="en-US" sz="2400" b="1" dirty="0">
                    <a:latin typeface="TT Hoves" panose="02000503030000020004" pitchFamily="50" charset="-52"/>
                  </a:rPr>
                  <a:t>  red;</a:t>
                </a:r>
              </a:p>
              <a:p>
                <a:endParaRPr lang="en-US" sz="2400" dirty="0">
                  <a:latin typeface="TT Hoves" panose="02000503030000020004" pitchFamily="50" charset="-52"/>
                </a:endParaRPr>
              </a:p>
              <a:p>
                <a:endParaRPr lang="ru-RU" sz="2400" dirty="0">
                  <a:latin typeface="TT Hoves" panose="02000503030000020004" pitchFamily="50" charset="-52"/>
                </a:endParaRPr>
              </a:p>
              <a:p>
                <a:r>
                  <a:rPr lang="en-US" sz="2400" dirty="0">
                    <a:latin typeface="TT Hoves" panose="02000503030000020004" pitchFamily="50" charset="-52"/>
                  </a:rPr>
                  <a:t>}</a:t>
                </a:r>
                <a:endParaRPr lang="ru-RU" sz="2400" dirty="0">
                  <a:latin typeface="TT Hoves" panose="02000503030000020004" pitchFamily="50" charset="-52"/>
                </a:endParaRPr>
              </a:p>
            </p:txBody>
          </p:sp>
          <p:grpSp>
            <p:nvGrpSpPr>
              <p:cNvPr id="24" name="Группа 23">
                <a:extLst>
                  <a:ext uri="{FF2B5EF4-FFF2-40B4-BE49-F238E27FC236}">
                    <a16:creationId xmlns:a16="http://schemas.microsoft.com/office/drawing/2014/main" id="{20277CBC-D933-4A41-988E-0954E18A492A}"/>
                  </a:ext>
                </a:extLst>
              </p:cNvPr>
              <p:cNvGrpSpPr/>
              <p:nvPr/>
            </p:nvGrpSpPr>
            <p:grpSpPr>
              <a:xfrm>
                <a:off x="4117469" y="4134472"/>
                <a:ext cx="4253764" cy="405625"/>
                <a:chOff x="7347687" y="4941430"/>
                <a:chExt cx="4253764" cy="405625"/>
              </a:xfrm>
            </p:grpSpPr>
            <p:sp>
              <p:nvSpPr>
                <p:cNvPr id="8" name="Левая круглая скобка 7">
                  <a:extLst>
                    <a:ext uri="{FF2B5EF4-FFF2-40B4-BE49-F238E27FC236}">
                      <a16:creationId xmlns:a16="http://schemas.microsoft.com/office/drawing/2014/main" id="{8AA3CB4F-77AD-4773-8962-7D3F97B2D303}"/>
                    </a:ext>
                  </a:extLst>
                </p:cNvPr>
                <p:cNvSpPr/>
                <p:nvPr/>
              </p:nvSpPr>
              <p:spPr>
                <a:xfrm rot="16200000">
                  <a:off x="9347308" y="4674627"/>
                  <a:ext cx="127527" cy="661134"/>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9" name="TextBox 8">
                  <a:extLst>
                    <a:ext uri="{FF2B5EF4-FFF2-40B4-BE49-F238E27FC236}">
                      <a16:creationId xmlns:a16="http://schemas.microsoft.com/office/drawing/2014/main" id="{9807F931-BAA4-41E6-BCCF-ECFE5003C8D6}"/>
                    </a:ext>
                  </a:extLst>
                </p:cNvPr>
                <p:cNvSpPr txBox="1"/>
                <p:nvPr/>
              </p:nvSpPr>
              <p:spPr>
                <a:xfrm>
                  <a:off x="7347687" y="5039278"/>
                  <a:ext cx="4253764" cy="307777"/>
                </a:xfrm>
                <a:prstGeom prst="rect">
                  <a:avLst/>
                </a:prstGeom>
                <a:noFill/>
              </p:spPr>
              <p:txBody>
                <a:bodyPr wrap="square" rtlCol="0">
                  <a:spAutoFit/>
                </a:bodyPr>
                <a:lstStyle/>
                <a:p>
                  <a:pPr algn="ctr"/>
                  <a:r>
                    <a:rPr lang="en-US" sz="1400" dirty="0">
                      <a:latin typeface="TT Hoves" panose="02000503030000020004" pitchFamily="50" charset="-52"/>
                    </a:rPr>
                    <a:t>Property</a:t>
                  </a:r>
                  <a:endParaRPr lang="ru-RU" sz="1400" dirty="0">
                    <a:latin typeface="TT Hoves" panose="02000503030000020004" pitchFamily="50" charset="-52"/>
                  </a:endParaRPr>
                </a:p>
              </p:txBody>
            </p:sp>
          </p:grpSp>
          <p:sp>
            <p:nvSpPr>
              <p:cNvPr id="11" name="Левая круглая скобка 10">
                <a:extLst>
                  <a:ext uri="{FF2B5EF4-FFF2-40B4-BE49-F238E27FC236}">
                    <a16:creationId xmlns:a16="http://schemas.microsoft.com/office/drawing/2014/main" id="{618657AE-4EA6-467F-93BE-01282C5FBB41}"/>
                  </a:ext>
                </a:extLst>
              </p:cNvPr>
              <p:cNvSpPr/>
              <p:nvPr/>
            </p:nvSpPr>
            <p:spPr>
              <a:xfrm rot="16200000">
                <a:off x="6561926" y="3933003"/>
                <a:ext cx="84749" cy="1774737"/>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 name="TextBox 11">
                <a:extLst>
                  <a:ext uri="{FF2B5EF4-FFF2-40B4-BE49-F238E27FC236}">
                    <a16:creationId xmlns:a16="http://schemas.microsoft.com/office/drawing/2014/main" id="{FBC267CB-592C-42CC-9297-39B070E972D0}"/>
                  </a:ext>
                </a:extLst>
              </p:cNvPr>
              <p:cNvSpPr txBox="1"/>
              <p:nvPr/>
            </p:nvSpPr>
            <p:spPr>
              <a:xfrm>
                <a:off x="4429447" y="4819851"/>
                <a:ext cx="4465320" cy="307777"/>
              </a:xfrm>
              <a:prstGeom prst="rect">
                <a:avLst/>
              </a:prstGeom>
              <a:noFill/>
            </p:spPr>
            <p:txBody>
              <a:bodyPr wrap="square" rtlCol="0">
                <a:spAutoFit/>
              </a:bodyPr>
              <a:lstStyle/>
              <a:p>
                <a:pPr algn="ctr"/>
                <a:r>
                  <a:rPr lang="en-US" sz="1400" dirty="0">
                    <a:latin typeface="TT Hoves" panose="02000503030000020004" pitchFamily="50" charset="-52"/>
                  </a:rPr>
                  <a:t>Declaration</a:t>
                </a:r>
                <a:endParaRPr lang="ru-RU" sz="1400" dirty="0">
                  <a:latin typeface="TT Hoves" panose="02000503030000020004" pitchFamily="50" charset="-52"/>
                </a:endParaRPr>
              </a:p>
            </p:txBody>
          </p:sp>
          <p:grpSp>
            <p:nvGrpSpPr>
              <p:cNvPr id="23" name="Группа 22">
                <a:extLst>
                  <a:ext uri="{FF2B5EF4-FFF2-40B4-BE49-F238E27FC236}">
                    <a16:creationId xmlns:a16="http://schemas.microsoft.com/office/drawing/2014/main" id="{C8993E86-F867-4DFE-BA4E-5268B565168B}"/>
                  </a:ext>
                </a:extLst>
              </p:cNvPr>
              <p:cNvGrpSpPr/>
              <p:nvPr/>
            </p:nvGrpSpPr>
            <p:grpSpPr>
              <a:xfrm>
                <a:off x="2743889" y="2732248"/>
                <a:ext cx="4465320" cy="696752"/>
                <a:chOff x="5974107" y="3582121"/>
                <a:chExt cx="4465320" cy="696752"/>
              </a:xfrm>
            </p:grpSpPr>
            <p:sp>
              <p:nvSpPr>
                <p:cNvPr id="13" name="Левая круглая скобка 12">
                  <a:extLst>
                    <a:ext uri="{FF2B5EF4-FFF2-40B4-BE49-F238E27FC236}">
                      <a16:creationId xmlns:a16="http://schemas.microsoft.com/office/drawing/2014/main" id="{572F3CE2-3B5A-4E4E-BCAA-5381335D19D1}"/>
                    </a:ext>
                  </a:extLst>
                </p:cNvPr>
                <p:cNvSpPr/>
                <p:nvPr/>
              </p:nvSpPr>
              <p:spPr>
                <a:xfrm rot="5400000">
                  <a:off x="8099982" y="4027300"/>
                  <a:ext cx="213570" cy="289575"/>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15" name="Прямая соединительная линия 14">
                  <a:extLst>
                    <a:ext uri="{FF2B5EF4-FFF2-40B4-BE49-F238E27FC236}">
                      <a16:creationId xmlns:a16="http://schemas.microsoft.com/office/drawing/2014/main" id="{47E56A46-EC71-44AC-BE1E-A88A2A0619B2}"/>
                    </a:ext>
                  </a:extLst>
                </p:cNvPr>
                <p:cNvCxnSpPr>
                  <a:cxnSpLocks/>
                  <a:stCxn id="13" idx="1"/>
                </p:cNvCxnSpPr>
                <p:nvPr/>
              </p:nvCxnSpPr>
              <p:spPr>
                <a:xfrm flipV="1">
                  <a:off x="8206767" y="3851732"/>
                  <a:ext cx="0" cy="21357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68A2440-5754-4099-A47C-B51B892A55D2}"/>
                    </a:ext>
                  </a:extLst>
                </p:cNvPr>
                <p:cNvSpPr txBox="1"/>
                <p:nvPr/>
              </p:nvSpPr>
              <p:spPr>
                <a:xfrm>
                  <a:off x="5974107" y="3582121"/>
                  <a:ext cx="4465320" cy="307777"/>
                </a:xfrm>
                <a:prstGeom prst="rect">
                  <a:avLst/>
                </a:prstGeom>
                <a:noFill/>
              </p:spPr>
              <p:txBody>
                <a:bodyPr wrap="square" rtlCol="0">
                  <a:spAutoFit/>
                </a:bodyPr>
                <a:lstStyle/>
                <a:p>
                  <a:pPr algn="ctr"/>
                  <a:r>
                    <a:rPr lang="en-US" sz="1400" dirty="0">
                      <a:latin typeface="TT Hoves" panose="02000503030000020004" pitchFamily="50" charset="-52"/>
                    </a:rPr>
                    <a:t>Selector</a:t>
                  </a:r>
                  <a:endParaRPr lang="ru-RU" sz="1400" dirty="0">
                    <a:latin typeface="TT Hoves" panose="02000503030000020004" pitchFamily="50" charset="-52"/>
                  </a:endParaRPr>
                </a:p>
              </p:txBody>
            </p:sp>
          </p:grpSp>
          <p:sp>
            <p:nvSpPr>
              <p:cNvPr id="19" name="Левая круглая скобка 18">
                <a:extLst>
                  <a:ext uri="{FF2B5EF4-FFF2-40B4-BE49-F238E27FC236}">
                    <a16:creationId xmlns:a16="http://schemas.microsoft.com/office/drawing/2014/main" id="{310804AD-CEAD-473B-9642-01498D97AD4A}"/>
                  </a:ext>
                </a:extLst>
              </p:cNvPr>
              <p:cNvSpPr/>
              <p:nvPr/>
            </p:nvSpPr>
            <p:spPr>
              <a:xfrm rot="16200000">
                <a:off x="6945711" y="3981997"/>
                <a:ext cx="93440" cy="466570"/>
              </a:xfrm>
              <a:prstGeom prst="lef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0" name="TextBox 19">
                <a:extLst>
                  <a:ext uri="{FF2B5EF4-FFF2-40B4-BE49-F238E27FC236}">
                    <a16:creationId xmlns:a16="http://schemas.microsoft.com/office/drawing/2014/main" id="{C9BDD29C-A196-4589-8F3B-D593E51FDEA1}"/>
                  </a:ext>
                </a:extLst>
              </p:cNvPr>
              <p:cNvSpPr txBox="1"/>
              <p:nvPr/>
            </p:nvSpPr>
            <p:spPr>
              <a:xfrm>
                <a:off x="6511420" y="4262000"/>
                <a:ext cx="964858" cy="523220"/>
              </a:xfrm>
              <a:prstGeom prst="rect">
                <a:avLst/>
              </a:prstGeom>
              <a:noFill/>
            </p:spPr>
            <p:txBody>
              <a:bodyPr wrap="square" rtlCol="0">
                <a:spAutoFit/>
              </a:bodyPr>
              <a:lstStyle/>
              <a:p>
                <a:pPr algn="ctr"/>
                <a:r>
                  <a:rPr lang="en-US" sz="1400" dirty="0">
                    <a:latin typeface="TT Hoves" panose="02000503030000020004" pitchFamily="50" charset="-52"/>
                  </a:rPr>
                  <a:t>Property value</a:t>
                </a:r>
                <a:endParaRPr lang="ru-RU" sz="1400" dirty="0">
                  <a:latin typeface="TT Hoves" panose="02000503030000020004" pitchFamily="50" charset="-52"/>
                </a:endParaRPr>
              </a:p>
            </p:txBody>
          </p:sp>
        </p:grpSp>
      </p:grpSp>
      <p:sp>
        <p:nvSpPr>
          <p:cNvPr id="21" name="Прямоугольник 20">
            <a:extLst>
              <a:ext uri="{FF2B5EF4-FFF2-40B4-BE49-F238E27FC236}">
                <a16:creationId xmlns:a16="http://schemas.microsoft.com/office/drawing/2014/main" id="{580A2786-5F05-47C0-9BFD-0F9ED758915A}"/>
              </a:ext>
            </a:extLst>
          </p:cNvPr>
          <p:cNvSpPr/>
          <p:nvPr/>
        </p:nvSpPr>
        <p:spPr>
          <a:xfrm>
            <a:off x="5569115" y="2863865"/>
            <a:ext cx="5875315" cy="3139321"/>
          </a:xfrm>
          <a:prstGeom prst="rect">
            <a:avLst/>
          </a:prstGeom>
        </p:spPr>
        <p:txBody>
          <a:bodyPr wrap="square">
            <a:spAutoFit/>
          </a:bodyPr>
          <a:lstStyle/>
          <a:p>
            <a:pPr algn="just"/>
            <a:r>
              <a:rPr lang="ru-RU" b="1" dirty="0">
                <a:solidFill>
                  <a:schemeClr val="accent1"/>
                </a:solidFill>
                <a:latin typeface="TT Hoves" panose="02000503030000020004"/>
              </a:rPr>
              <a:t>Свойства (</a:t>
            </a:r>
            <a:r>
              <a:rPr lang="ru-RU" b="1" dirty="0" err="1">
                <a:solidFill>
                  <a:schemeClr val="accent1"/>
                </a:solidFill>
                <a:latin typeface="TT Hoves" panose="02000503030000020004"/>
              </a:rPr>
              <a:t>Properties</a:t>
            </a:r>
            <a:r>
              <a:rPr lang="ru-RU" b="1" dirty="0">
                <a:solidFill>
                  <a:schemeClr val="accent1"/>
                </a:solidFill>
                <a:latin typeface="TT Hoves" panose="02000503030000020004"/>
              </a:rPr>
              <a:t>). </a:t>
            </a:r>
          </a:p>
          <a:p>
            <a:pPr algn="just"/>
            <a:r>
              <a:rPr lang="ru-RU" dirty="0">
                <a:latin typeface="TT Hoves" panose="02000503030000020004"/>
              </a:rPr>
              <a:t>Способы, которыми вы можете стилизовать определённый HTML-элемент (у нас </a:t>
            </a:r>
            <a:r>
              <a:rPr lang="ru-RU" dirty="0" err="1">
                <a:latin typeface="TT Hoves" panose="02000503030000020004"/>
              </a:rPr>
              <a:t>color</a:t>
            </a:r>
            <a:r>
              <a:rPr lang="ru-RU" dirty="0">
                <a:latin typeface="TT Hoves" panose="02000503030000020004"/>
              </a:rPr>
              <a:t> является свойством для элементов &lt;p&gt;). </a:t>
            </a:r>
          </a:p>
          <a:p>
            <a:pPr algn="just"/>
            <a:endParaRPr lang="ru-RU" dirty="0">
              <a:latin typeface="TT Hoves" panose="02000503030000020004"/>
            </a:endParaRPr>
          </a:p>
          <a:p>
            <a:pPr algn="just"/>
            <a:r>
              <a:rPr lang="ru-RU" b="1" dirty="0">
                <a:solidFill>
                  <a:schemeClr val="accent1"/>
                </a:solidFill>
                <a:latin typeface="TT Hoves" panose="02000503030000020004"/>
              </a:rPr>
              <a:t>Значение свойства (</a:t>
            </a:r>
            <a:r>
              <a:rPr lang="ru-RU" b="1" dirty="0" err="1">
                <a:solidFill>
                  <a:schemeClr val="accent1"/>
                </a:solidFill>
                <a:latin typeface="TT Hoves" panose="02000503030000020004"/>
              </a:rPr>
              <a:t>Property</a:t>
            </a:r>
            <a:r>
              <a:rPr lang="ru-RU" b="1" dirty="0">
                <a:solidFill>
                  <a:schemeClr val="accent1"/>
                </a:solidFill>
                <a:latin typeface="TT Hoves" panose="02000503030000020004"/>
              </a:rPr>
              <a:t> </a:t>
            </a:r>
            <a:r>
              <a:rPr lang="ru-RU" b="1" dirty="0" err="1">
                <a:solidFill>
                  <a:schemeClr val="accent1"/>
                </a:solidFill>
                <a:latin typeface="TT Hoves" panose="02000503030000020004"/>
              </a:rPr>
              <a:t>value</a:t>
            </a:r>
            <a:r>
              <a:rPr lang="ru-RU" b="1" dirty="0">
                <a:solidFill>
                  <a:schemeClr val="accent1"/>
                </a:solidFill>
                <a:latin typeface="TT Hoves" panose="02000503030000020004"/>
              </a:rPr>
              <a:t>). </a:t>
            </a:r>
          </a:p>
          <a:p>
            <a:pPr algn="just"/>
            <a:r>
              <a:rPr lang="ru-RU" dirty="0">
                <a:latin typeface="TT Hoves" panose="02000503030000020004"/>
              </a:rPr>
              <a:t>Справа от свойства, после двоеточия, у нас есть значение свойства, которое выбирает одно из множества возможных признаков для данного свойства (есть множество значений </a:t>
            </a:r>
            <a:r>
              <a:rPr lang="ru-RU" dirty="0" err="1">
                <a:latin typeface="TT Hoves" panose="02000503030000020004"/>
              </a:rPr>
              <a:t>color</a:t>
            </a:r>
            <a:r>
              <a:rPr lang="ru-RU" dirty="0">
                <a:latin typeface="TT Hoves" panose="02000503030000020004"/>
              </a:rPr>
              <a:t>, помимо </a:t>
            </a:r>
            <a:r>
              <a:rPr lang="ru-RU" dirty="0" err="1">
                <a:latin typeface="TT Hoves" panose="02000503030000020004"/>
              </a:rPr>
              <a:t>red</a:t>
            </a:r>
            <a:r>
              <a:rPr lang="ru-RU" dirty="0">
                <a:latin typeface="TT Hoves" panose="02000503030000020004"/>
              </a:rPr>
              <a:t>).</a:t>
            </a:r>
          </a:p>
          <a:p>
            <a:endParaRPr lang="ru-RU" dirty="0">
              <a:latin typeface="TT Hoves" panose="02000503030000020004"/>
            </a:endParaRPr>
          </a:p>
        </p:txBody>
      </p:sp>
      <p:sp>
        <p:nvSpPr>
          <p:cNvPr id="25" name="Текст 4">
            <a:extLst>
              <a:ext uri="{FF2B5EF4-FFF2-40B4-BE49-F238E27FC236}">
                <a16:creationId xmlns:a16="http://schemas.microsoft.com/office/drawing/2014/main" id="{41C56723-03CD-41ED-BBD3-ABC93B7198F8}"/>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26" name="TextBox 25">
            <a:extLst>
              <a:ext uri="{FF2B5EF4-FFF2-40B4-BE49-F238E27FC236}">
                <a16:creationId xmlns:a16="http://schemas.microsoft.com/office/drawing/2014/main" id="{918766B3-A56A-48BB-8075-4B614C456577}"/>
              </a:ext>
            </a:extLst>
          </p:cNvPr>
          <p:cNvSpPr txBox="1"/>
          <p:nvPr/>
        </p:nvSpPr>
        <p:spPr>
          <a:xfrm>
            <a:off x="5588460" y="1995683"/>
            <a:ext cx="6040323" cy="646331"/>
          </a:xfrm>
          <a:prstGeom prst="rect">
            <a:avLst/>
          </a:prstGeom>
          <a:noFill/>
        </p:spPr>
        <p:txBody>
          <a:bodyPr wrap="square">
            <a:spAutoFit/>
          </a:bodyPr>
          <a:lstStyle/>
          <a:p>
            <a:r>
              <a:rPr lang="ru-RU" b="0" dirty="0">
                <a:latin typeface="TT Hoves" panose="02000503030000020004"/>
              </a:rPr>
              <a:t>Вся структура называется набором правил. Отметим также имена отдельных частей:</a:t>
            </a:r>
          </a:p>
        </p:txBody>
      </p:sp>
      <p:sp>
        <p:nvSpPr>
          <p:cNvPr id="22" name="Заголовок 1">
            <a:extLst>
              <a:ext uri="{FF2B5EF4-FFF2-40B4-BE49-F238E27FC236}">
                <a16:creationId xmlns:a16="http://schemas.microsoft.com/office/drawing/2014/main" id="{4696ABBC-6EAC-4B34-9F2F-93670E68BAD9}"/>
              </a:ext>
            </a:extLst>
          </p:cNvPr>
          <p:cNvSpPr txBox="1">
            <a:spLocks/>
          </p:cNvSpPr>
          <p:nvPr/>
        </p:nvSpPr>
        <p:spPr>
          <a:xfrm>
            <a:off x="2851149" y="592699"/>
            <a:ext cx="6489700" cy="87947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pPr algn="ctr"/>
            <a:r>
              <a:rPr lang="ru-RU">
                <a:effectLst>
                  <a:outerShdw blurRad="38100" dist="38100" dir="2700000" algn="tl">
                    <a:srgbClr val="000000">
                      <a:alpha val="43137"/>
                    </a:srgbClr>
                  </a:outerShdw>
                </a:effectLst>
                <a:latin typeface="TT Hoves DemiBold"/>
              </a:rPr>
              <a:t>Структура</a:t>
            </a:r>
            <a:r>
              <a:rPr lang="en-US">
                <a:effectLst>
                  <a:outerShdw blurRad="38100" dist="38100" dir="2700000" algn="tl">
                    <a:srgbClr val="000000">
                      <a:alpha val="43137"/>
                    </a:srgbClr>
                  </a:outerShdw>
                </a:effectLst>
                <a:latin typeface="TT Hoves DemiBold"/>
              </a:rPr>
              <a:t> CSS </a:t>
            </a:r>
            <a:r>
              <a:rPr lang="ru-RU">
                <a:effectLst>
                  <a:outerShdw blurRad="38100" dist="38100" dir="2700000" algn="tl">
                    <a:srgbClr val="000000">
                      <a:alpha val="43137"/>
                    </a:srgbClr>
                  </a:outerShdw>
                </a:effectLst>
                <a:latin typeface="TT Hoves DemiBold"/>
              </a:rPr>
              <a:t>правила</a:t>
            </a:r>
            <a:endParaRPr lang="ru-RU"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270454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ir Tim Berners-Lee (cropped).jpg">
            <a:extLst>
              <a:ext uri="{FF2B5EF4-FFF2-40B4-BE49-F238E27FC236}">
                <a16:creationId xmlns:a16="http://schemas.microsoft.com/office/drawing/2014/main" id="{A83C77E9-874E-4E43-A8F2-547448B75D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55" y="1586433"/>
            <a:ext cx="3832961" cy="4142123"/>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E59C2265-B14D-43C6-B22C-5D61A1C70F90}"/>
              </a:ext>
            </a:extLst>
          </p:cNvPr>
          <p:cNvSpPr/>
          <p:nvPr/>
        </p:nvSpPr>
        <p:spPr>
          <a:xfrm>
            <a:off x="8065055" y="5728556"/>
            <a:ext cx="3832961" cy="369332"/>
          </a:xfrm>
          <a:prstGeom prst="rect">
            <a:avLst/>
          </a:prstGeom>
        </p:spPr>
        <p:txBody>
          <a:bodyPr wrap="square">
            <a:spAutoFit/>
          </a:bodyPr>
          <a:lstStyle/>
          <a:p>
            <a:r>
              <a:rPr lang="en-US" b="0" i="1" dirty="0">
                <a:solidFill>
                  <a:srgbClr val="202122"/>
                </a:solidFill>
                <a:effectLst/>
                <a:latin typeface="TT Hoves"/>
              </a:rPr>
              <a:t>Sir Timothy John «Tim» Berners-Lee</a:t>
            </a:r>
          </a:p>
        </p:txBody>
      </p:sp>
      <p:sp>
        <p:nvSpPr>
          <p:cNvPr id="3" name="Заголовок 2"/>
          <p:cNvSpPr>
            <a:spLocks noGrp="1"/>
          </p:cNvSpPr>
          <p:nvPr>
            <p:ph type="title"/>
          </p:nvPr>
        </p:nvSpPr>
        <p:spPr>
          <a:xfrm>
            <a:off x="3324672" y="355361"/>
            <a:ext cx="5542656" cy="1135444"/>
          </a:xfrm>
        </p:spPr>
        <p:txBody>
          <a:bodyPr>
            <a:normAutofit/>
          </a:bodyPr>
          <a:lstStyle/>
          <a:p>
            <a:r>
              <a:rPr lang="ru-RU" sz="4400" dirty="0">
                <a:effectLst>
                  <a:outerShdw blurRad="38100" dist="38100" dir="2700000" algn="tl">
                    <a:srgbClr val="000000">
                      <a:alpha val="43137"/>
                    </a:srgbClr>
                  </a:outerShdw>
                </a:effectLst>
                <a:latin typeface="TT Hoves DemiBold" panose="02000503030000020004"/>
              </a:rPr>
              <a:t>Аве, отец интернета!</a:t>
            </a:r>
          </a:p>
        </p:txBody>
      </p:sp>
      <p:sp>
        <p:nvSpPr>
          <p:cNvPr id="4" name="Текст 3"/>
          <p:cNvSpPr>
            <a:spLocks noGrp="1"/>
          </p:cNvSpPr>
          <p:nvPr>
            <p:ph type="body" idx="1"/>
          </p:nvPr>
        </p:nvSpPr>
        <p:spPr>
          <a:xfrm>
            <a:off x="356687" y="1688614"/>
            <a:ext cx="7708368" cy="4635881"/>
          </a:xfrm>
        </p:spPr>
        <p:txBody>
          <a:bodyPr>
            <a:normAutofit/>
          </a:bodyPr>
          <a:lstStyle/>
          <a:p>
            <a:pPr marL="457200" indent="-457200">
              <a:buFont typeface="Wingdings" panose="05000000000000000000" pitchFamily="2" charset="2"/>
              <a:buChar char="v"/>
            </a:pPr>
            <a:r>
              <a:rPr lang="ru-RU" sz="1600" dirty="0">
                <a:latin typeface="TT Hoves"/>
              </a:rPr>
              <a:t>Сир Тимоти </a:t>
            </a:r>
            <a:r>
              <a:rPr lang="ru-RU" sz="1600" dirty="0" err="1">
                <a:latin typeface="TT Hoves"/>
              </a:rPr>
              <a:t>Бернерс</a:t>
            </a:r>
            <a:r>
              <a:rPr lang="ru-RU" sz="1600" dirty="0">
                <a:latin typeface="TT Hoves"/>
              </a:rPr>
              <a:t>-Ли родился 08.06.1955 г. в Лондоне.</a:t>
            </a:r>
          </a:p>
          <a:p>
            <a:pPr marL="457200" indent="-457200">
              <a:buFont typeface="Wingdings" panose="05000000000000000000" pitchFamily="2" charset="2"/>
              <a:buChar char="v"/>
            </a:pPr>
            <a:endParaRPr lang="ru-RU" sz="1600" dirty="0">
              <a:solidFill>
                <a:srgbClr val="202122"/>
              </a:solidFill>
              <a:latin typeface="TT Hoves"/>
            </a:endParaRPr>
          </a:p>
          <a:p>
            <a:pPr marL="457200" indent="-457200">
              <a:buFont typeface="Wingdings" panose="05000000000000000000" pitchFamily="2" charset="2"/>
              <a:buChar char="v"/>
            </a:pPr>
            <a:r>
              <a:rPr lang="ru-RU" sz="1600" dirty="0">
                <a:solidFill>
                  <a:srgbClr val="202122"/>
                </a:solidFill>
                <a:latin typeface="TT Hoves"/>
              </a:rPr>
              <a:t>В 1989 году, работая в CERN над внутренней системой обмена документов </a:t>
            </a:r>
            <a:r>
              <a:rPr lang="ru-RU" sz="1600" dirty="0" err="1">
                <a:solidFill>
                  <a:srgbClr val="202122"/>
                </a:solidFill>
                <a:latin typeface="TT Hoves"/>
              </a:rPr>
              <a:t>Enquire</a:t>
            </a:r>
            <a:r>
              <a:rPr lang="ru-RU" sz="1600" dirty="0">
                <a:solidFill>
                  <a:srgbClr val="202122"/>
                </a:solidFill>
                <a:latin typeface="TT Hoves"/>
              </a:rPr>
              <a:t>, предложил глобальный </a:t>
            </a:r>
            <a:r>
              <a:rPr lang="ru-RU" sz="1600" b="1" dirty="0">
                <a:solidFill>
                  <a:schemeClr val="accent1"/>
                </a:solidFill>
                <a:latin typeface="TT Hoves"/>
              </a:rPr>
              <a:t>гипертекстовый проект</a:t>
            </a:r>
            <a:r>
              <a:rPr lang="ru-RU" sz="1600" dirty="0">
                <a:latin typeface="TT Hoves"/>
              </a:rPr>
              <a:t>, ныне известный как </a:t>
            </a:r>
            <a:r>
              <a:rPr lang="ru-RU" sz="1600" b="1" dirty="0">
                <a:solidFill>
                  <a:schemeClr val="accent1"/>
                </a:solidFill>
                <a:latin typeface="TT Hoves"/>
              </a:rPr>
              <a:t>Всемирная паутина</a:t>
            </a:r>
            <a:r>
              <a:rPr lang="ru-RU" sz="1600" dirty="0">
                <a:latin typeface="TT Hoves"/>
              </a:rPr>
              <a:t>. </a:t>
            </a:r>
          </a:p>
          <a:p>
            <a:pPr marL="457200" indent="-457200">
              <a:buFont typeface="Wingdings" panose="05000000000000000000" pitchFamily="2" charset="2"/>
              <a:buChar char="v"/>
            </a:pPr>
            <a:endParaRPr lang="ru-RU" sz="1600" dirty="0">
              <a:solidFill>
                <a:srgbClr val="202122"/>
              </a:solidFill>
              <a:latin typeface="TT Hoves"/>
            </a:endParaRPr>
          </a:p>
          <a:p>
            <a:pPr marL="457200" indent="-457200">
              <a:buFont typeface="Wingdings" panose="05000000000000000000" pitchFamily="2" charset="2"/>
              <a:buChar char="v"/>
            </a:pPr>
            <a:r>
              <a:rPr lang="ru-RU" sz="1600" dirty="0">
                <a:solidFill>
                  <a:srgbClr val="202122"/>
                </a:solidFill>
                <a:latin typeface="TT Hoves"/>
              </a:rPr>
              <a:t>С 1991 по 1993 год собирал отзывы от пользователей и координировал работу Паутины. Тогда он впервые предложил для широкого обсуждения свои первые спецификации </a:t>
            </a:r>
            <a:r>
              <a:rPr lang="ru-RU" sz="1600" b="1" dirty="0">
                <a:solidFill>
                  <a:schemeClr val="accent1"/>
                </a:solidFill>
                <a:latin typeface="TT Hoves"/>
              </a:rPr>
              <a:t>URI, HTTP и HTML</a:t>
            </a:r>
            <a:r>
              <a:rPr lang="ru-RU" sz="1600" dirty="0">
                <a:solidFill>
                  <a:srgbClr val="202122"/>
                </a:solidFill>
                <a:latin typeface="TT Hoves"/>
              </a:rPr>
              <a:t>.</a:t>
            </a:r>
          </a:p>
          <a:p>
            <a:pPr marL="457200" indent="-457200">
              <a:buFont typeface="Wingdings" panose="05000000000000000000" pitchFamily="2" charset="2"/>
              <a:buChar char="v"/>
            </a:pPr>
            <a:endParaRPr lang="ru-RU" sz="1600" dirty="0">
              <a:solidFill>
                <a:srgbClr val="202122"/>
              </a:solidFill>
              <a:latin typeface="TT Hoves"/>
            </a:endParaRPr>
          </a:p>
          <a:p>
            <a:pPr marL="457200" indent="-457200">
              <a:buFont typeface="Wingdings" panose="05000000000000000000" pitchFamily="2" charset="2"/>
              <a:buChar char="v"/>
            </a:pPr>
            <a:r>
              <a:rPr lang="ru-RU" sz="1600" dirty="0">
                <a:latin typeface="TT Hoves"/>
              </a:rPr>
              <a:t>В 1994 году стал главой кафедры основателей 3</a:t>
            </a:r>
            <a:r>
              <a:rPr lang="en-US" sz="1600" dirty="0">
                <a:latin typeface="TT Hoves"/>
              </a:rPr>
              <a:t>Com</a:t>
            </a:r>
            <a:r>
              <a:rPr lang="ru-RU" sz="1600" dirty="0">
                <a:latin typeface="TT Hoves"/>
              </a:rPr>
              <a:t> в Лаборатории информатики и при ней основал </a:t>
            </a:r>
            <a:r>
              <a:rPr lang="ru-RU" sz="1600" b="1" dirty="0">
                <a:solidFill>
                  <a:schemeClr val="accent1"/>
                </a:solidFill>
                <a:latin typeface="TT Hoves"/>
              </a:rPr>
              <a:t>Консорциум Всемирной паутины</a:t>
            </a:r>
            <a:r>
              <a:rPr lang="ru-RU" sz="1600" dirty="0">
                <a:latin typeface="TT Hoves"/>
              </a:rPr>
              <a:t>.  </a:t>
            </a:r>
            <a:endParaRPr lang="ru-RU" sz="1600" dirty="0">
              <a:solidFill>
                <a:srgbClr val="202122"/>
              </a:solidFill>
              <a:latin typeface="TT Hoves"/>
            </a:endParaRPr>
          </a:p>
          <a:p>
            <a:endParaRPr lang="ru-RU" sz="1600" dirty="0">
              <a:latin typeface="TT Hoves"/>
            </a:endParaRPr>
          </a:p>
          <a:p>
            <a:pPr marL="457200" indent="-457200">
              <a:buFont typeface="Wingdings" panose="05000000000000000000" pitchFamily="2" charset="2"/>
              <a:buChar char="v"/>
            </a:pPr>
            <a:endParaRPr lang="ru-RU" sz="1600" dirty="0">
              <a:latin typeface="TT Hoves"/>
            </a:endParaRPr>
          </a:p>
        </p:txBody>
      </p:sp>
      <p:sp>
        <p:nvSpPr>
          <p:cNvPr id="6"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Tree>
    <p:extLst>
      <p:ext uri="{BB962C8B-B14F-4D97-AF65-F5344CB8AC3E}">
        <p14:creationId xmlns:p14="http://schemas.microsoft.com/office/powerpoint/2010/main" val="1639494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1E12C52E-1B80-4D2C-8581-5BD2F649F1A7}"/>
              </a:ext>
            </a:extLst>
          </p:cNvPr>
          <p:cNvSpPr>
            <a:spLocks noChangeArrowheads="1"/>
          </p:cNvSpPr>
          <p:nvPr/>
        </p:nvSpPr>
        <p:spPr bwMode="auto">
          <a:xfrm>
            <a:off x="5780994" y="2230243"/>
            <a:ext cx="5629128" cy="310854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&lt;</a:t>
            </a:r>
            <a:r>
              <a:rPr kumimoji="0" lang="ru-RU"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!DOCTYPE </a:t>
            </a:r>
            <a:r>
              <a:rPr kumimoji="0" lang="ru-RU" altLang="ru-RU" sz="1400" b="0" i="0" u="none" strike="noStrike" cap="none" normalizeH="0" baseline="0" dirty="0" err="1">
                <a:ln>
                  <a:noFill/>
                </a:ln>
                <a:solidFill>
                  <a:schemeClr val="tx1">
                    <a:lumMod val="75000"/>
                    <a:lumOff val="25000"/>
                  </a:schemeClr>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head</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en-US"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meta</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err="1">
                <a:ln>
                  <a:noFill/>
                </a:ln>
                <a:solidFill>
                  <a:schemeClr val="accent1"/>
                </a:solidFill>
                <a:effectLst/>
                <a:latin typeface="TT Hoves" panose="02000503030000020004"/>
                <a:cs typeface="Courier New" panose="02070309020205020404" pitchFamily="49" charset="0"/>
              </a:rPr>
              <a:t>charset</a:t>
            </a:r>
            <a:r>
              <a:rPr kumimoji="0" lang="ru-RU" altLang="ru-RU" sz="1400" b="0" i="0" u="none" strike="noStrike" cap="none" normalizeH="0" baseline="0" dirty="0">
                <a:ln>
                  <a:noFill/>
                </a:ln>
                <a:solidFill>
                  <a:srgbClr val="7030A0"/>
                </a:solidFill>
                <a:effectLst/>
                <a:latin typeface="TT Hoves" panose="02000503030000020004"/>
                <a:cs typeface="Courier New" panose="02070309020205020404" pitchFamily="49" charset="0"/>
              </a:rPr>
              <a:t>="utf-8"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title</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HTML Document</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title</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endPar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endParaRPr>
          </a:p>
          <a:p>
            <a:pPr lvl="0" eaLnBrk="0" fontAlgn="base" hangingPunct="0">
              <a:spcBef>
                <a:spcPct val="0"/>
              </a:spcBef>
              <a:spcAft>
                <a:spcPct val="0"/>
              </a:spcAft>
            </a:pPr>
            <a:r>
              <a:rPr kumimoji="0" lang="en-US"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lang="en-US" altLang="ru-RU" sz="1400" dirty="0">
                <a:solidFill>
                  <a:srgbClr val="000000"/>
                </a:solidFill>
                <a:latin typeface="TT Hoves" panose="02000503030000020004"/>
                <a:cs typeface="Courier New" panose="02070309020205020404" pitchFamily="49" charset="0"/>
              </a:rPr>
              <a:t>                                  </a:t>
            </a:r>
            <a:r>
              <a:rPr kumimoji="0" lang="en-US"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rPr>
              <a:t>&lt;</a:t>
            </a:r>
            <a:r>
              <a:rPr lang="en-US" altLang="ru-RU" sz="1400" b="1" dirty="0">
                <a:solidFill>
                  <a:srgbClr val="0070C0"/>
                </a:solidFill>
                <a:highlight>
                  <a:srgbClr val="B6D4FC"/>
                </a:highlight>
                <a:latin typeface="TT Hoves" panose="02000503030000020004"/>
                <a:cs typeface="Courier New" panose="02070309020205020404" pitchFamily="49" charset="0"/>
              </a:rPr>
              <a:t>link</a:t>
            </a:r>
            <a:r>
              <a:rPr kumimoji="0" lang="en-US" altLang="ru-RU" sz="1400" b="0" i="0" u="none" strike="noStrike" cap="none" normalizeH="0" baseline="0" dirty="0">
                <a:ln>
                  <a:noFill/>
                </a:ln>
                <a:solidFill>
                  <a:srgbClr val="000000"/>
                </a:solidFill>
                <a:effectLst/>
                <a:highlight>
                  <a:srgbClr val="B6D4FC"/>
                </a:highlight>
                <a:latin typeface="TT Hoves" panose="02000503030000020004"/>
                <a:cs typeface="Courier New" panose="02070309020205020404" pitchFamily="49" charset="0"/>
              </a:rPr>
              <a:t> </a:t>
            </a:r>
            <a:r>
              <a:rPr lang="en-US" altLang="ru-RU" sz="1400" dirty="0" err="1">
                <a:solidFill>
                  <a:schemeClr val="accent1"/>
                </a:solidFill>
                <a:highlight>
                  <a:srgbClr val="B6D4FC"/>
                </a:highlight>
                <a:latin typeface="TT Hoves" panose="02000503030000020004"/>
                <a:cs typeface="Courier New" panose="02070309020205020404" pitchFamily="49" charset="0"/>
              </a:rPr>
              <a:t>rel</a:t>
            </a:r>
            <a:r>
              <a:rPr lang="en-US" sz="1400" dirty="0">
                <a:highlight>
                  <a:srgbClr val="B6D4FC"/>
                </a:highlight>
                <a:latin typeface="TT Hoves" panose="02000503030000020004" pitchFamily="50" charset="-52"/>
              </a:rPr>
              <a:t>=</a:t>
            </a:r>
            <a:r>
              <a:rPr lang="en-US" sz="1400" dirty="0">
                <a:solidFill>
                  <a:srgbClr val="7030A0"/>
                </a:solidFill>
                <a:highlight>
                  <a:srgbClr val="B6D4FC"/>
                </a:highlight>
                <a:latin typeface="TT Hoves" panose="02000503030000020004" pitchFamily="50" charset="-52"/>
              </a:rPr>
              <a:t>"stylesheet" </a:t>
            </a:r>
            <a:r>
              <a:rPr lang="en-US" sz="1400" dirty="0">
                <a:solidFill>
                  <a:schemeClr val="accent1"/>
                </a:solidFill>
                <a:highlight>
                  <a:srgbClr val="B6D4FC"/>
                </a:highlight>
                <a:latin typeface="TT Hoves" panose="02000503030000020004" pitchFamily="50" charset="-52"/>
              </a:rPr>
              <a:t>type</a:t>
            </a:r>
            <a:r>
              <a:rPr lang="en-US" sz="1400" dirty="0">
                <a:solidFill>
                  <a:srgbClr val="7030A0"/>
                </a:solidFill>
                <a:highlight>
                  <a:srgbClr val="B6D4FC"/>
                </a:highlight>
                <a:latin typeface="TT Hoves" panose="02000503030000020004" pitchFamily="50" charset="-52"/>
              </a:rPr>
              <a:t>= " text/</a:t>
            </a:r>
            <a:r>
              <a:rPr lang="en-US" sz="1400" dirty="0" err="1">
                <a:solidFill>
                  <a:srgbClr val="7030A0"/>
                </a:solidFill>
                <a:highlight>
                  <a:srgbClr val="B6D4FC"/>
                </a:highlight>
                <a:latin typeface="TT Hoves" panose="02000503030000020004" pitchFamily="50" charset="-52"/>
              </a:rPr>
              <a:t>css</a:t>
            </a:r>
            <a:r>
              <a:rPr lang="en-US" sz="1400" dirty="0">
                <a:solidFill>
                  <a:srgbClr val="7030A0"/>
                </a:solidFill>
                <a:highlight>
                  <a:srgbClr val="B6D4FC"/>
                </a:highlight>
                <a:latin typeface="TT Hoves" panose="02000503030000020004" pitchFamily="50" charset="-52"/>
              </a:rPr>
              <a:t>“</a:t>
            </a:r>
            <a:r>
              <a:rPr lang="en-US" sz="1400" dirty="0">
                <a:solidFill>
                  <a:schemeClr val="accent6">
                    <a:lumMod val="75000"/>
                  </a:schemeClr>
                </a:solidFill>
                <a:highlight>
                  <a:srgbClr val="B6D4FC"/>
                </a:highlight>
                <a:latin typeface="TT Hoves" panose="02000503030000020004" pitchFamily="50" charset="-52"/>
              </a:rPr>
              <a:t> </a:t>
            </a:r>
            <a:r>
              <a:rPr lang="en-US" sz="1400" dirty="0" err="1">
                <a:solidFill>
                  <a:schemeClr val="accent1"/>
                </a:solidFill>
                <a:highlight>
                  <a:srgbClr val="B6D4FC"/>
                </a:highlight>
                <a:latin typeface="TT Hoves" panose="02000503030000020004" pitchFamily="50" charset="-52"/>
              </a:rPr>
              <a:t>href</a:t>
            </a:r>
            <a:r>
              <a:rPr lang="en-US" sz="1400" dirty="0">
                <a:highlight>
                  <a:srgbClr val="B6D4FC"/>
                </a:highlight>
                <a:latin typeface="TT Hoves" panose="02000503030000020004" pitchFamily="50" charset="-52"/>
              </a:rPr>
              <a:t>=</a:t>
            </a:r>
            <a:r>
              <a:rPr lang="en-US" sz="1400" dirty="0">
                <a:solidFill>
                  <a:srgbClr val="7030A0"/>
                </a:solidFill>
                <a:highlight>
                  <a:srgbClr val="B6D4FC"/>
                </a:highlight>
                <a:latin typeface="TT Hoves" panose="02000503030000020004" pitchFamily="50" charset="-52"/>
              </a:rPr>
              <a:t>"style.css"</a:t>
            </a:r>
            <a:r>
              <a:rPr kumimoji="0" lang="en-US"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rPr>
              <a:t>&gt;</a:t>
            </a:r>
            <a:endParaRPr kumimoji="0" lang="ru-RU"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head</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body</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p</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b</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Этот текст будет полужирным,</a:t>
            </a:r>
          </a:p>
          <a:p>
            <a:pPr lvl="3" eaLnBrk="0" fontAlgn="base" hangingPunct="0">
              <a:spcBef>
                <a:spcPct val="0"/>
              </a:spcBef>
              <a:spcAft>
                <a:spcPct val="0"/>
              </a:spcAft>
            </a:pP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i</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а этот — ещё и курсивным</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i</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b</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p</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body</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p:txBody>
      </p:sp>
      <p:sp>
        <p:nvSpPr>
          <p:cNvPr id="10" name="Прямоугольник 9">
            <a:extLst>
              <a:ext uri="{FF2B5EF4-FFF2-40B4-BE49-F238E27FC236}">
                <a16:creationId xmlns:a16="http://schemas.microsoft.com/office/drawing/2014/main" id="{8C70E2F6-D444-4D82-B91D-CF7B7C19E20F}"/>
              </a:ext>
            </a:extLst>
          </p:cNvPr>
          <p:cNvSpPr/>
          <p:nvPr/>
        </p:nvSpPr>
        <p:spPr>
          <a:xfrm>
            <a:off x="5780994" y="3339548"/>
            <a:ext cx="5629128" cy="238540"/>
          </a:xfrm>
          <a:prstGeom prst="rect">
            <a:avLst/>
          </a:prstGeom>
          <a:solidFill>
            <a:srgbClr val="B6D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en-US"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rPr>
              <a:t>                                &lt;</a:t>
            </a:r>
            <a:r>
              <a:rPr lang="en-US" altLang="ru-RU" sz="1400" b="1" dirty="0">
                <a:solidFill>
                  <a:srgbClr val="0070C0"/>
                </a:solidFill>
                <a:highlight>
                  <a:srgbClr val="B6D4FC"/>
                </a:highlight>
                <a:latin typeface="TT Hoves" panose="02000503030000020004"/>
                <a:cs typeface="Courier New" panose="02070309020205020404" pitchFamily="49" charset="0"/>
              </a:rPr>
              <a:t>link</a:t>
            </a:r>
            <a:r>
              <a:rPr kumimoji="0" lang="en-US" altLang="ru-RU" sz="1400" b="0" i="0" u="none" strike="noStrike" cap="none" normalizeH="0" baseline="0" dirty="0">
                <a:ln>
                  <a:noFill/>
                </a:ln>
                <a:solidFill>
                  <a:srgbClr val="000000"/>
                </a:solidFill>
                <a:effectLst/>
                <a:highlight>
                  <a:srgbClr val="B6D4FC"/>
                </a:highlight>
                <a:latin typeface="TT Hoves" panose="02000503030000020004"/>
                <a:cs typeface="Courier New" panose="02070309020205020404" pitchFamily="49" charset="0"/>
              </a:rPr>
              <a:t> </a:t>
            </a:r>
            <a:r>
              <a:rPr lang="en-US" altLang="ru-RU" sz="1400" dirty="0" err="1">
                <a:solidFill>
                  <a:schemeClr val="accent1"/>
                </a:solidFill>
                <a:highlight>
                  <a:srgbClr val="B6D4FC"/>
                </a:highlight>
                <a:latin typeface="TT Hoves" panose="02000503030000020004"/>
                <a:cs typeface="Courier New" panose="02070309020205020404" pitchFamily="49" charset="0"/>
              </a:rPr>
              <a:t>rel</a:t>
            </a:r>
            <a:r>
              <a:rPr lang="en-US" sz="1400" dirty="0">
                <a:solidFill>
                  <a:schemeClr val="tx1"/>
                </a:solidFill>
                <a:highlight>
                  <a:srgbClr val="B6D4FC"/>
                </a:highlight>
                <a:latin typeface="TT Hoves" panose="02000503030000020004" pitchFamily="50" charset="-52"/>
              </a:rPr>
              <a:t>=</a:t>
            </a:r>
            <a:r>
              <a:rPr lang="en-US" sz="1400" dirty="0">
                <a:solidFill>
                  <a:srgbClr val="7030A0"/>
                </a:solidFill>
                <a:highlight>
                  <a:srgbClr val="B6D4FC"/>
                </a:highlight>
                <a:latin typeface="TT Hoves" panose="02000503030000020004" pitchFamily="50" charset="-52"/>
              </a:rPr>
              <a:t>"stylesheet" </a:t>
            </a:r>
            <a:r>
              <a:rPr lang="en-US" sz="1400" dirty="0">
                <a:solidFill>
                  <a:schemeClr val="accent1"/>
                </a:solidFill>
                <a:highlight>
                  <a:srgbClr val="B6D4FC"/>
                </a:highlight>
                <a:latin typeface="TT Hoves" panose="02000503030000020004" pitchFamily="50" charset="-52"/>
              </a:rPr>
              <a:t>type</a:t>
            </a:r>
            <a:r>
              <a:rPr lang="en-US" sz="1400" dirty="0">
                <a:solidFill>
                  <a:srgbClr val="7030A0"/>
                </a:solidFill>
                <a:highlight>
                  <a:srgbClr val="B6D4FC"/>
                </a:highlight>
                <a:latin typeface="TT Hoves" panose="02000503030000020004" pitchFamily="50" charset="-52"/>
              </a:rPr>
              <a:t>= " text/</a:t>
            </a:r>
            <a:r>
              <a:rPr lang="en-US" sz="1400" dirty="0" err="1">
                <a:solidFill>
                  <a:srgbClr val="7030A0"/>
                </a:solidFill>
                <a:highlight>
                  <a:srgbClr val="B6D4FC"/>
                </a:highlight>
                <a:latin typeface="TT Hoves" panose="02000503030000020004" pitchFamily="50" charset="-52"/>
              </a:rPr>
              <a:t>css</a:t>
            </a:r>
            <a:r>
              <a:rPr lang="en-US" sz="1400" dirty="0">
                <a:solidFill>
                  <a:srgbClr val="7030A0"/>
                </a:solidFill>
                <a:highlight>
                  <a:srgbClr val="B6D4FC"/>
                </a:highlight>
                <a:latin typeface="TT Hoves" panose="02000503030000020004" pitchFamily="50" charset="-52"/>
              </a:rPr>
              <a:t>“</a:t>
            </a:r>
            <a:r>
              <a:rPr lang="en-US" sz="1400" dirty="0">
                <a:solidFill>
                  <a:schemeClr val="accent6">
                    <a:lumMod val="75000"/>
                  </a:schemeClr>
                </a:solidFill>
                <a:highlight>
                  <a:srgbClr val="B6D4FC"/>
                </a:highlight>
                <a:latin typeface="TT Hoves" panose="02000503030000020004" pitchFamily="50" charset="-52"/>
              </a:rPr>
              <a:t> </a:t>
            </a:r>
            <a:r>
              <a:rPr lang="en-US" sz="1400" dirty="0" err="1">
                <a:solidFill>
                  <a:schemeClr val="accent1"/>
                </a:solidFill>
                <a:highlight>
                  <a:srgbClr val="B6D4FC"/>
                </a:highlight>
                <a:latin typeface="TT Hoves" panose="02000503030000020004" pitchFamily="50" charset="-52"/>
              </a:rPr>
              <a:t>href</a:t>
            </a:r>
            <a:r>
              <a:rPr lang="en-US" sz="1400" dirty="0">
                <a:solidFill>
                  <a:schemeClr val="tx1"/>
                </a:solidFill>
                <a:highlight>
                  <a:srgbClr val="B6D4FC"/>
                </a:highlight>
                <a:latin typeface="TT Hoves" panose="02000503030000020004" pitchFamily="50" charset="-52"/>
              </a:rPr>
              <a:t>=</a:t>
            </a:r>
            <a:r>
              <a:rPr lang="en-US" sz="1400" dirty="0">
                <a:solidFill>
                  <a:srgbClr val="7030A0"/>
                </a:solidFill>
                <a:highlight>
                  <a:srgbClr val="B6D4FC"/>
                </a:highlight>
                <a:latin typeface="TT Hoves" panose="02000503030000020004" pitchFamily="50" charset="-52"/>
              </a:rPr>
              <a:t>"style.css"</a:t>
            </a:r>
            <a:r>
              <a:rPr kumimoji="0" lang="en-US"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rPr>
              <a:t>&gt;</a:t>
            </a:r>
            <a:endParaRPr kumimoji="0" lang="ru-RU"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endParaRPr>
          </a:p>
        </p:txBody>
      </p:sp>
      <p:sp>
        <p:nvSpPr>
          <p:cNvPr id="14" name="Прямоугольник 13"/>
          <p:cNvSpPr/>
          <p:nvPr/>
        </p:nvSpPr>
        <p:spPr>
          <a:xfrm>
            <a:off x="353106" y="2707353"/>
            <a:ext cx="5014024" cy="2308324"/>
          </a:xfrm>
          <a:prstGeom prst="rect">
            <a:avLst/>
          </a:prstGeom>
        </p:spPr>
        <p:txBody>
          <a:bodyPr wrap="square">
            <a:spAutoFit/>
          </a:bodyPr>
          <a:lstStyle/>
          <a:p>
            <a:pPr algn="just"/>
            <a:r>
              <a:rPr lang="ru-RU" dirty="0">
                <a:latin typeface="TT Hoves" panose="02000503030000020004"/>
              </a:rPr>
              <a:t>Стили CSS могут быть подключены или внедрены в описываемый ими веб-документ четырьмя способами:</a:t>
            </a:r>
            <a:endParaRPr lang="en-US" dirty="0"/>
          </a:p>
          <a:p>
            <a:pPr algn="just"/>
            <a:endParaRPr lang="en-US" dirty="0"/>
          </a:p>
          <a:p>
            <a:pPr marL="285750" indent="-285750" algn="just">
              <a:buClr>
                <a:schemeClr val="accent1"/>
              </a:buClr>
              <a:buFont typeface="Wingdings" panose="05000000000000000000" pitchFamily="2" charset="2"/>
              <a:buChar char="v"/>
            </a:pPr>
            <a:r>
              <a:rPr lang="ru-RU" dirty="0">
                <a:latin typeface="TT Hoves" panose="02000503030000020004"/>
              </a:rPr>
              <a:t>когда описание стилей находится в отдельном файле, оно может быть подключено к документу посредством элемента </a:t>
            </a:r>
            <a:r>
              <a:rPr lang="ru-RU" b="1" dirty="0">
                <a:solidFill>
                  <a:schemeClr val="accent1"/>
                </a:solidFill>
                <a:latin typeface="TT Hoves" panose="02000503030000020004"/>
              </a:rPr>
              <a:t>&lt;</a:t>
            </a:r>
            <a:r>
              <a:rPr lang="ru-RU" b="1" dirty="0" err="1">
                <a:solidFill>
                  <a:schemeClr val="accent1"/>
                </a:solidFill>
                <a:latin typeface="TT Hoves" panose="02000503030000020004"/>
              </a:rPr>
              <a:t>link</a:t>
            </a:r>
            <a:r>
              <a:rPr lang="ru-RU" b="1" dirty="0">
                <a:solidFill>
                  <a:schemeClr val="accent1"/>
                </a:solidFill>
                <a:latin typeface="TT Hoves" panose="02000503030000020004"/>
              </a:rPr>
              <a:t>&gt;, включённого в элемент &lt;</a:t>
            </a:r>
            <a:r>
              <a:rPr lang="ru-RU" b="1" dirty="0" err="1">
                <a:solidFill>
                  <a:schemeClr val="accent1"/>
                </a:solidFill>
                <a:latin typeface="TT Hoves" panose="02000503030000020004"/>
              </a:rPr>
              <a:t>head</a:t>
            </a:r>
            <a:r>
              <a:rPr lang="ru-RU" b="1" dirty="0">
                <a:solidFill>
                  <a:schemeClr val="accent1"/>
                </a:solidFill>
                <a:latin typeface="TT Hoves" panose="02000503030000020004"/>
              </a:rPr>
              <a:t>&gt;</a:t>
            </a:r>
          </a:p>
        </p:txBody>
      </p:sp>
      <p:sp>
        <p:nvSpPr>
          <p:cNvPr id="5" name="Текст 4">
            <a:extLst>
              <a:ext uri="{FF2B5EF4-FFF2-40B4-BE49-F238E27FC236}">
                <a16:creationId xmlns:a16="http://schemas.microsoft.com/office/drawing/2014/main" id="{649AA00D-7F36-479D-A733-9E094AD3C42B}"/>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11" name="Заголовок 7">
            <a:extLst>
              <a:ext uri="{FF2B5EF4-FFF2-40B4-BE49-F238E27FC236}">
                <a16:creationId xmlns:a16="http://schemas.microsoft.com/office/drawing/2014/main" id="{12C1EE6E-BCF7-4208-89A3-FC448472A408}"/>
              </a:ext>
            </a:extLst>
          </p:cNvPr>
          <p:cNvSpPr txBox="1">
            <a:spLocks/>
          </p:cNvSpPr>
          <p:nvPr/>
        </p:nvSpPr>
        <p:spPr>
          <a:xfrm>
            <a:off x="2507440" y="683488"/>
            <a:ext cx="6547107" cy="9677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pPr algn="ctr"/>
            <a:r>
              <a:rPr lang="ru-RU">
                <a:effectLst>
                  <a:outerShdw blurRad="38100" dist="38100" dir="2700000" algn="tl">
                    <a:srgbClr val="000000">
                      <a:alpha val="43137"/>
                    </a:srgbClr>
                  </a:outerShdw>
                </a:effectLst>
                <a:latin typeface="TT Hoves DemiBold"/>
              </a:rPr>
              <a:t>Подключение стилей </a:t>
            </a:r>
            <a:r>
              <a:rPr lang="en-US">
                <a:effectLst>
                  <a:outerShdw blurRad="38100" dist="38100" dir="2700000" algn="tl">
                    <a:srgbClr val="000000">
                      <a:alpha val="43137"/>
                    </a:srgbClr>
                  </a:outerShdw>
                </a:effectLst>
                <a:latin typeface="TT Hoves DemiBold"/>
              </a:rPr>
              <a:t>CSS</a:t>
            </a:r>
            <a:endParaRPr lang="ru-RU"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657654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7E7E7D4-D596-45C8-B697-31F5596FC48B}"/>
              </a:ext>
            </a:extLst>
          </p:cNvPr>
          <p:cNvSpPr>
            <a:spLocks noChangeArrowheads="1"/>
          </p:cNvSpPr>
          <p:nvPr/>
        </p:nvSpPr>
        <p:spPr bwMode="auto">
          <a:xfrm>
            <a:off x="5780994" y="2122521"/>
            <a:ext cx="5499919" cy="3323987"/>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&lt;</a:t>
            </a:r>
            <a:r>
              <a:rPr kumimoji="0" lang="ru-RU"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!DOCTYPE </a:t>
            </a:r>
            <a:r>
              <a:rPr kumimoji="0" lang="ru-RU" altLang="ru-RU" sz="1400" b="0" i="0" u="none" strike="noStrike" cap="none" normalizeH="0" baseline="0" dirty="0" err="1">
                <a:ln>
                  <a:noFill/>
                </a:ln>
                <a:solidFill>
                  <a:schemeClr val="tx1">
                    <a:lumMod val="75000"/>
                    <a:lumOff val="25000"/>
                  </a:schemeClr>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head</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en-US"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meta</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err="1">
                <a:ln>
                  <a:noFill/>
                </a:ln>
                <a:solidFill>
                  <a:schemeClr val="accent1"/>
                </a:solidFill>
                <a:effectLst/>
                <a:latin typeface="TT Hoves" panose="02000503030000020004"/>
                <a:cs typeface="Courier New" panose="02070309020205020404" pitchFamily="49" charset="0"/>
              </a:rPr>
              <a:t>charset</a:t>
            </a:r>
            <a:r>
              <a:rPr kumimoji="0" lang="ru-RU" altLang="ru-RU" sz="1400" b="0" i="0" u="none" strike="noStrike" cap="none" normalizeH="0" baseline="0" dirty="0">
                <a:ln>
                  <a:noFill/>
                </a:ln>
                <a:solidFill>
                  <a:srgbClr val="7030A0"/>
                </a:solidFill>
                <a:effectLst/>
                <a:latin typeface="TT Hoves" panose="02000503030000020004"/>
                <a:cs typeface="Courier New" panose="02070309020205020404" pitchFamily="49" charset="0"/>
              </a:rPr>
              <a:t>="utf-8"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title</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HTML Document</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title</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endParaRPr lang="en-US" altLang="ru-RU" sz="1400" dirty="0">
              <a:solidFill>
                <a:srgbClr val="0070C0"/>
              </a:solidFill>
              <a:latin typeface="TT Hoves" panose="02000503030000020004"/>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lang="en-US" altLang="ru-RU" sz="1400" dirty="0">
                <a:solidFill>
                  <a:srgbClr val="0070C0"/>
                </a:solidFill>
                <a:highlight>
                  <a:srgbClr val="B6D4FC"/>
                </a:highlight>
                <a:latin typeface="TT Hoves" panose="02000503030000020004"/>
                <a:cs typeface="Courier New" panose="02070309020205020404" pitchFamily="49" charset="0"/>
              </a:rPr>
              <a:t>&lt;</a:t>
            </a:r>
            <a:r>
              <a:rPr lang="en-US" altLang="ru-RU" sz="1400" b="1" dirty="0">
                <a:solidFill>
                  <a:srgbClr val="0070C0"/>
                </a:solidFill>
                <a:highlight>
                  <a:srgbClr val="B6D4FC"/>
                </a:highlight>
                <a:latin typeface="TT Hoves" panose="02000503030000020004"/>
                <a:cs typeface="Courier New" panose="02070309020205020404" pitchFamily="49" charset="0"/>
              </a:rPr>
              <a:t>style </a:t>
            </a:r>
            <a:r>
              <a:rPr lang="en-US" altLang="ru-RU" sz="1400" dirty="0">
                <a:solidFill>
                  <a:schemeClr val="accent1"/>
                </a:solidFill>
                <a:highlight>
                  <a:srgbClr val="B6D4FC"/>
                </a:highlight>
                <a:latin typeface="TT Hoves" panose="02000503030000020004"/>
                <a:cs typeface="Courier New" panose="02070309020205020404" pitchFamily="49" charset="0"/>
              </a:rPr>
              <a:t>media</a:t>
            </a:r>
            <a:r>
              <a:rPr lang="en-US" altLang="ru-RU" sz="1400" dirty="0">
                <a:highlight>
                  <a:srgbClr val="B6D4FC"/>
                </a:highlight>
                <a:latin typeface="TT Hoves" panose="02000503030000020004"/>
                <a:cs typeface="Courier New" panose="02070309020205020404" pitchFamily="49" charset="0"/>
              </a:rPr>
              <a:t>=</a:t>
            </a:r>
            <a:r>
              <a:rPr kumimoji="0" lang="ru-RU" altLang="ru-RU" sz="1400" b="0" i="0" u="none" strike="noStrike" cap="none" normalizeH="0" baseline="0" dirty="0">
                <a:ln>
                  <a:noFill/>
                </a:ln>
                <a:solidFill>
                  <a:srgbClr val="7030A0"/>
                </a:solidFill>
                <a:effectLst/>
                <a:highlight>
                  <a:srgbClr val="B6D4FC"/>
                </a:highlight>
                <a:latin typeface="TT Hoves" panose="02000503030000020004"/>
                <a:cs typeface="Courier New" panose="02070309020205020404" pitchFamily="49" charset="0"/>
              </a:rPr>
              <a:t>"</a:t>
            </a:r>
            <a:r>
              <a:rPr kumimoji="0" lang="en-US" altLang="ru-RU" sz="1400" b="0" i="0" u="none" strike="noStrike" cap="none" normalizeH="0" baseline="0" dirty="0">
                <a:ln>
                  <a:noFill/>
                </a:ln>
                <a:solidFill>
                  <a:srgbClr val="7030A0"/>
                </a:solidFill>
                <a:effectLst/>
                <a:highlight>
                  <a:srgbClr val="B6D4FC"/>
                </a:highlight>
                <a:latin typeface="TT Hoves" panose="02000503030000020004"/>
                <a:cs typeface="Courier New" panose="02070309020205020404" pitchFamily="49" charset="0"/>
              </a:rPr>
              <a:t>all</a:t>
            </a:r>
            <a:r>
              <a:rPr kumimoji="0" lang="ru-RU" altLang="ru-RU" sz="1400" b="0" i="0" u="none" strike="noStrike" cap="none" normalizeH="0" baseline="0" dirty="0">
                <a:ln>
                  <a:noFill/>
                </a:ln>
                <a:solidFill>
                  <a:srgbClr val="7030A0"/>
                </a:solidFill>
                <a:effectLst/>
                <a:highlight>
                  <a:srgbClr val="B6D4FC"/>
                </a:highlight>
                <a:latin typeface="TT Hoves" panose="02000503030000020004"/>
                <a:cs typeface="Courier New" panose="02070309020205020404" pitchFamily="49" charset="0"/>
              </a:rPr>
              <a:t>"</a:t>
            </a:r>
            <a:r>
              <a:rPr kumimoji="0" lang="en-US"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rPr>
              <a:t>&gt;</a:t>
            </a:r>
            <a:r>
              <a:rPr kumimoji="0" lang="en-US" altLang="ru-RU" sz="1400" b="0" i="0" u="none" strike="noStrike" cap="none" normalizeH="0" baseline="0" dirty="0">
                <a:ln>
                  <a:noFill/>
                </a:ln>
                <a:solidFill>
                  <a:srgbClr val="B6D4FC"/>
                </a:solidFill>
                <a:effectLst/>
                <a:highlight>
                  <a:srgbClr val="B6D4FC"/>
                </a:highlight>
                <a:latin typeface="TT Hoves" panose="02000503030000020004"/>
                <a:cs typeface="Courier New" panose="02070309020205020404" pitchFamily="49" charset="0"/>
              </a:rPr>
              <a:t>    </a:t>
            </a:r>
            <a:r>
              <a:rPr kumimoji="0" lang="en-US"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lang="en-US" altLang="ru-RU" sz="1400" dirty="0">
                <a:solidFill>
                  <a:srgbClr val="0070C0"/>
                </a:solidFill>
                <a:highlight>
                  <a:srgbClr val="B6D4FC"/>
                </a:highlight>
                <a:latin typeface="TT Hoves" panose="02000503030000020004"/>
                <a:cs typeface="Courier New" panose="02070309020205020404" pitchFamily="49" charset="0"/>
              </a:rPr>
              <a:t>      @import </a:t>
            </a:r>
            <a:r>
              <a:rPr lang="en-US" altLang="ru-RU" sz="1400" dirty="0" err="1">
                <a:solidFill>
                  <a:srgbClr val="0070C0"/>
                </a:solidFill>
                <a:highlight>
                  <a:srgbClr val="B6D4FC"/>
                </a:highlight>
                <a:latin typeface="TT Hoves" panose="02000503030000020004"/>
                <a:cs typeface="Courier New" panose="02070309020205020404" pitchFamily="49" charset="0"/>
              </a:rPr>
              <a:t>url</a:t>
            </a:r>
            <a:r>
              <a:rPr lang="en-US" altLang="ru-RU" sz="1400" dirty="0">
                <a:solidFill>
                  <a:srgbClr val="0070C0"/>
                </a:solidFill>
                <a:highlight>
                  <a:srgbClr val="B6D4FC"/>
                </a:highlight>
                <a:latin typeface="TT Hoves" panose="02000503030000020004"/>
                <a:cs typeface="Courier New" panose="02070309020205020404" pitchFamily="49" charset="0"/>
              </a:rPr>
              <a:t> (style.</a:t>
            </a:r>
            <a:r>
              <a:rPr lang="en-US" altLang="ru-RU" sz="1400" dirty="0">
                <a:solidFill>
                  <a:srgbClr val="FF0000"/>
                </a:solidFill>
                <a:highlight>
                  <a:srgbClr val="B6D4FC"/>
                </a:highlight>
                <a:latin typeface="TT Hoves" panose="02000503030000020004"/>
                <a:cs typeface="Courier New" panose="02070309020205020404" pitchFamily="49" charset="0"/>
              </a:rPr>
              <a:t>css</a:t>
            </a:r>
            <a:r>
              <a:rPr lang="en-US" altLang="ru-RU" sz="1400" dirty="0">
                <a:solidFill>
                  <a:srgbClr val="0070C0"/>
                </a:solidFill>
                <a:highlight>
                  <a:srgbClr val="B6D4FC"/>
                </a:highlight>
                <a:latin typeface="TT Hoves" panose="02000503030000020004"/>
                <a:cs typeface="Courier New" panose="02070309020205020404" pitchFamily="49" charset="0"/>
              </a:rPr>
              <a:t>);</a:t>
            </a:r>
            <a:endParaRPr kumimoji="0" lang="en-US"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i="0" u="none" strike="noStrike" cap="none" normalizeH="0" baseline="0" dirty="0">
                <a:ln>
                  <a:noFill/>
                </a:ln>
                <a:solidFill>
                  <a:schemeClr val="accent1"/>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head</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000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body</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p</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b</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Этот текст будет полужирным,</a:t>
            </a:r>
          </a:p>
          <a:p>
            <a:pPr lvl="3" eaLnBrk="0" fontAlgn="base" hangingPunct="0">
              <a:spcBef>
                <a:spcPct val="0"/>
              </a:spcBef>
              <a:spcAft>
                <a:spcPct val="0"/>
              </a:spcAft>
            </a:pP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i</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а этот — ещё и курсивным</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i</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b</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p</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body</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p:txBody>
      </p:sp>
      <p:sp>
        <p:nvSpPr>
          <p:cNvPr id="5" name="Текст 4">
            <a:extLst>
              <a:ext uri="{FF2B5EF4-FFF2-40B4-BE49-F238E27FC236}">
                <a16:creationId xmlns:a16="http://schemas.microsoft.com/office/drawing/2014/main" id="{5CF35E6A-9682-4751-B00E-A6A174B5FDD2}"/>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12" name="Прямоугольник 11">
            <a:extLst>
              <a:ext uri="{FF2B5EF4-FFF2-40B4-BE49-F238E27FC236}">
                <a16:creationId xmlns:a16="http://schemas.microsoft.com/office/drawing/2014/main" id="{2B2AC548-8AC0-4833-9EAF-FE75DDFE90E1}"/>
              </a:ext>
            </a:extLst>
          </p:cNvPr>
          <p:cNvSpPr/>
          <p:nvPr/>
        </p:nvSpPr>
        <p:spPr>
          <a:xfrm>
            <a:off x="353107" y="2707353"/>
            <a:ext cx="5023964" cy="2308324"/>
          </a:xfrm>
          <a:prstGeom prst="rect">
            <a:avLst/>
          </a:prstGeom>
        </p:spPr>
        <p:txBody>
          <a:bodyPr wrap="square">
            <a:spAutoFit/>
          </a:bodyPr>
          <a:lstStyle/>
          <a:p>
            <a:pPr algn="just"/>
            <a:r>
              <a:rPr lang="ru-RU" dirty="0">
                <a:latin typeface="TT Hoves" panose="02000503030000020004"/>
              </a:rPr>
              <a:t>Стили CSS могут быть подключены или внедрены в описываемый ими веб-документ четырьмя способами:</a:t>
            </a:r>
            <a:endParaRPr lang="en-US" dirty="0"/>
          </a:p>
          <a:p>
            <a:pPr algn="just"/>
            <a:endParaRPr lang="en-US" dirty="0"/>
          </a:p>
          <a:p>
            <a:pPr marL="285750" indent="-285750" algn="just">
              <a:buClr>
                <a:schemeClr val="accent1"/>
              </a:buClr>
              <a:buFont typeface="Wingdings" panose="05000000000000000000" pitchFamily="2" charset="2"/>
              <a:buChar char="v"/>
            </a:pPr>
            <a:r>
              <a:rPr lang="ru-RU" dirty="0">
                <a:latin typeface="TT Hoves" panose="02000503030000020004"/>
              </a:rPr>
              <a:t>когда файл стилей размещается отдельно от родительского документа, он может быть подключён к документу инструкцией </a:t>
            </a:r>
            <a:r>
              <a:rPr lang="ru-RU" b="1" dirty="0">
                <a:solidFill>
                  <a:schemeClr val="accent1"/>
                </a:solidFill>
                <a:latin typeface="TT Hoves" panose="02000503030000020004"/>
              </a:rPr>
              <a:t>@import в элементе&lt;</a:t>
            </a:r>
            <a:r>
              <a:rPr lang="ru-RU" b="1" dirty="0" err="1">
                <a:solidFill>
                  <a:schemeClr val="accent1"/>
                </a:solidFill>
                <a:latin typeface="TT Hoves" panose="02000503030000020004"/>
              </a:rPr>
              <a:t>style</a:t>
            </a:r>
            <a:r>
              <a:rPr lang="ru-RU" b="1" dirty="0">
                <a:solidFill>
                  <a:schemeClr val="accent1"/>
                </a:solidFill>
                <a:latin typeface="TT Hoves" panose="02000503030000020004"/>
              </a:rPr>
              <a:t>&gt;</a:t>
            </a:r>
          </a:p>
        </p:txBody>
      </p:sp>
      <p:sp>
        <p:nvSpPr>
          <p:cNvPr id="16" name="Прямоугольник 15">
            <a:extLst>
              <a:ext uri="{FF2B5EF4-FFF2-40B4-BE49-F238E27FC236}">
                <a16:creationId xmlns:a16="http://schemas.microsoft.com/office/drawing/2014/main" id="{7A1512B2-95F6-4058-A50F-EEAFB69B0CC9}"/>
              </a:ext>
            </a:extLst>
          </p:cNvPr>
          <p:cNvSpPr/>
          <p:nvPr/>
        </p:nvSpPr>
        <p:spPr>
          <a:xfrm>
            <a:off x="5780994" y="3235187"/>
            <a:ext cx="5499919" cy="457200"/>
          </a:xfrm>
          <a:prstGeom prst="rect">
            <a:avLst/>
          </a:prstGeom>
          <a:solidFill>
            <a:srgbClr val="B6D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 name="Прямоугольник 2">
            <a:extLst>
              <a:ext uri="{FF2B5EF4-FFF2-40B4-BE49-F238E27FC236}">
                <a16:creationId xmlns:a16="http://schemas.microsoft.com/office/drawing/2014/main" id="{2E9076FB-B728-4695-BB11-291D99A2FB00}"/>
              </a:ext>
            </a:extLst>
          </p:cNvPr>
          <p:cNvSpPr/>
          <p:nvPr/>
        </p:nvSpPr>
        <p:spPr>
          <a:xfrm>
            <a:off x="6997149" y="3230217"/>
            <a:ext cx="2077278" cy="467140"/>
          </a:xfrm>
          <a:prstGeom prst="rect">
            <a:avLst/>
          </a:prstGeom>
          <a:solidFill>
            <a:srgbClr val="B6D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&lt;</a:t>
            </a:r>
            <a:r>
              <a:rPr kumimoji="0" lang="en-US" altLang="ru-RU" sz="1400" b="1"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style </a:t>
            </a:r>
            <a:r>
              <a:rPr kumimoji="0" lang="en-US" altLang="ru-RU" sz="1400" b="0" i="0" u="none" strike="noStrike" kern="1200" cap="none" spc="0" normalizeH="0" baseline="0" noProof="0" dirty="0">
                <a:ln>
                  <a:noFill/>
                </a:ln>
                <a:solidFill>
                  <a:srgbClr val="FF0000"/>
                </a:solidFill>
                <a:effectLst/>
                <a:highlight>
                  <a:srgbClr val="B6D4FC"/>
                </a:highlight>
                <a:uLnTx/>
                <a:uFillTx/>
                <a:latin typeface="TT Hoves" panose="02000503030000020004"/>
                <a:ea typeface="+mn-ea"/>
                <a:cs typeface="Courier New" panose="02070309020205020404" pitchFamily="49" charset="0"/>
              </a:rPr>
              <a:t>media</a:t>
            </a:r>
            <a:r>
              <a:rPr kumimoji="0" lang="en-US" altLang="ru-RU" sz="1400" b="0" i="0" u="none" strike="noStrike" kern="1200" cap="none" spc="0" normalizeH="0" baseline="0" noProof="0" dirty="0">
                <a:ln>
                  <a:noFill/>
                </a:ln>
                <a:solidFill>
                  <a:srgbClr val="212121"/>
                </a:solidFill>
                <a:effectLst/>
                <a:highlight>
                  <a:srgbClr val="B6D4FC"/>
                </a:highlight>
                <a:uLnTx/>
                <a:uFillTx/>
                <a:latin typeface="TT Hoves" panose="02000503030000020004"/>
                <a:ea typeface="+mn-ea"/>
                <a:cs typeface="Courier New" panose="02070309020205020404" pitchFamily="49" charset="0"/>
              </a:rPr>
              <a:t>=</a:t>
            </a:r>
            <a:r>
              <a:rPr kumimoji="0" lang="ru-RU" altLang="ru-RU" sz="1400" b="0" i="0" u="none" strike="noStrike" kern="1200" cap="none" spc="0" normalizeH="0" baseline="0" noProof="0" dirty="0">
                <a:ln>
                  <a:noFill/>
                </a:ln>
                <a:solidFill>
                  <a:srgbClr val="7030A0"/>
                </a:solidFill>
                <a:effectLst/>
                <a:highlight>
                  <a:srgbClr val="B6D4FC"/>
                </a:highlight>
                <a:uLnTx/>
                <a:uFillTx/>
                <a:latin typeface="TT Hoves" panose="02000503030000020004"/>
                <a:ea typeface="+mn-ea"/>
                <a:cs typeface="Courier New" panose="02070309020205020404" pitchFamily="49" charset="0"/>
              </a:rPr>
              <a:t>"</a:t>
            </a:r>
            <a:r>
              <a:rPr kumimoji="0" lang="en-US" altLang="ru-RU" sz="1400" b="0" i="0" u="none" strike="noStrike" kern="1200" cap="none" spc="0" normalizeH="0" baseline="0" noProof="0" dirty="0">
                <a:ln>
                  <a:noFill/>
                </a:ln>
                <a:solidFill>
                  <a:srgbClr val="7030A0"/>
                </a:solidFill>
                <a:effectLst/>
                <a:highlight>
                  <a:srgbClr val="B6D4FC"/>
                </a:highlight>
                <a:uLnTx/>
                <a:uFillTx/>
                <a:latin typeface="TT Hoves" panose="02000503030000020004"/>
                <a:ea typeface="+mn-ea"/>
                <a:cs typeface="Courier New" panose="02070309020205020404" pitchFamily="49" charset="0"/>
              </a:rPr>
              <a:t>all</a:t>
            </a:r>
            <a:r>
              <a:rPr kumimoji="0" lang="ru-RU" altLang="ru-RU" sz="1400" b="0" i="0" u="none" strike="noStrike" kern="1200" cap="none" spc="0" normalizeH="0" baseline="0" noProof="0" dirty="0">
                <a:ln>
                  <a:noFill/>
                </a:ln>
                <a:solidFill>
                  <a:srgbClr val="7030A0"/>
                </a:solidFill>
                <a:effectLst/>
                <a:highlight>
                  <a:srgbClr val="B6D4FC"/>
                </a:highlight>
                <a:uLnTx/>
                <a:uFillTx/>
                <a:latin typeface="TT Hoves" panose="02000503030000020004"/>
                <a:ea typeface="+mn-ea"/>
                <a:cs typeface="Courier New" panose="02070309020205020404" pitchFamily="49" charset="0"/>
              </a:rPr>
              <a:t>"</a:t>
            </a: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&gt;</a:t>
            </a:r>
            <a:r>
              <a:rPr kumimoji="0" lang="en-US" altLang="ru-RU" sz="1400" b="0" i="0" u="none" strike="noStrike" kern="1200" cap="none" spc="0" normalizeH="0" baseline="0" noProof="0" dirty="0">
                <a:ln>
                  <a:noFill/>
                </a:ln>
                <a:solidFill>
                  <a:srgbClr val="B6D4FC"/>
                </a:solidFill>
                <a:effectLst/>
                <a:highlight>
                  <a:srgbClr val="B6D4FC"/>
                </a:highlight>
                <a:uLnTx/>
                <a:uFillTx/>
                <a:latin typeface="TT Hoves" panose="02000503030000020004"/>
                <a:ea typeface="+mn-ea"/>
                <a:cs typeface="Courier New" panose="02070309020205020404" pitchFamily="49" charset="0"/>
              </a:rPr>
              <a:t>   </a:t>
            </a: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         </a:t>
            </a:r>
            <a:r>
              <a:rPr kumimoji="0" lang="en-US" altLang="ru-RU" sz="1400" b="0" i="0" u="none" strike="noStrike" kern="1200" cap="none" spc="0" normalizeH="0" baseline="0" noProof="0" dirty="0">
                <a:ln>
                  <a:noFill/>
                </a:ln>
                <a:solidFill>
                  <a:srgbClr val="0070C0"/>
                </a:solidFill>
                <a:effectLst/>
                <a:uLnTx/>
                <a:uFillTx/>
                <a:latin typeface="TT Hoves" panose="02000503030000020004"/>
                <a:ea typeface="+mn-ea"/>
                <a:cs typeface="Courier New" panose="02070309020205020404" pitchFamily="49" charset="0"/>
              </a:rPr>
              <a:t>                                     </a:t>
            </a:r>
            <a:r>
              <a:rPr kumimoji="0" lang="en-US" altLang="ru-RU" sz="1400" b="0" i="0" u="none" strike="noStrike" kern="1200" cap="none" spc="0" normalizeH="0" baseline="0" noProof="0" dirty="0">
                <a:ln>
                  <a:noFill/>
                </a:ln>
                <a:solidFill>
                  <a:srgbClr val="B6D4FC"/>
                </a:solidFill>
                <a:effectLst/>
                <a:highlight>
                  <a:srgbClr val="B6D4FC"/>
                </a:highlight>
                <a:uLnTx/>
                <a:uFillTx/>
                <a:latin typeface="TT Hoves" panose="02000503030000020004"/>
                <a:ea typeface="+mn-ea"/>
                <a:cs typeface="Courier New" panose="02070309020205020404" pitchFamily="49" charset="0"/>
              </a:rPr>
              <a:t>….</a:t>
            </a: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@import </a:t>
            </a:r>
            <a:r>
              <a:rPr kumimoji="0" lang="en-US" altLang="ru-RU" sz="1400" b="0" i="0" u="none" strike="noStrike" kern="1200" cap="none" spc="0" normalizeH="0" baseline="0" noProof="0" dirty="0" err="1">
                <a:ln>
                  <a:noFill/>
                </a:ln>
                <a:solidFill>
                  <a:srgbClr val="0070C0"/>
                </a:solidFill>
                <a:effectLst/>
                <a:highlight>
                  <a:srgbClr val="B6D4FC"/>
                </a:highlight>
                <a:uLnTx/>
                <a:uFillTx/>
                <a:latin typeface="TT Hoves" panose="02000503030000020004"/>
                <a:ea typeface="+mn-ea"/>
                <a:cs typeface="Courier New" panose="02070309020205020404" pitchFamily="49" charset="0"/>
              </a:rPr>
              <a:t>url</a:t>
            </a: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 (style.</a:t>
            </a:r>
            <a:r>
              <a:rPr kumimoji="0" lang="en-US" altLang="ru-RU" sz="1400" b="0" i="0" u="none" strike="noStrike" kern="1200" cap="none" spc="0" normalizeH="0" baseline="0" noProof="0" dirty="0">
                <a:ln>
                  <a:noFill/>
                </a:ln>
                <a:solidFill>
                  <a:srgbClr val="FF0000"/>
                </a:solidFill>
                <a:effectLst/>
                <a:highlight>
                  <a:srgbClr val="B6D4FC"/>
                </a:highlight>
                <a:uLnTx/>
                <a:uFillTx/>
                <a:latin typeface="TT Hoves" panose="02000503030000020004"/>
                <a:ea typeface="+mn-ea"/>
                <a:cs typeface="Courier New" panose="02070309020205020404" pitchFamily="49" charset="0"/>
              </a:rPr>
              <a:t>css</a:t>
            </a: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a:t>
            </a:r>
          </a:p>
        </p:txBody>
      </p:sp>
      <p:sp>
        <p:nvSpPr>
          <p:cNvPr id="9" name="Заголовок 7">
            <a:extLst>
              <a:ext uri="{FF2B5EF4-FFF2-40B4-BE49-F238E27FC236}">
                <a16:creationId xmlns:a16="http://schemas.microsoft.com/office/drawing/2014/main" id="{4597AC32-EDDE-46EE-9706-8E757765492C}"/>
              </a:ext>
            </a:extLst>
          </p:cNvPr>
          <p:cNvSpPr txBox="1">
            <a:spLocks/>
          </p:cNvSpPr>
          <p:nvPr/>
        </p:nvSpPr>
        <p:spPr>
          <a:xfrm>
            <a:off x="2507440" y="683488"/>
            <a:ext cx="6547107" cy="9677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pPr algn="ctr"/>
            <a:r>
              <a:rPr lang="ru-RU">
                <a:effectLst>
                  <a:outerShdw blurRad="38100" dist="38100" dir="2700000" algn="tl">
                    <a:srgbClr val="000000">
                      <a:alpha val="43137"/>
                    </a:srgbClr>
                  </a:outerShdw>
                </a:effectLst>
                <a:latin typeface="TT Hoves DemiBold"/>
              </a:rPr>
              <a:t>Подключение стилей </a:t>
            </a:r>
            <a:r>
              <a:rPr lang="en-US">
                <a:effectLst>
                  <a:outerShdw blurRad="38100" dist="38100" dir="2700000" algn="tl">
                    <a:srgbClr val="000000">
                      <a:alpha val="43137"/>
                    </a:srgbClr>
                  </a:outerShdw>
                </a:effectLst>
                <a:latin typeface="TT Hoves DemiBold"/>
              </a:rPr>
              <a:t>CSS</a:t>
            </a:r>
            <a:endParaRPr lang="ru-RU"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32971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7E7E7D4-D596-45C8-B697-31F5596FC48B}"/>
              </a:ext>
            </a:extLst>
          </p:cNvPr>
          <p:cNvSpPr>
            <a:spLocks noChangeArrowheads="1"/>
          </p:cNvSpPr>
          <p:nvPr/>
        </p:nvSpPr>
        <p:spPr bwMode="auto">
          <a:xfrm>
            <a:off x="5920142" y="1799356"/>
            <a:ext cx="5427888" cy="3970318"/>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&lt;</a:t>
            </a:r>
            <a:r>
              <a:rPr kumimoji="0" lang="ru-RU"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!DOCTYPE </a:t>
            </a:r>
            <a:r>
              <a:rPr kumimoji="0" lang="ru-RU" altLang="ru-RU" sz="1400" b="0" i="0" u="none" strike="noStrike" cap="none" normalizeH="0" baseline="0" dirty="0" err="1">
                <a:ln>
                  <a:noFill/>
                </a:ln>
                <a:solidFill>
                  <a:schemeClr val="tx1">
                    <a:lumMod val="75000"/>
                    <a:lumOff val="25000"/>
                  </a:schemeClr>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head</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en-US"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meta</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err="1">
                <a:ln>
                  <a:noFill/>
                </a:ln>
                <a:solidFill>
                  <a:schemeClr val="accent1"/>
                </a:solidFill>
                <a:effectLst/>
                <a:latin typeface="TT Hoves" panose="02000503030000020004"/>
                <a:cs typeface="Courier New" panose="02070309020205020404" pitchFamily="49" charset="0"/>
              </a:rPr>
              <a:t>charset</a:t>
            </a:r>
            <a:r>
              <a:rPr kumimoji="0" lang="ru-RU" altLang="ru-RU" sz="1400" b="0" i="0" u="none" strike="noStrike" cap="none" normalizeH="0" baseline="0" dirty="0">
                <a:ln>
                  <a:noFill/>
                </a:ln>
                <a:solidFill>
                  <a:srgbClr val="7030A0"/>
                </a:solidFill>
                <a:effectLst/>
                <a:latin typeface="TT Hoves" panose="02000503030000020004"/>
                <a:cs typeface="Courier New" panose="02070309020205020404" pitchFamily="49" charset="0"/>
              </a:rPr>
              <a:t>="utf-8"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title</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HTML Document</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title</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endParaRPr lang="en-US" altLang="ru-RU" sz="1400" dirty="0">
              <a:solidFill>
                <a:srgbClr val="0070C0"/>
              </a:solidFill>
              <a:latin typeface="TT Hoves" panose="02000503030000020004"/>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lang="en-US" altLang="ru-RU" sz="1400" dirty="0">
                <a:solidFill>
                  <a:srgbClr val="0070C0"/>
                </a:solidFill>
                <a:highlight>
                  <a:srgbClr val="B6D4FC"/>
                </a:highlight>
                <a:latin typeface="TT Hoves" panose="02000503030000020004"/>
                <a:cs typeface="Courier New" panose="02070309020205020404" pitchFamily="49" charset="0"/>
              </a:rPr>
              <a:t>&lt;</a:t>
            </a:r>
            <a:r>
              <a:rPr lang="en-US" altLang="ru-RU" sz="1400" b="1" dirty="0">
                <a:solidFill>
                  <a:srgbClr val="0070C0"/>
                </a:solidFill>
                <a:highlight>
                  <a:srgbClr val="B6D4FC"/>
                </a:highlight>
                <a:latin typeface="TT Hoves" panose="02000503030000020004"/>
                <a:cs typeface="Courier New" panose="02070309020205020404" pitchFamily="49" charset="0"/>
              </a:rPr>
              <a:t>style</a:t>
            </a:r>
            <a:r>
              <a:rPr kumimoji="0" lang="en-US" altLang="ru-RU" sz="140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rPr>
              <a:t>&gt;</a:t>
            </a:r>
          </a:p>
          <a:p>
            <a:pPr lvl="1" eaLnBrk="0" fontAlgn="base" hangingPunct="0">
              <a:spcBef>
                <a:spcPct val="0"/>
              </a:spcBef>
              <a:spcAft>
                <a:spcPct val="0"/>
              </a:spcAft>
            </a:pPr>
            <a:r>
              <a:rPr lang="en-US" altLang="ru-RU" sz="1400" b="1" dirty="0">
                <a:solidFill>
                  <a:srgbClr val="0070C0"/>
                </a:solidFill>
                <a:latin typeface="TT Hoves" panose="02000503030000020004"/>
                <a:cs typeface="Courier New" panose="02070309020205020404" pitchFamily="49" charset="0"/>
              </a:rPr>
              <a:t>           </a:t>
            </a:r>
            <a:r>
              <a:rPr lang="en-US" altLang="ru-RU" sz="1400" b="1" dirty="0">
                <a:solidFill>
                  <a:srgbClr val="0070C0"/>
                </a:solidFill>
                <a:highlight>
                  <a:srgbClr val="B6D4FC"/>
                </a:highlight>
                <a:latin typeface="TT Hoves" panose="02000503030000020004"/>
                <a:cs typeface="Courier New" panose="02070309020205020404" pitchFamily="49" charset="0"/>
              </a:rPr>
              <a:t>             body {</a:t>
            </a:r>
          </a:p>
          <a:p>
            <a:pPr lvl="1" eaLnBrk="0" fontAlgn="base" hangingPunct="0">
              <a:spcBef>
                <a:spcPct val="0"/>
              </a:spcBef>
              <a:spcAft>
                <a:spcPct val="0"/>
              </a:spcAft>
            </a:pPr>
            <a:r>
              <a:rPr lang="en-US" altLang="ru-RU" sz="1400" b="1" dirty="0">
                <a:solidFill>
                  <a:srgbClr val="0070C0"/>
                </a:solidFill>
                <a:latin typeface="TT Hoves" panose="02000503030000020004"/>
                <a:cs typeface="Courier New" panose="02070309020205020404" pitchFamily="49" charset="0"/>
              </a:rPr>
              <a:t>           </a:t>
            </a:r>
            <a:r>
              <a:rPr lang="en-US" altLang="ru-RU" sz="1400" b="1" dirty="0">
                <a:solidFill>
                  <a:srgbClr val="0070C0"/>
                </a:solidFill>
                <a:highlight>
                  <a:srgbClr val="B6D4FC"/>
                </a:highlight>
                <a:latin typeface="TT Hoves" panose="02000503030000020004"/>
                <a:cs typeface="Courier New" panose="02070309020205020404" pitchFamily="49" charset="0"/>
              </a:rPr>
              <a:t>                    color: red;</a:t>
            </a:r>
          </a:p>
          <a:p>
            <a:pPr lvl="1" eaLnBrk="0" fontAlgn="base" hangingPunct="0">
              <a:spcBef>
                <a:spcPct val="0"/>
              </a:spcBef>
              <a:spcAft>
                <a:spcPct val="0"/>
              </a:spcAft>
            </a:pPr>
            <a:r>
              <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a:t>
            </a:r>
            <a:r>
              <a:rPr kumimoji="0" lang="en-US" altLang="ru-RU" sz="1400" b="0"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rPr>
              <a:t>             </a:t>
            </a:r>
            <a:r>
              <a:rPr kumimoji="0" lang="en-US" altLang="ru-RU" sz="1400" b="1" i="0" u="none" strike="noStrike" cap="none" normalizeH="0" baseline="0" dirty="0">
                <a:ln>
                  <a:noFill/>
                </a:ln>
                <a:solidFill>
                  <a:srgbClr val="0070C0"/>
                </a:solidFill>
                <a:effectLst/>
                <a:highlight>
                  <a:srgbClr val="B6D4FC"/>
                </a:highlight>
                <a:latin typeface="TT Hoves" panose="02000503030000020004"/>
                <a:cs typeface="Courier New" panose="02070309020205020404" pitchFamily="49" charset="0"/>
              </a:rPr>
              <a:t>}</a:t>
            </a:r>
          </a:p>
          <a:p>
            <a:pPr lvl="1" eaLnBrk="0" fontAlgn="base" hangingPunct="0">
              <a:spcBef>
                <a:spcPct val="0"/>
              </a:spcBef>
              <a:spcAft>
                <a:spcPct val="0"/>
              </a:spcAft>
            </a:pPr>
            <a:r>
              <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en-US"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/style</a:t>
            </a:r>
            <a:r>
              <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lvl="1" eaLnBrk="0" fontAlgn="base" hangingPunct="0">
              <a:spcBef>
                <a:spcPct val="0"/>
              </a:spcBef>
              <a:spcAft>
                <a:spcPct val="0"/>
              </a:spcAft>
            </a:pPr>
            <a:r>
              <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head</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000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body</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p</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b</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Этот текст будет полужирным,</a:t>
            </a:r>
          </a:p>
          <a:p>
            <a:pPr lvl="3" eaLnBrk="0" fontAlgn="base" hangingPunct="0">
              <a:spcBef>
                <a:spcPct val="0"/>
              </a:spcBef>
              <a:spcAft>
                <a:spcPct val="0"/>
              </a:spcAft>
            </a:pP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i</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а этот — ещё и курсивным</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i</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b</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p</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body</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p:txBody>
      </p:sp>
      <p:sp>
        <p:nvSpPr>
          <p:cNvPr id="5" name="Текст 4">
            <a:extLst>
              <a:ext uri="{FF2B5EF4-FFF2-40B4-BE49-F238E27FC236}">
                <a16:creationId xmlns:a16="http://schemas.microsoft.com/office/drawing/2014/main" id="{5CF35E6A-9682-4751-B00E-A6A174B5FDD2}"/>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12" name="Прямоугольник 11">
            <a:extLst>
              <a:ext uri="{FF2B5EF4-FFF2-40B4-BE49-F238E27FC236}">
                <a16:creationId xmlns:a16="http://schemas.microsoft.com/office/drawing/2014/main" id="{2B2AC548-8AC0-4833-9EAF-FE75DDFE90E1}"/>
              </a:ext>
            </a:extLst>
          </p:cNvPr>
          <p:cNvSpPr/>
          <p:nvPr/>
        </p:nvSpPr>
        <p:spPr>
          <a:xfrm>
            <a:off x="353106" y="2707353"/>
            <a:ext cx="5014024" cy="2031325"/>
          </a:xfrm>
          <a:prstGeom prst="rect">
            <a:avLst/>
          </a:prstGeom>
        </p:spPr>
        <p:txBody>
          <a:bodyPr wrap="square">
            <a:spAutoFit/>
          </a:bodyPr>
          <a:lstStyle/>
          <a:p>
            <a:pPr algn="just"/>
            <a:r>
              <a:rPr lang="ru-RU" dirty="0">
                <a:latin typeface="TT Hoves" panose="02000503030000020004"/>
              </a:rPr>
              <a:t>Стили CSS могут быть подключены или внедрены в описываемый ими веб-документ четырьмя способами:</a:t>
            </a:r>
            <a:endParaRPr lang="en-US" dirty="0"/>
          </a:p>
          <a:p>
            <a:endParaRPr lang="en-US" dirty="0"/>
          </a:p>
          <a:p>
            <a:pPr marL="285750" indent="-285750" algn="just">
              <a:buClr>
                <a:schemeClr val="accent1"/>
              </a:buClr>
              <a:buFont typeface="Wingdings" panose="05000000000000000000" pitchFamily="2" charset="2"/>
              <a:buChar char="v"/>
            </a:pPr>
            <a:r>
              <a:rPr lang="ru-RU" dirty="0">
                <a:latin typeface="TT Hoves" panose="02000503030000020004"/>
              </a:rPr>
              <a:t>когда стили описаны внутри документа, они могут быть включены в </a:t>
            </a:r>
            <a:r>
              <a:rPr lang="ru-RU" b="1" dirty="0">
                <a:solidFill>
                  <a:schemeClr val="accent1"/>
                </a:solidFill>
                <a:latin typeface="TT Hoves" panose="02000503030000020004"/>
              </a:rPr>
              <a:t>элемент</a:t>
            </a:r>
            <a:r>
              <a:rPr lang="ru-RU" dirty="0">
                <a:latin typeface="TT Hoves" panose="02000503030000020004"/>
              </a:rPr>
              <a:t> </a:t>
            </a:r>
            <a:r>
              <a:rPr lang="ru-RU" b="1" dirty="0">
                <a:solidFill>
                  <a:schemeClr val="accent1"/>
                </a:solidFill>
                <a:latin typeface="TT Hoves" panose="02000503030000020004"/>
              </a:rPr>
              <a:t>&lt;</a:t>
            </a:r>
            <a:r>
              <a:rPr lang="ru-RU" b="1" dirty="0" err="1">
                <a:solidFill>
                  <a:schemeClr val="accent1"/>
                </a:solidFill>
                <a:latin typeface="TT Hoves" panose="02000503030000020004"/>
              </a:rPr>
              <a:t>style</a:t>
            </a:r>
            <a:r>
              <a:rPr lang="ru-RU" b="1" dirty="0">
                <a:solidFill>
                  <a:schemeClr val="accent1"/>
                </a:solidFill>
                <a:latin typeface="TT Hoves" panose="02000503030000020004"/>
              </a:rPr>
              <a:t>&gt;, </a:t>
            </a:r>
            <a:r>
              <a:rPr lang="ru-RU" dirty="0">
                <a:latin typeface="TT Hoves" panose="02000503030000020004"/>
              </a:rPr>
              <a:t>который включается в </a:t>
            </a:r>
            <a:r>
              <a:rPr lang="ru-RU" b="1" dirty="0">
                <a:solidFill>
                  <a:schemeClr val="accent1"/>
                </a:solidFill>
                <a:latin typeface="TT Hoves" panose="02000503030000020004"/>
              </a:rPr>
              <a:t>элемент &lt;</a:t>
            </a:r>
            <a:r>
              <a:rPr lang="ru-RU" b="1" dirty="0" err="1">
                <a:solidFill>
                  <a:schemeClr val="accent1"/>
                </a:solidFill>
                <a:latin typeface="TT Hoves" panose="02000503030000020004"/>
              </a:rPr>
              <a:t>head</a:t>
            </a:r>
            <a:r>
              <a:rPr lang="ru-RU" b="1" dirty="0">
                <a:solidFill>
                  <a:schemeClr val="accent1"/>
                </a:solidFill>
                <a:latin typeface="TT Hoves" panose="02000503030000020004"/>
              </a:rPr>
              <a:t>&gt;</a:t>
            </a:r>
          </a:p>
        </p:txBody>
      </p:sp>
      <p:sp>
        <p:nvSpPr>
          <p:cNvPr id="2" name="Прямоугольник 1">
            <a:extLst>
              <a:ext uri="{FF2B5EF4-FFF2-40B4-BE49-F238E27FC236}">
                <a16:creationId xmlns:a16="http://schemas.microsoft.com/office/drawing/2014/main" id="{89C1CEA6-72AC-4189-A1EC-B3354D53E403}"/>
              </a:ext>
            </a:extLst>
          </p:cNvPr>
          <p:cNvSpPr/>
          <p:nvPr/>
        </p:nvSpPr>
        <p:spPr>
          <a:xfrm>
            <a:off x="5920143" y="2912165"/>
            <a:ext cx="5427888" cy="1073427"/>
          </a:xfrm>
          <a:prstGeom prst="rect">
            <a:avLst/>
          </a:prstGeom>
          <a:solidFill>
            <a:srgbClr val="B6D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                     &lt;</a:t>
            </a:r>
            <a:r>
              <a:rPr kumimoji="0" lang="en-US" altLang="ru-RU" sz="1400" b="1"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style</a:t>
            </a: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&gt;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ru-RU" sz="1400" b="1" i="0" u="none" strike="noStrike" kern="1200" cap="none" spc="0" normalizeH="0" baseline="0" noProof="0" dirty="0">
                <a:ln>
                  <a:noFill/>
                </a:ln>
                <a:solidFill>
                  <a:srgbClr val="0070C0"/>
                </a:solidFill>
                <a:effectLst/>
                <a:uLnTx/>
                <a:uFillTx/>
                <a:latin typeface="TT Hoves" panose="02000503030000020004"/>
                <a:ea typeface="+mn-ea"/>
                <a:cs typeface="Courier New" panose="02070309020205020404" pitchFamily="49" charset="0"/>
              </a:rPr>
              <a:t>           </a:t>
            </a:r>
            <a:r>
              <a:rPr kumimoji="0" lang="en-US" altLang="ru-RU" sz="1400" b="1"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             body {</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ru-RU" sz="1400" b="1" i="0" u="none" strike="noStrike" kern="1200" cap="none" spc="0" normalizeH="0" baseline="0" noProof="0" dirty="0">
                <a:ln>
                  <a:noFill/>
                </a:ln>
                <a:solidFill>
                  <a:srgbClr val="0070C0"/>
                </a:solidFill>
                <a:effectLst/>
                <a:uLnTx/>
                <a:uFillTx/>
                <a:latin typeface="TT Hoves" panose="02000503030000020004"/>
                <a:ea typeface="+mn-ea"/>
                <a:cs typeface="Courier New" panose="02070309020205020404" pitchFamily="49" charset="0"/>
              </a:rPr>
              <a:t>           </a:t>
            </a:r>
            <a:r>
              <a:rPr kumimoji="0" lang="en-US" altLang="ru-RU" sz="1400" b="1"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                    </a:t>
            </a:r>
            <a:r>
              <a:rPr kumimoji="0" lang="en-US" altLang="ru-RU" sz="1400" b="1" i="0" u="none" strike="noStrike" kern="1200" cap="none" spc="0" normalizeH="0" baseline="0" noProof="0" dirty="0">
                <a:ln>
                  <a:noFill/>
                </a:ln>
                <a:solidFill>
                  <a:schemeClr val="accent1"/>
                </a:solidFill>
                <a:effectLst/>
                <a:highlight>
                  <a:srgbClr val="B6D4FC"/>
                </a:highlight>
                <a:uLnTx/>
                <a:uFillTx/>
                <a:latin typeface="TT Hoves" panose="02000503030000020004"/>
                <a:ea typeface="+mn-ea"/>
                <a:cs typeface="Courier New" panose="02070309020205020404" pitchFamily="49" charset="0"/>
              </a:rPr>
              <a:t>color:</a:t>
            </a:r>
            <a:r>
              <a:rPr kumimoji="0" lang="en-US" altLang="ru-RU" sz="1400" b="1"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 </a:t>
            </a:r>
            <a:r>
              <a:rPr kumimoji="0" lang="en-US" altLang="ru-RU" sz="1400" b="1" i="0" u="none" strike="noStrike" kern="1200" cap="none" spc="0" normalizeH="0" baseline="0" noProof="0" dirty="0">
                <a:ln>
                  <a:noFill/>
                </a:ln>
                <a:solidFill>
                  <a:schemeClr val="tx1"/>
                </a:solidFill>
                <a:effectLst/>
                <a:highlight>
                  <a:srgbClr val="B6D4FC"/>
                </a:highlight>
                <a:uLnTx/>
                <a:uFillTx/>
                <a:latin typeface="TT Hoves" panose="02000503030000020004"/>
                <a:ea typeface="+mn-ea"/>
                <a:cs typeface="Courier New" panose="02070309020205020404" pitchFamily="49" charset="0"/>
              </a:rPr>
              <a:t>red</a:t>
            </a:r>
            <a:r>
              <a:rPr kumimoji="0" lang="en-US" altLang="ru-RU" sz="1400" b="1"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ru-RU" sz="1400" b="0" i="0" u="none" strike="noStrike" kern="1200" cap="none" spc="0" normalizeH="0" baseline="0" noProof="0" dirty="0">
                <a:ln>
                  <a:noFill/>
                </a:ln>
                <a:solidFill>
                  <a:srgbClr val="0070C0"/>
                </a:solidFill>
                <a:effectLst/>
                <a:uLnTx/>
                <a:uFillTx/>
                <a:latin typeface="TT Hoves" panose="02000503030000020004"/>
                <a:ea typeface="+mn-ea"/>
                <a:cs typeface="Courier New" panose="02070309020205020404" pitchFamily="49" charset="0"/>
              </a:rPr>
              <a:t>           </a:t>
            </a: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             </a:t>
            </a:r>
            <a:r>
              <a:rPr kumimoji="0" lang="en-US" altLang="ru-RU" sz="1400" b="1"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a:t>
            </a:r>
          </a:p>
          <a:p>
            <a:pPr marL="457200" marR="0" lvl="1" indent="0" algn="l" defTabSz="914400" rtl="0" eaLnBrk="0" fontAlgn="base" latinLnBrk="0" hangingPunct="0">
              <a:lnSpc>
                <a:spcPct val="100000"/>
              </a:lnSpc>
              <a:spcBef>
                <a:spcPct val="0"/>
              </a:spcBef>
              <a:spcAft>
                <a:spcPct val="0"/>
              </a:spcAft>
              <a:buClrTx/>
              <a:buSzTx/>
              <a:buFontTx/>
              <a:buNone/>
              <a:tabLst/>
              <a:defRPr/>
            </a:pPr>
            <a:r>
              <a:rPr kumimoji="0" lang="en-US" altLang="ru-RU" sz="1400" b="0" i="0" u="none" strike="noStrike" kern="1200" cap="none" spc="0" normalizeH="0" baseline="0" noProof="0" dirty="0">
                <a:ln>
                  <a:noFill/>
                </a:ln>
                <a:solidFill>
                  <a:srgbClr val="0070C0"/>
                </a:solidFill>
                <a:effectLst/>
                <a:uLnTx/>
                <a:uFillTx/>
                <a:latin typeface="TT Hoves" panose="02000503030000020004"/>
                <a:ea typeface="+mn-ea"/>
                <a:cs typeface="Courier New" panose="02070309020205020404" pitchFamily="49" charset="0"/>
              </a:rPr>
              <a:t>           &lt;</a:t>
            </a:r>
            <a:r>
              <a:rPr kumimoji="0" lang="en-US" altLang="ru-RU" sz="1400" b="1" i="0" u="none" strike="noStrike" kern="1200" cap="none" spc="0" normalizeH="0" baseline="0" noProof="0" dirty="0">
                <a:ln>
                  <a:noFill/>
                </a:ln>
                <a:solidFill>
                  <a:srgbClr val="0070C0"/>
                </a:solidFill>
                <a:effectLst/>
                <a:uLnTx/>
                <a:uFillTx/>
                <a:latin typeface="TT Hoves" panose="02000503030000020004"/>
                <a:ea typeface="+mn-ea"/>
                <a:cs typeface="Courier New" panose="02070309020205020404" pitchFamily="49" charset="0"/>
              </a:rPr>
              <a:t>/style</a:t>
            </a:r>
            <a:r>
              <a:rPr kumimoji="0" lang="en-US" altLang="ru-RU" sz="1400" b="0" i="0" u="none" strike="noStrike" kern="1200" cap="none" spc="0" normalizeH="0" baseline="0" noProof="0" dirty="0">
                <a:ln>
                  <a:noFill/>
                </a:ln>
                <a:solidFill>
                  <a:srgbClr val="0070C0"/>
                </a:solidFill>
                <a:effectLst/>
                <a:uLnTx/>
                <a:uFillTx/>
                <a:latin typeface="TT Hoves" panose="02000503030000020004"/>
                <a:ea typeface="+mn-ea"/>
                <a:cs typeface="Courier New" panose="02070309020205020404" pitchFamily="49" charset="0"/>
              </a:rPr>
              <a:t>&gt;  </a:t>
            </a:r>
          </a:p>
        </p:txBody>
      </p:sp>
      <p:sp>
        <p:nvSpPr>
          <p:cNvPr id="7" name="Заголовок 7">
            <a:extLst>
              <a:ext uri="{FF2B5EF4-FFF2-40B4-BE49-F238E27FC236}">
                <a16:creationId xmlns:a16="http://schemas.microsoft.com/office/drawing/2014/main" id="{6985DD2E-E7E6-4194-BDAA-F5B5F4C30109}"/>
              </a:ext>
            </a:extLst>
          </p:cNvPr>
          <p:cNvSpPr txBox="1">
            <a:spLocks/>
          </p:cNvSpPr>
          <p:nvPr/>
        </p:nvSpPr>
        <p:spPr>
          <a:xfrm>
            <a:off x="2507440" y="683488"/>
            <a:ext cx="6547107" cy="9677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pPr algn="ctr"/>
            <a:r>
              <a:rPr lang="ru-RU">
                <a:effectLst>
                  <a:outerShdw blurRad="38100" dist="38100" dir="2700000" algn="tl">
                    <a:srgbClr val="000000">
                      <a:alpha val="43137"/>
                    </a:srgbClr>
                  </a:outerShdw>
                </a:effectLst>
                <a:latin typeface="TT Hoves DemiBold"/>
              </a:rPr>
              <a:t>Подключение стилей </a:t>
            </a:r>
            <a:r>
              <a:rPr lang="en-US">
                <a:effectLst>
                  <a:outerShdw blurRad="38100" dist="38100" dir="2700000" algn="tl">
                    <a:srgbClr val="000000">
                      <a:alpha val="43137"/>
                    </a:srgbClr>
                  </a:outerShdw>
                </a:effectLst>
                <a:latin typeface="TT Hoves DemiBold"/>
              </a:rPr>
              <a:t>CSS</a:t>
            </a:r>
            <a:endParaRPr lang="ru-RU"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529054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a:extLst>
              <a:ext uri="{FF2B5EF4-FFF2-40B4-BE49-F238E27FC236}">
                <a16:creationId xmlns:a16="http://schemas.microsoft.com/office/drawing/2014/main" id="{27E7E7D4-D596-45C8-B697-31F5596FC48B}"/>
              </a:ext>
            </a:extLst>
          </p:cNvPr>
          <p:cNvSpPr>
            <a:spLocks noChangeArrowheads="1"/>
          </p:cNvSpPr>
          <p:nvPr/>
        </p:nvSpPr>
        <p:spPr bwMode="auto">
          <a:xfrm>
            <a:off x="5780994" y="2230243"/>
            <a:ext cx="5529736" cy="3108543"/>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&lt;</a:t>
            </a:r>
            <a:r>
              <a:rPr kumimoji="0" lang="ru-RU"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!DOCTYPE </a:t>
            </a:r>
            <a:r>
              <a:rPr kumimoji="0" lang="ru-RU" altLang="ru-RU" sz="1400" b="0" i="0" u="none" strike="noStrike" cap="none" normalizeH="0" baseline="0" dirty="0" err="1">
                <a:ln>
                  <a:noFill/>
                </a:ln>
                <a:solidFill>
                  <a:schemeClr val="tx1">
                    <a:lumMod val="75000"/>
                    <a:lumOff val="25000"/>
                  </a:schemeClr>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chemeClr val="tx1">
                    <a:lumMod val="75000"/>
                    <a:lumOff val="25000"/>
                  </a:schemeClr>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head</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en-US"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meta</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err="1">
                <a:ln>
                  <a:noFill/>
                </a:ln>
                <a:solidFill>
                  <a:schemeClr val="accent1"/>
                </a:solidFill>
                <a:effectLst/>
                <a:latin typeface="TT Hoves" panose="02000503030000020004"/>
                <a:cs typeface="Courier New" panose="02070309020205020404" pitchFamily="49" charset="0"/>
              </a:rPr>
              <a:t>charset</a:t>
            </a:r>
            <a:r>
              <a:rPr kumimoji="0" lang="ru-RU" altLang="ru-RU" sz="1400" b="0" i="0" u="none" strike="noStrike" cap="none" normalizeH="0" baseline="0" dirty="0">
                <a:ln>
                  <a:noFill/>
                </a:ln>
                <a:solidFill>
                  <a:srgbClr val="7030A0"/>
                </a:solidFill>
                <a:effectLst/>
                <a:latin typeface="TT Hoves" panose="02000503030000020004"/>
                <a:cs typeface="Courier New" panose="02070309020205020404" pitchFamily="49" charset="0"/>
              </a:rPr>
              <a:t>="utf-8"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70C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title</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HTML Document</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title</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endParaRPr lang="en-US" altLang="ru-RU" sz="1400" dirty="0">
              <a:solidFill>
                <a:srgbClr val="0070C0"/>
              </a:solidFill>
              <a:latin typeface="TT Hoves" panose="02000503030000020004"/>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head</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ru-RU" sz="1400" dirty="0">
                <a:solidFill>
                  <a:srgbClr val="000000"/>
                </a:solidFill>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body</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p</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endPar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endParaRPr>
          </a:p>
          <a:p>
            <a:pPr lvl="3" eaLnBrk="0" fontAlgn="base" hangingPunct="0">
              <a:spcBef>
                <a:spcPct val="0"/>
              </a:spcBef>
              <a:spcAft>
                <a:spcPct val="0"/>
              </a:spcAft>
            </a:pPr>
            <a:endPar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endParaRPr>
          </a:p>
          <a:p>
            <a:pPr lvl="3" eaLnBrk="0" fontAlgn="base" hangingPunct="0">
              <a:spcBef>
                <a:spcPct val="0"/>
              </a:spcBef>
              <a:spcAft>
                <a:spcPct val="0"/>
              </a:spcAft>
            </a:pPr>
            <a:r>
              <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b</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Этот текст будет полужирным,</a:t>
            </a:r>
          </a:p>
          <a:p>
            <a:pPr lvl="3" eaLnBrk="0" fontAlgn="base" hangingPunct="0">
              <a:spcBef>
                <a:spcPct val="0"/>
              </a:spcBef>
              <a:spcAft>
                <a:spcPct val="0"/>
              </a:spcAft>
            </a:pP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i</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r>
              <a:rPr kumimoji="0" lang="ru-RU" altLang="ru-RU" sz="1400" b="0" i="0" u="none" strike="noStrike" cap="none" normalizeH="0" baseline="0" dirty="0">
                <a:ln>
                  <a:noFill/>
                </a:ln>
                <a:solidFill>
                  <a:srgbClr val="000000"/>
                </a:solidFill>
                <a:effectLst/>
                <a:latin typeface="TT Hoves" panose="02000503030000020004"/>
                <a:cs typeface="Courier New" panose="02070309020205020404" pitchFamily="49" charset="0"/>
              </a:rPr>
              <a:t>а этот — ещё и курсивным</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i</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b</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endParaRPr kumimoji="0" lang="en-US" altLang="ru-RU" sz="1400" b="0" i="0" u="none" strike="noStrike" cap="none" normalizeH="0" baseline="0" dirty="0">
              <a:ln>
                <a:noFill/>
              </a:ln>
              <a:solidFill>
                <a:srgbClr val="0070C0"/>
              </a:solidFill>
              <a:effectLst/>
              <a:latin typeface="TT Hoves" panose="02000503030000020004"/>
              <a:cs typeface="Courier New" panose="02070309020205020404" pitchFamily="49" charset="0"/>
            </a:endParaRPr>
          </a:p>
          <a:p>
            <a:pPr lvl="3" eaLnBrk="0" fontAlgn="base" hangingPunct="0">
              <a:spcBef>
                <a:spcPct val="0"/>
              </a:spcBef>
              <a:spcAft>
                <a:spcPct val="0"/>
              </a:spcAf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p</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body</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&lt;/</a:t>
            </a:r>
            <a:r>
              <a:rPr kumimoji="0" lang="ru-RU" altLang="ru-RU" sz="1400" b="1" i="0" u="none" strike="noStrike" cap="none" normalizeH="0" baseline="0" dirty="0" err="1">
                <a:ln>
                  <a:noFill/>
                </a:ln>
                <a:solidFill>
                  <a:srgbClr val="0070C0"/>
                </a:solidFill>
                <a:effectLst/>
                <a:latin typeface="TT Hoves" panose="02000503030000020004"/>
                <a:cs typeface="Courier New" panose="02070309020205020404" pitchFamily="49" charset="0"/>
              </a:rPr>
              <a:t>html</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&gt;</a:t>
            </a:r>
          </a:p>
        </p:txBody>
      </p:sp>
      <p:sp>
        <p:nvSpPr>
          <p:cNvPr id="5" name="Текст 4">
            <a:extLst>
              <a:ext uri="{FF2B5EF4-FFF2-40B4-BE49-F238E27FC236}">
                <a16:creationId xmlns:a16="http://schemas.microsoft.com/office/drawing/2014/main" id="{5CF35E6A-9682-4751-B00E-A6A174B5FDD2}"/>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12" name="Прямоугольник 11">
            <a:extLst>
              <a:ext uri="{FF2B5EF4-FFF2-40B4-BE49-F238E27FC236}">
                <a16:creationId xmlns:a16="http://schemas.microsoft.com/office/drawing/2014/main" id="{2B2AC548-8AC0-4833-9EAF-FE75DDFE90E1}"/>
              </a:ext>
            </a:extLst>
          </p:cNvPr>
          <p:cNvSpPr/>
          <p:nvPr/>
        </p:nvSpPr>
        <p:spPr>
          <a:xfrm>
            <a:off x="353106" y="2707353"/>
            <a:ext cx="5014024" cy="2031325"/>
          </a:xfrm>
          <a:prstGeom prst="rect">
            <a:avLst/>
          </a:prstGeom>
        </p:spPr>
        <p:txBody>
          <a:bodyPr wrap="square">
            <a:spAutoFit/>
          </a:bodyPr>
          <a:lstStyle/>
          <a:p>
            <a:pPr algn="just"/>
            <a:r>
              <a:rPr lang="ru-RU" dirty="0">
                <a:latin typeface="TT Hoves" panose="02000503030000020004"/>
              </a:rPr>
              <a:t>Стили CSS могут быть подключены или внедрены в описываемый ими веб-документ четырьмя способами:</a:t>
            </a:r>
            <a:endParaRPr lang="en-US" dirty="0"/>
          </a:p>
          <a:p>
            <a:endParaRPr lang="en-US" dirty="0"/>
          </a:p>
          <a:p>
            <a:pPr marL="285750" indent="-285750">
              <a:buClr>
                <a:schemeClr val="accent1"/>
              </a:buClr>
              <a:buFont typeface="Wingdings" panose="05000000000000000000" pitchFamily="2" charset="2"/>
              <a:buChar char="v"/>
            </a:pPr>
            <a:r>
              <a:rPr lang="ru-RU" dirty="0">
                <a:latin typeface="TT Hoves" panose="02000503030000020004"/>
              </a:rPr>
              <a:t>когда стили описаны в теле документа, они могут располагаться </a:t>
            </a:r>
            <a:r>
              <a:rPr lang="ru-RU" b="1" dirty="0">
                <a:solidFill>
                  <a:schemeClr val="accent1"/>
                </a:solidFill>
                <a:latin typeface="TT Hoves" panose="02000503030000020004"/>
              </a:rPr>
              <a:t>в атрибутах отдельного элемента</a:t>
            </a:r>
          </a:p>
        </p:txBody>
      </p:sp>
      <p:sp>
        <p:nvSpPr>
          <p:cNvPr id="2" name="Прямоугольник 1">
            <a:extLst>
              <a:ext uri="{FF2B5EF4-FFF2-40B4-BE49-F238E27FC236}">
                <a16:creationId xmlns:a16="http://schemas.microsoft.com/office/drawing/2014/main" id="{89C1CEA6-72AC-4189-A1EC-B3354D53E403}"/>
              </a:ext>
            </a:extLst>
          </p:cNvPr>
          <p:cNvSpPr/>
          <p:nvPr/>
        </p:nvSpPr>
        <p:spPr>
          <a:xfrm>
            <a:off x="5780995" y="3806688"/>
            <a:ext cx="5529736" cy="437322"/>
          </a:xfrm>
          <a:prstGeom prst="rect">
            <a:avLst/>
          </a:prstGeom>
          <a:solidFill>
            <a:srgbClr val="B6D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defRPr/>
            </a:pPr>
            <a:r>
              <a:rPr kumimoji="0" lang="en-US" altLang="ru-RU" sz="1400" b="0" i="0" u="none" strike="noStrike" kern="1200" cap="none" spc="0" normalizeH="0" baseline="0" noProof="0" dirty="0">
                <a:ln>
                  <a:noFill/>
                </a:ln>
                <a:solidFill>
                  <a:srgbClr val="0070C0"/>
                </a:solidFill>
                <a:effectLst/>
                <a:highlight>
                  <a:srgbClr val="B6D4FC"/>
                </a:highlight>
                <a:uLnTx/>
                <a:uFillTx/>
                <a:latin typeface="TT Hoves" panose="02000503030000020004"/>
                <a:ea typeface="+mn-ea"/>
                <a:cs typeface="Courier New" panose="02070309020205020404" pitchFamily="49" charset="0"/>
              </a:rPr>
              <a:t>                                  </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&lt;</a:t>
            </a:r>
            <a:r>
              <a:rPr kumimoji="0" lang="ru-RU"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p</a:t>
            </a:r>
            <a:r>
              <a:rPr kumimoji="0" lang="en-US" altLang="ru-RU" sz="1400" b="1" i="0" u="none" strike="noStrike" cap="none" normalizeH="0" baseline="0" dirty="0">
                <a:ln>
                  <a:noFill/>
                </a:ln>
                <a:solidFill>
                  <a:srgbClr val="0070C0"/>
                </a:solidFill>
                <a:effectLst/>
                <a:latin typeface="TT Hoves" panose="02000503030000020004"/>
                <a:cs typeface="Courier New" panose="02070309020205020404" pitchFamily="49" charset="0"/>
              </a:rPr>
              <a:t>  </a:t>
            </a:r>
            <a:r>
              <a:rPr kumimoji="0" lang="en-US" altLang="ru-RU" sz="1400" i="0" u="none" strike="noStrike" cap="none" normalizeH="0" baseline="0" dirty="0">
                <a:ln>
                  <a:noFill/>
                </a:ln>
                <a:solidFill>
                  <a:schemeClr val="accent1"/>
                </a:solidFill>
                <a:effectLst/>
                <a:latin typeface="TT Hoves" panose="02000503030000020004"/>
                <a:cs typeface="Courier New" panose="02070309020205020404" pitchFamily="49" charset="0"/>
              </a:rPr>
              <a:t>style</a:t>
            </a:r>
            <a:r>
              <a:rPr kumimoji="0" lang="en-US" altLang="ru-RU" sz="1400" i="0" u="none" strike="noStrike" cap="none" normalizeH="0" baseline="0" dirty="0">
                <a:ln>
                  <a:noFill/>
                </a:ln>
                <a:solidFill>
                  <a:schemeClr val="tx1"/>
                </a:solidFill>
                <a:effectLst/>
                <a:latin typeface="TT Hoves" panose="02000503030000020004"/>
                <a:cs typeface="Courier New" panose="02070309020205020404" pitchFamily="49" charset="0"/>
              </a:rPr>
              <a:t>=</a:t>
            </a:r>
            <a:r>
              <a:rPr kumimoji="0" lang="en-US" altLang="ru-RU" sz="1400" b="1" i="0" u="none" strike="noStrike" cap="none" normalizeH="0" baseline="0" dirty="0">
                <a:ln>
                  <a:noFill/>
                </a:ln>
                <a:solidFill>
                  <a:srgbClr val="7030A0"/>
                </a:solidFill>
                <a:effectLst/>
                <a:latin typeface="Courier New" panose="02070309020205020404" pitchFamily="49" charset="0"/>
                <a:cs typeface="Courier New" panose="02070309020205020404" pitchFamily="49" charset="0"/>
              </a:rPr>
              <a:t>"</a:t>
            </a:r>
            <a:r>
              <a:rPr kumimoji="0" lang="en-US" altLang="ru-RU" sz="1400" i="0" u="none" strike="noStrike" cap="none" normalizeH="0" baseline="0" dirty="0">
                <a:ln>
                  <a:noFill/>
                </a:ln>
                <a:solidFill>
                  <a:srgbClr val="7030A0"/>
                </a:solidFill>
                <a:effectLst/>
                <a:latin typeface="TT Hoves" panose="02000503030000020004"/>
                <a:cs typeface="Courier New" panose="02070309020205020404" pitchFamily="49" charset="0"/>
              </a:rPr>
              <a:t>font-size: 20px; color: green; font-family: </a:t>
            </a:r>
            <a:r>
              <a:rPr kumimoji="0" lang="ru-RU" altLang="ru-RU" sz="1400" i="0" u="none" strike="noStrike" cap="none" normalizeH="0" baseline="0" dirty="0">
                <a:ln>
                  <a:noFill/>
                </a:ln>
                <a:solidFill>
                  <a:srgbClr val="7030A0"/>
                </a:solidFill>
                <a:effectLst/>
                <a:latin typeface="TT Hoves" panose="02000503030000020004"/>
                <a:cs typeface="Courier New" panose="02070309020205020404" pitchFamily="49" charset="0"/>
              </a:rPr>
              <a:t>                  </a:t>
            </a:r>
            <a:r>
              <a:rPr lang="ru-RU" altLang="ru-RU" sz="1400" dirty="0">
                <a:solidFill>
                  <a:srgbClr val="7030A0"/>
                </a:solidFill>
                <a:latin typeface="TT Hoves" panose="02000503030000020004"/>
                <a:cs typeface="Courier New" panose="02070309020205020404" pitchFamily="49" charset="0"/>
              </a:rPr>
              <a:t> </a:t>
            </a:r>
            <a:r>
              <a:rPr kumimoji="0" lang="ru-RU" altLang="ru-RU" sz="1400" i="0" u="none" strike="noStrike" cap="none" normalizeH="0" baseline="0" dirty="0">
                <a:ln>
                  <a:noFill/>
                </a:ln>
                <a:solidFill>
                  <a:srgbClr val="7030A0"/>
                </a:solidFill>
                <a:effectLst/>
                <a:latin typeface="TT Hoves" panose="02000503030000020004"/>
                <a:cs typeface="Courier New" panose="02070309020205020404" pitchFamily="49" charset="0"/>
              </a:rPr>
              <a:t>                                                           </a:t>
            </a:r>
          </a:p>
          <a:p>
            <a:pPr eaLnBrk="0" fontAlgn="base" hangingPunct="0">
              <a:spcBef>
                <a:spcPct val="0"/>
              </a:spcBef>
              <a:spcAft>
                <a:spcPct val="0"/>
              </a:spcAft>
              <a:defRPr/>
            </a:pPr>
            <a:r>
              <a:rPr lang="ru-RU" altLang="ru-RU" sz="1400" dirty="0">
                <a:solidFill>
                  <a:srgbClr val="7030A0"/>
                </a:solidFill>
                <a:latin typeface="TT Hoves" panose="02000503030000020004"/>
                <a:cs typeface="Courier New" panose="02070309020205020404" pitchFamily="49" charset="0"/>
              </a:rPr>
              <a:t>                                     </a:t>
            </a:r>
            <a:r>
              <a:rPr kumimoji="0" lang="en-US" altLang="ru-RU" sz="1400" i="0" u="none" strike="noStrike" cap="none" normalizeH="0" baseline="0" dirty="0">
                <a:ln>
                  <a:noFill/>
                </a:ln>
                <a:solidFill>
                  <a:srgbClr val="7030A0"/>
                </a:solidFill>
                <a:effectLst/>
                <a:latin typeface="TT Hoves" panose="02000503030000020004"/>
                <a:cs typeface="Courier New" panose="02070309020205020404" pitchFamily="49" charset="0"/>
              </a:rPr>
              <a:t>arial,</a:t>
            </a:r>
            <a:r>
              <a:rPr kumimoji="0" lang="ru-RU" altLang="ru-RU" sz="1400" i="0" u="none" strike="noStrike" cap="none" normalizeH="0" baseline="0" dirty="0">
                <a:ln>
                  <a:noFill/>
                </a:ln>
                <a:solidFill>
                  <a:srgbClr val="7030A0"/>
                </a:solidFill>
                <a:effectLst/>
                <a:latin typeface="TT Hoves" panose="02000503030000020004"/>
                <a:cs typeface="Courier New" panose="02070309020205020404" pitchFamily="49" charset="0"/>
              </a:rPr>
              <a:t> </a:t>
            </a:r>
            <a:r>
              <a:rPr kumimoji="0" lang="en-US" altLang="ru-RU" sz="1400" i="0" u="none" strike="noStrike" cap="none" normalizeH="0" baseline="0" dirty="0" err="1">
                <a:ln>
                  <a:noFill/>
                </a:ln>
                <a:solidFill>
                  <a:srgbClr val="7030A0"/>
                </a:solidFill>
                <a:effectLst/>
                <a:latin typeface="TT Hoves" panose="02000503030000020004"/>
                <a:cs typeface="Courier New" panose="02070309020205020404" pitchFamily="49" charset="0"/>
              </a:rPr>
              <a:t>helvetice</a:t>
            </a:r>
            <a:r>
              <a:rPr kumimoji="0" lang="en-US" altLang="ru-RU" sz="1400" i="0" u="none" strike="noStrike" cap="none" normalizeH="0" baseline="0" dirty="0">
                <a:ln>
                  <a:noFill/>
                </a:ln>
                <a:solidFill>
                  <a:srgbClr val="7030A0"/>
                </a:solidFill>
                <a:effectLst/>
                <a:latin typeface="TT Hoves" panose="02000503030000020004"/>
                <a:cs typeface="Courier New" panose="02070309020205020404" pitchFamily="49" charset="0"/>
              </a:rPr>
              <a:t>, sans-serif</a:t>
            </a:r>
            <a:r>
              <a:rPr kumimoji="0" lang="en-US" altLang="ru-RU" sz="1400" b="1" i="0" u="none" strike="noStrike" cap="none" normalizeH="0" baseline="0" dirty="0">
                <a:ln>
                  <a:noFill/>
                </a:ln>
                <a:solidFill>
                  <a:srgbClr val="7030A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70C0"/>
                </a:solidFill>
                <a:effectLst/>
                <a:latin typeface="TT Hoves" panose="02000503030000020004"/>
                <a:cs typeface="Courier New" panose="02070309020205020404" pitchFamily="49" charset="0"/>
              </a:rPr>
              <a:t> &gt;</a:t>
            </a:r>
          </a:p>
        </p:txBody>
      </p:sp>
      <p:sp>
        <p:nvSpPr>
          <p:cNvPr id="7" name="Заголовок 7">
            <a:extLst>
              <a:ext uri="{FF2B5EF4-FFF2-40B4-BE49-F238E27FC236}">
                <a16:creationId xmlns:a16="http://schemas.microsoft.com/office/drawing/2014/main" id="{9698A058-01AA-49AE-81D1-BF48D0090677}"/>
              </a:ext>
            </a:extLst>
          </p:cNvPr>
          <p:cNvSpPr txBox="1">
            <a:spLocks/>
          </p:cNvSpPr>
          <p:nvPr/>
        </p:nvSpPr>
        <p:spPr>
          <a:xfrm>
            <a:off x="2507440" y="683488"/>
            <a:ext cx="6547107" cy="9677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a:rPr>
              <a:t>Подключение стилей </a:t>
            </a:r>
            <a:r>
              <a:rPr lang="en-US" dirty="0">
                <a:effectLst>
                  <a:outerShdw blurRad="38100" dist="38100" dir="2700000" algn="tl">
                    <a:srgbClr val="000000">
                      <a:alpha val="43137"/>
                    </a:srgbClr>
                  </a:outerShdw>
                </a:effectLst>
                <a:latin typeface="TT Hoves DemiBold"/>
              </a:rPr>
              <a:t>CSS</a:t>
            </a:r>
            <a:endParaRPr lang="ru-RU"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082948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4">
            <a:extLst>
              <a:ext uri="{FF2B5EF4-FFF2-40B4-BE49-F238E27FC236}">
                <a16:creationId xmlns:a16="http://schemas.microsoft.com/office/drawing/2014/main" id="{B08FA6CE-D936-4870-92E8-2A36BAB114CC}"/>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7" name="TextBox 6">
            <a:extLst>
              <a:ext uri="{FF2B5EF4-FFF2-40B4-BE49-F238E27FC236}">
                <a16:creationId xmlns:a16="http://schemas.microsoft.com/office/drawing/2014/main" id="{6D6D5549-FA37-49A3-AE0C-ECF72E4E4B4E}"/>
              </a:ext>
            </a:extLst>
          </p:cNvPr>
          <p:cNvSpPr txBox="1"/>
          <p:nvPr/>
        </p:nvSpPr>
        <p:spPr>
          <a:xfrm>
            <a:off x="356686" y="683926"/>
            <a:ext cx="5170354" cy="5599225"/>
          </a:xfrm>
          <a:prstGeom prst="rect">
            <a:avLst/>
          </a:prstGeom>
          <a:solidFill>
            <a:srgbClr val="E5E4E2">
              <a:alpha val="40000"/>
            </a:srgbClr>
          </a:solidFill>
        </p:spPr>
        <p:txBody>
          <a:bodyPr wrap="square" rtlCol="0">
            <a:spAutoFit/>
          </a:bodyPr>
          <a:lstStyle/>
          <a:p>
            <a:pPr>
              <a:lnSpc>
                <a:spcPts val="1100"/>
              </a:lnSpc>
            </a:pPr>
            <a:r>
              <a:rPr lang="en-US" sz="1200" dirty="0">
                <a:solidFill>
                  <a:srgbClr val="FF0000"/>
                </a:solidFill>
                <a:latin typeface="TT Hoves" panose="02000503030000020004" pitchFamily="50" charset="-52"/>
              </a:rPr>
              <a:t>body</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 “Arial”,  sans-serif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 </a:t>
            </a:r>
            <a:r>
              <a:rPr lang="en-US" sz="1200" dirty="0">
                <a:solidFill>
                  <a:srgbClr val="0070C0"/>
                </a:solidFill>
                <a:latin typeface="TT Hoves" panose="02000503030000020004" pitchFamily="50" charset="-52"/>
              </a:rPr>
              <a:t> 14px;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20px;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#444444;</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FF0000"/>
                </a:solidFill>
                <a:latin typeface="TT Hoves" panose="02000503030000020004" pitchFamily="50" charset="-52"/>
              </a:rPr>
              <a:t>h1</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a:t>
            </a:r>
            <a:r>
              <a:rPr lang="en-US" sz="1200" dirty="0">
                <a:solidFill>
                  <a:srgbClr val="0070C0"/>
                </a:solidFill>
                <a:latin typeface="TT Hoves" panose="02000503030000020004" pitchFamily="50" charset="-52"/>
              </a:rPr>
              <a:t>  255px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 </a:t>
            </a:r>
            <a:r>
              <a:rPr lang="en-US" sz="1200" dirty="0">
                <a:solidFill>
                  <a:srgbClr val="0070C0"/>
                </a:solidFill>
                <a:latin typeface="TT Hoves" panose="02000503030000020004" pitchFamily="50" charset="-52"/>
              </a:rPr>
              <a:t>8px;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“Arial”,  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text-align: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center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font-weight:</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normal</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a:t>
            </a:r>
            <a:r>
              <a:rPr lang="en-US" sz="1200" dirty="0">
                <a:solidFill>
                  <a:srgbClr val="0070C0"/>
                </a:solidFill>
                <a:latin typeface="TT Hoves" panose="02000503030000020004" pitchFamily="50" charset="-52"/>
              </a:rPr>
              <a:t>  56px;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64px;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.site-header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min-width:</a:t>
            </a:r>
            <a:r>
              <a:rPr lang="en-US" sz="1200" dirty="0">
                <a:solidFill>
                  <a:srgbClr val="0070C0"/>
                </a:solidFill>
                <a:latin typeface="TT Hoves" panose="02000503030000020004" pitchFamily="50" charset="-52"/>
              </a:rPr>
              <a:t>  550px;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 </a:t>
            </a:r>
            <a:r>
              <a:rPr lang="en-US" sz="1200" dirty="0">
                <a:solidFill>
                  <a:srgbClr val="0070C0"/>
                </a:solidFill>
                <a:latin typeface="TT Hoves" panose="02000503030000020004" pitchFamily="50" charset="-52"/>
              </a:rPr>
              <a:t> 186px;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70px;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padding-top: </a:t>
            </a:r>
            <a:r>
              <a:rPr lang="en-US" sz="1200" dirty="0">
                <a:solidFill>
                  <a:srgbClr val="0070C0"/>
                </a:solidFill>
                <a:latin typeface="TT Hoves" panose="02000503030000020004" pitchFamily="50" charset="-52"/>
              </a:rPr>
              <a:t> 30;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 </a:t>
            </a:r>
            <a:r>
              <a:rPr lang="en-US" sz="1200" dirty="0">
                <a:solidFill>
                  <a:srgbClr val="0070C0"/>
                </a:solidFill>
                <a:latin typeface="TT Hoves" panose="02000503030000020004" pitchFamily="50" charset="-52"/>
              </a:rPr>
              <a:t> “Arial”,  sans-serif;</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a:t>
            </a:r>
            <a:r>
              <a:rPr lang="en-US" sz="1200" dirty="0">
                <a:solidFill>
                  <a:srgbClr val="0070C0"/>
                </a:solidFill>
                <a:latin typeface="TT Hoves" panose="02000503030000020004" pitchFamily="50" charset="-52"/>
              </a:rPr>
              <a:t>  #847462  </a:t>
            </a:r>
            <a:r>
              <a:rPr lang="en-US" sz="1200" dirty="0">
                <a:solidFill>
                  <a:srgbClr val="7030A0"/>
                </a:solidFill>
                <a:latin typeface="TT Hoves" panose="02000503030000020004" pitchFamily="50" charset="-52"/>
              </a:rPr>
              <a:t>no-repeat center</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url</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/gloevk-bg.jpg”</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background-size: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cover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#ffffff</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.advantages-item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15px;</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.container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 </a:t>
            </a:r>
            <a:r>
              <a:rPr lang="en-US" sz="1200" dirty="0">
                <a:solidFill>
                  <a:srgbClr val="0070C0"/>
                </a:solidFill>
                <a:latin typeface="TT Hoves" panose="02000503030000020004" pitchFamily="50" charset="-52"/>
              </a:rPr>
              <a:t> 510px;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 20px;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p:txBody>
      </p:sp>
      <p:sp>
        <p:nvSpPr>
          <p:cNvPr id="4" name="Заголовок 2">
            <a:extLst>
              <a:ext uri="{FF2B5EF4-FFF2-40B4-BE49-F238E27FC236}">
                <a16:creationId xmlns:a16="http://schemas.microsoft.com/office/drawing/2014/main" id="{36299008-0F56-4047-8262-23669F52BCE5}"/>
              </a:ext>
            </a:extLst>
          </p:cNvPr>
          <p:cNvSpPr txBox="1">
            <a:spLocks/>
          </p:cNvSpPr>
          <p:nvPr/>
        </p:nvSpPr>
        <p:spPr>
          <a:xfrm>
            <a:off x="3324672" y="0"/>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CSS </a:t>
            </a:r>
            <a:r>
              <a:rPr lang="ru-RU" dirty="0">
                <a:effectLst>
                  <a:outerShdw blurRad="38100" dist="38100" dir="2700000" algn="tl">
                    <a:srgbClr val="000000">
                      <a:alpha val="43137"/>
                    </a:srgbClr>
                  </a:outerShdw>
                </a:effectLst>
                <a:latin typeface="TT Hoves DemiBold" panose="02000503030000020004"/>
              </a:rPr>
              <a:t>стили</a:t>
            </a:r>
          </a:p>
        </p:txBody>
      </p:sp>
    </p:spTree>
    <p:extLst>
      <p:ext uri="{BB962C8B-B14F-4D97-AF65-F5344CB8AC3E}">
        <p14:creationId xmlns:p14="http://schemas.microsoft.com/office/powerpoint/2010/main" val="2599699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5CA8FF8E-E2AE-41EC-9AB4-F042497133D3}"/>
              </a:ext>
            </a:extLst>
          </p:cNvPr>
          <p:cNvPicPr>
            <a:picLocks noChangeAspect="1"/>
          </p:cNvPicPr>
          <p:nvPr/>
        </p:nvPicPr>
        <p:blipFill rotWithShape="1">
          <a:blip r:embed="rId2"/>
          <a:srcRect l="51690" t="3980" r="138" b="18209"/>
          <a:stretch/>
        </p:blipFill>
        <p:spPr>
          <a:xfrm>
            <a:off x="6920837" y="760862"/>
            <a:ext cx="4408226" cy="5336275"/>
          </a:xfrm>
          <a:prstGeom prst="rect">
            <a:avLst/>
          </a:prstGeom>
        </p:spPr>
      </p:pic>
      <p:sp>
        <p:nvSpPr>
          <p:cNvPr id="6" name="Текст 4">
            <a:extLst>
              <a:ext uri="{FF2B5EF4-FFF2-40B4-BE49-F238E27FC236}">
                <a16:creationId xmlns:a16="http://schemas.microsoft.com/office/drawing/2014/main" id="{B08FA6CE-D936-4870-92E8-2A36BAB114CC}"/>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9" name="Заголовок 2">
            <a:extLst>
              <a:ext uri="{FF2B5EF4-FFF2-40B4-BE49-F238E27FC236}">
                <a16:creationId xmlns:a16="http://schemas.microsoft.com/office/drawing/2014/main" id="{44C19C6E-EB59-41B6-8429-665AFA1DD9D6}"/>
              </a:ext>
            </a:extLst>
          </p:cNvPr>
          <p:cNvSpPr txBox="1">
            <a:spLocks/>
          </p:cNvSpPr>
          <p:nvPr/>
        </p:nvSpPr>
        <p:spPr>
          <a:xfrm>
            <a:off x="3324672" y="0"/>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CSS </a:t>
            </a:r>
            <a:r>
              <a:rPr lang="ru-RU" dirty="0">
                <a:effectLst>
                  <a:outerShdw blurRad="38100" dist="38100" dir="2700000" algn="tl">
                    <a:srgbClr val="000000">
                      <a:alpha val="43137"/>
                    </a:srgbClr>
                  </a:outerShdw>
                </a:effectLst>
                <a:latin typeface="TT Hoves DemiBold" panose="02000503030000020004"/>
              </a:rPr>
              <a:t>стили</a:t>
            </a:r>
          </a:p>
        </p:txBody>
      </p:sp>
      <p:cxnSp>
        <p:nvCxnSpPr>
          <p:cNvPr id="10" name="Прямая со стрелкой 9">
            <a:extLst>
              <a:ext uri="{FF2B5EF4-FFF2-40B4-BE49-F238E27FC236}">
                <a16:creationId xmlns:a16="http://schemas.microsoft.com/office/drawing/2014/main" id="{77D632FE-253D-827F-4497-8C59149C9852}"/>
              </a:ext>
            </a:extLst>
          </p:cNvPr>
          <p:cNvCxnSpPr/>
          <p:nvPr/>
        </p:nvCxnSpPr>
        <p:spPr>
          <a:xfrm>
            <a:off x="5867400" y="38191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217A0C-86DF-ADC6-ABBF-5FCAB797B320}"/>
              </a:ext>
            </a:extLst>
          </p:cNvPr>
          <p:cNvSpPr txBox="1"/>
          <p:nvPr/>
        </p:nvSpPr>
        <p:spPr>
          <a:xfrm>
            <a:off x="356686" y="683926"/>
            <a:ext cx="5170354" cy="5599225"/>
          </a:xfrm>
          <a:prstGeom prst="rect">
            <a:avLst/>
          </a:prstGeom>
          <a:solidFill>
            <a:srgbClr val="E5E4E2">
              <a:alpha val="40000"/>
            </a:srgbClr>
          </a:solidFill>
        </p:spPr>
        <p:txBody>
          <a:bodyPr wrap="square" rtlCol="0">
            <a:spAutoFit/>
          </a:bodyPr>
          <a:lstStyle/>
          <a:p>
            <a:pPr>
              <a:lnSpc>
                <a:spcPts val="1100"/>
              </a:lnSpc>
            </a:pPr>
            <a:r>
              <a:rPr lang="en-US" sz="1200" dirty="0">
                <a:solidFill>
                  <a:srgbClr val="FF0000"/>
                </a:solidFill>
                <a:latin typeface="TT Hoves" panose="02000503030000020004" pitchFamily="50" charset="-52"/>
              </a:rPr>
              <a:t>body</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 “Arial”,  sans-serif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 </a:t>
            </a:r>
            <a:r>
              <a:rPr lang="en-US" sz="1200" dirty="0">
                <a:solidFill>
                  <a:srgbClr val="0070C0"/>
                </a:solidFill>
                <a:latin typeface="TT Hoves" panose="02000503030000020004" pitchFamily="50" charset="-52"/>
              </a:rPr>
              <a:t> 14px;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20px;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#444444;</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FF0000"/>
                </a:solidFill>
                <a:latin typeface="TT Hoves" panose="02000503030000020004" pitchFamily="50" charset="-52"/>
              </a:rPr>
              <a:t>h1</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a:t>
            </a:r>
            <a:r>
              <a:rPr lang="en-US" sz="1200" dirty="0">
                <a:solidFill>
                  <a:srgbClr val="0070C0"/>
                </a:solidFill>
                <a:latin typeface="TT Hoves" panose="02000503030000020004" pitchFamily="50" charset="-52"/>
              </a:rPr>
              <a:t>  255px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 </a:t>
            </a:r>
            <a:r>
              <a:rPr lang="en-US" sz="1200" dirty="0">
                <a:solidFill>
                  <a:srgbClr val="0070C0"/>
                </a:solidFill>
                <a:latin typeface="TT Hoves" panose="02000503030000020004" pitchFamily="50" charset="-52"/>
              </a:rPr>
              <a:t>8px;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“Arial”,  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text-align: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center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font-weight:</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normal</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a:t>
            </a:r>
            <a:r>
              <a:rPr lang="en-US" sz="1200" dirty="0">
                <a:solidFill>
                  <a:srgbClr val="0070C0"/>
                </a:solidFill>
                <a:latin typeface="TT Hoves" panose="02000503030000020004" pitchFamily="50" charset="-52"/>
              </a:rPr>
              <a:t>  56px;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64px;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.site-header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min-width:</a:t>
            </a:r>
            <a:r>
              <a:rPr lang="en-US" sz="1200" dirty="0">
                <a:solidFill>
                  <a:srgbClr val="0070C0"/>
                </a:solidFill>
                <a:latin typeface="TT Hoves" panose="02000503030000020004" pitchFamily="50" charset="-52"/>
              </a:rPr>
              <a:t>  550px;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 </a:t>
            </a:r>
            <a:r>
              <a:rPr lang="en-US" sz="1200" dirty="0">
                <a:solidFill>
                  <a:srgbClr val="0070C0"/>
                </a:solidFill>
                <a:latin typeface="TT Hoves" panose="02000503030000020004" pitchFamily="50" charset="-52"/>
              </a:rPr>
              <a:t> 186px;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70px;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padding-top: </a:t>
            </a:r>
            <a:r>
              <a:rPr lang="en-US" sz="1200" dirty="0">
                <a:solidFill>
                  <a:srgbClr val="0070C0"/>
                </a:solidFill>
                <a:latin typeface="TT Hoves" panose="02000503030000020004" pitchFamily="50" charset="-52"/>
              </a:rPr>
              <a:t> 30;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 </a:t>
            </a:r>
            <a:r>
              <a:rPr lang="en-US" sz="1200" dirty="0">
                <a:solidFill>
                  <a:srgbClr val="0070C0"/>
                </a:solidFill>
                <a:latin typeface="TT Hoves" panose="02000503030000020004" pitchFamily="50" charset="-52"/>
              </a:rPr>
              <a:t> “Arial”,  sans-serif;</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a:t>
            </a:r>
            <a:r>
              <a:rPr lang="en-US" sz="1200" dirty="0">
                <a:solidFill>
                  <a:srgbClr val="0070C0"/>
                </a:solidFill>
                <a:latin typeface="TT Hoves" panose="02000503030000020004" pitchFamily="50" charset="-52"/>
              </a:rPr>
              <a:t>  #847462  </a:t>
            </a:r>
            <a:r>
              <a:rPr lang="en-US" sz="1200" dirty="0">
                <a:solidFill>
                  <a:srgbClr val="7030A0"/>
                </a:solidFill>
                <a:latin typeface="TT Hoves" panose="02000503030000020004" pitchFamily="50" charset="-52"/>
              </a:rPr>
              <a:t>no-repeat center</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url</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/gloevk-bg.jpg”</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background-size: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cover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#ffffff</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.advantages-item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15px;</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.container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 </a:t>
            </a:r>
            <a:r>
              <a:rPr lang="en-US" sz="1200" dirty="0">
                <a:solidFill>
                  <a:srgbClr val="0070C0"/>
                </a:solidFill>
                <a:latin typeface="TT Hoves" panose="02000503030000020004" pitchFamily="50" charset="-52"/>
              </a:rPr>
              <a:t> 510px;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 20px;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p:txBody>
      </p:sp>
    </p:spTree>
    <p:extLst>
      <p:ext uri="{BB962C8B-B14F-4D97-AF65-F5344CB8AC3E}">
        <p14:creationId xmlns:p14="http://schemas.microsoft.com/office/powerpoint/2010/main" val="2791695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4">
            <a:extLst>
              <a:ext uri="{FF2B5EF4-FFF2-40B4-BE49-F238E27FC236}">
                <a16:creationId xmlns:a16="http://schemas.microsoft.com/office/drawing/2014/main" id="{9708EFFA-3186-4D10-8922-F0731E0888C8}"/>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7" name="TextBox 6">
            <a:extLst>
              <a:ext uri="{FF2B5EF4-FFF2-40B4-BE49-F238E27FC236}">
                <a16:creationId xmlns:a16="http://schemas.microsoft.com/office/drawing/2014/main" id="{11871CDC-E0ED-4404-982C-8F2351B823A0}"/>
              </a:ext>
            </a:extLst>
          </p:cNvPr>
          <p:cNvSpPr txBox="1"/>
          <p:nvPr/>
        </p:nvSpPr>
        <p:spPr>
          <a:xfrm>
            <a:off x="356686" y="683926"/>
            <a:ext cx="5170354" cy="5599225"/>
          </a:xfrm>
          <a:prstGeom prst="rect">
            <a:avLst/>
          </a:prstGeom>
          <a:solidFill>
            <a:srgbClr val="E5E4E2">
              <a:alpha val="40000"/>
            </a:srgbClr>
          </a:solidFill>
        </p:spPr>
        <p:txBody>
          <a:bodyPr wrap="square" rtlCol="0">
            <a:spAutoFit/>
          </a:bodyPr>
          <a:lstStyle/>
          <a:p>
            <a:pPr>
              <a:lnSpc>
                <a:spcPts val="1100"/>
              </a:lnSpc>
            </a:pPr>
            <a:r>
              <a:rPr lang="en-US" sz="1200" dirty="0">
                <a:solidFill>
                  <a:srgbClr val="FF0000"/>
                </a:solidFill>
                <a:latin typeface="TT Hoves" panose="02000503030000020004" pitchFamily="50" charset="-52"/>
              </a:rPr>
              <a:t>body</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 “Arial”,  sans-serif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 </a:t>
            </a:r>
            <a:r>
              <a:rPr lang="en-US" sz="1200" dirty="0">
                <a:solidFill>
                  <a:srgbClr val="0070C0"/>
                </a:solidFill>
                <a:latin typeface="TT Hoves" panose="02000503030000020004" pitchFamily="50" charset="-52"/>
              </a:rPr>
              <a:t> 14px;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20px;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#444444;</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FF0000"/>
                </a:solidFill>
                <a:latin typeface="TT Hoves" panose="02000503030000020004" pitchFamily="50" charset="-52"/>
              </a:rPr>
              <a:t>h1</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a:t>
            </a:r>
            <a:r>
              <a:rPr lang="en-US" sz="1200" dirty="0">
                <a:solidFill>
                  <a:srgbClr val="0070C0"/>
                </a:solidFill>
                <a:latin typeface="TT Hoves" panose="02000503030000020004" pitchFamily="50" charset="-52"/>
              </a:rPr>
              <a:t>  255px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 </a:t>
            </a:r>
            <a:r>
              <a:rPr lang="en-US" sz="1200" dirty="0">
                <a:solidFill>
                  <a:srgbClr val="0070C0"/>
                </a:solidFill>
                <a:latin typeface="TT Hoves" panose="02000503030000020004" pitchFamily="50" charset="-52"/>
              </a:rPr>
              <a:t>8px;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a:t>
            </a:r>
            <a:r>
              <a:rPr lang="en-US" sz="1200" dirty="0">
                <a:solidFill>
                  <a:srgbClr val="7030A0"/>
                </a:solidFill>
                <a:highlight>
                  <a:srgbClr val="B6D4FC"/>
                </a:highlight>
                <a:latin typeface="TT Hoves" panose="02000503030000020004" pitchFamily="50" charset="-52"/>
              </a:rPr>
              <a:t>Georgia</a:t>
            </a:r>
            <a:r>
              <a:rPr lang="en-US" sz="1200" dirty="0">
                <a:solidFill>
                  <a:srgbClr val="7030A0"/>
                </a:solidFill>
                <a:latin typeface="TT Hoves" panose="02000503030000020004" pitchFamily="50" charset="-52"/>
              </a:rPr>
              <a:t>”,  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text-align: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center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font-weight:</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normal</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a:t>
            </a:r>
            <a:r>
              <a:rPr lang="en-US" sz="1200" dirty="0">
                <a:solidFill>
                  <a:srgbClr val="0070C0"/>
                </a:solidFill>
                <a:latin typeface="TT Hoves" panose="02000503030000020004" pitchFamily="50" charset="-52"/>
              </a:rPr>
              <a:t>  56px;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64px;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.site-header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min-width:</a:t>
            </a:r>
            <a:r>
              <a:rPr lang="en-US" sz="1200" dirty="0">
                <a:solidFill>
                  <a:srgbClr val="0070C0"/>
                </a:solidFill>
                <a:latin typeface="TT Hoves" panose="02000503030000020004" pitchFamily="50" charset="-52"/>
              </a:rPr>
              <a:t>  550px;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 </a:t>
            </a:r>
            <a:r>
              <a:rPr lang="en-US" sz="1200" dirty="0">
                <a:solidFill>
                  <a:srgbClr val="0070C0"/>
                </a:solidFill>
                <a:latin typeface="TT Hoves" panose="02000503030000020004" pitchFamily="50" charset="-52"/>
              </a:rPr>
              <a:t> 186px;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70px;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padding-top: </a:t>
            </a:r>
            <a:r>
              <a:rPr lang="en-US" sz="1200" dirty="0">
                <a:solidFill>
                  <a:srgbClr val="0070C0"/>
                </a:solidFill>
                <a:latin typeface="TT Hoves" panose="02000503030000020004" pitchFamily="50" charset="-52"/>
              </a:rPr>
              <a:t> 30;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 </a:t>
            </a:r>
            <a:r>
              <a:rPr lang="en-US" sz="1200" dirty="0">
                <a:solidFill>
                  <a:srgbClr val="0070C0"/>
                </a:solidFill>
                <a:latin typeface="TT Hoves" panose="02000503030000020004" pitchFamily="50" charset="-52"/>
              </a:rPr>
              <a:t> “Arial”,  sans-serif;</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a:t>
            </a:r>
            <a:r>
              <a:rPr lang="en-US" sz="1200" dirty="0">
                <a:solidFill>
                  <a:srgbClr val="0070C0"/>
                </a:solidFill>
                <a:latin typeface="TT Hoves" panose="02000503030000020004" pitchFamily="50" charset="-52"/>
              </a:rPr>
              <a:t>  #847462  </a:t>
            </a:r>
            <a:r>
              <a:rPr lang="en-US" sz="1200" dirty="0">
                <a:solidFill>
                  <a:srgbClr val="7030A0"/>
                </a:solidFill>
                <a:latin typeface="TT Hoves" panose="02000503030000020004" pitchFamily="50" charset="-52"/>
              </a:rPr>
              <a:t>no-repeat center</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url</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/gloevk-bg.jpg”</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background-size: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cover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#ffffff</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.advantages-item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15px;</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.container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 </a:t>
            </a:r>
            <a:r>
              <a:rPr lang="en-US" sz="1200" dirty="0">
                <a:solidFill>
                  <a:srgbClr val="0070C0"/>
                </a:solidFill>
                <a:latin typeface="TT Hoves" panose="02000503030000020004" pitchFamily="50" charset="-52"/>
              </a:rPr>
              <a:t> 510px;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 20px;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p:txBody>
      </p:sp>
      <p:sp>
        <p:nvSpPr>
          <p:cNvPr id="9" name="Заголовок 2">
            <a:extLst>
              <a:ext uri="{FF2B5EF4-FFF2-40B4-BE49-F238E27FC236}">
                <a16:creationId xmlns:a16="http://schemas.microsoft.com/office/drawing/2014/main" id="{B334A850-A505-46E3-AF6A-F7FBDE780DC9}"/>
              </a:ext>
            </a:extLst>
          </p:cNvPr>
          <p:cNvSpPr txBox="1">
            <a:spLocks/>
          </p:cNvSpPr>
          <p:nvPr/>
        </p:nvSpPr>
        <p:spPr>
          <a:xfrm>
            <a:off x="3324672" y="0"/>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CSS </a:t>
            </a:r>
            <a:r>
              <a:rPr lang="ru-RU" dirty="0">
                <a:effectLst>
                  <a:outerShdw blurRad="38100" dist="38100" dir="2700000" algn="tl">
                    <a:srgbClr val="000000">
                      <a:alpha val="43137"/>
                    </a:srgbClr>
                  </a:outerShdw>
                </a:effectLst>
                <a:latin typeface="TT Hoves DemiBold" panose="02000503030000020004"/>
              </a:rPr>
              <a:t>стили</a:t>
            </a:r>
          </a:p>
        </p:txBody>
      </p:sp>
      <p:cxnSp>
        <p:nvCxnSpPr>
          <p:cNvPr id="10" name="Прямая со стрелкой 9">
            <a:extLst>
              <a:ext uri="{FF2B5EF4-FFF2-40B4-BE49-F238E27FC236}">
                <a16:creationId xmlns:a16="http://schemas.microsoft.com/office/drawing/2014/main" id="{9C5DF0D3-18EE-055D-51A0-A6543826B72C}"/>
              </a:ext>
            </a:extLst>
          </p:cNvPr>
          <p:cNvCxnSpPr/>
          <p:nvPr/>
        </p:nvCxnSpPr>
        <p:spPr>
          <a:xfrm>
            <a:off x="5867400" y="38191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Рисунок 11">
            <a:extLst>
              <a:ext uri="{FF2B5EF4-FFF2-40B4-BE49-F238E27FC236}">
                <a16:creationId xmlns:a16="http://schemas.microsoft.com/office/drawing/2014/main" id="{F3B8E7DC-A49B-5944-185F-73632F840057}"/>
              </a:ext>
            </a:extLst>
          </p:cNvPr>
          <p:cNvPicPr>
            <a:picLocks noChangeAspect="1"/>
          </p:cNvPicPr>
          <p:nvPr/>
        </p:nvPicPr>
        <p:blipFill rotWithShape="1">
          <a:blip r:embed="rId3"/>
          <a:srcRect l="51830" t="4776" b="18010"/>
          <a:stretch/>
        </p:blipFill>
        <p:spPr>
          <a:xfrm>
            <a:off x="6936119" y="792281"/>
            <a:ext cx="4428838" cy="5295331"/>
          </a:xfrm>
          <a:prstGeom prst="rect">
            <a:avLst/>
          </a:prstGeom>
        </p:spPr>
      </p:pic>
    </p:spTree>
    <p:extLst>
      <p:ext uri="{BB962C8B-B14F-4D97-AF65-F5344CB8AC3E}">
        <p14:creationId xmlns:p14="http://schemas.microsoft.com/office/powerpoint/2010/main" val="3862810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8D6996-0606-42DE-8761-F77BFC281367}"/>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6" name="TextBox 5">
            <a:extLst>
              <a:ext uri="{FF2B5EF4-FFF2-40B4-BE49-F238E27FC236}">
                <a16:creationId xmlns:a16="http://schemas.microsoft.com/office/drawing/2014/main" id="{10E1D367-C33B-4FDA-95C4-D195D191A596}"/>
              </a:ext>
            </a:extLst>
          </p:cNvPr>
          <p:cNvSpPr txBox="1"/>
          <p:nvPr/>
        </p:nvSpPr>
        <p:spPr>
          <a:xfrm>
            <a:off x="356686" y="683926"/>
            <a:ext cx="5170354" cy="5599225"/>
          </a:xfrm>
          <a:prstGeom prst="rect">
            <a:avLst/>
          </a:prstGeom>
          <a:solidFill>
            <a:srgbClr val="E5E4E2">
              <a:alpha val="40000"/>
            </a:srgbClr>
          </a:solidFill>
        </p:spPr>
        <p:txBody>
          <a:bodyPr wrap="square" rtlCol="0">
            <a:spAutoFit/>
          </a:bodyPr>
          <a:lstStyle/>
          <a:p>
            <a:pPr>
              <a:lnSpc>
                <a:spcPts val="1100"/>
              </a:lnSpc>
            </a:pPr>
            <a:r>
              <a:rPr lang="en-US" sz="1200" dirty="0">
                <a:solidFill>
                  <a:srgbClr val="FF0000"/>
                </a:solidFill>
                <a:latin typeface="TT Hoves" panose="02000503030000020004" pitchFamily="50" charset="-52"/>
              </a:rPr>
              <a:t>body</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 “Arial”,  sans-serif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 </a:t>
            </a:r>
            <a:r>
              <a:rPr lang="en-US" sz="1200" dirty="0">
                <a:solidFill>
                  <a:srgbClr val="0070C0"/>
                </a:solidFill>
                <a:latin typeface="TT Hoves" panose="02000503030000020004" pitchFamily="50" charset="-52"/>
              </a:rPr>
              <a:t> 14px;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20px;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#444444;</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FF0000"/>
                </a:solidFill>
                <a:latin typeface="TT Hoves" panose="02000503030000020004" pitchFamily="50" charset="-52"/>
              </a:rPr>
              <a:t>h1</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a:t>
            </a:r>
            <a:r>
              <a:rPr lang="en-US" sz="1200" dirty="0">
                <a:solidFill>
                  <a:srgbClr val="0070C0"/>
                </a:solidFill>
                <a:latin typeface="TT Hoves" panose="02000503030000020004" pitchFamily="50" charset="-52"/>
              </a:rPr>
              <a:t>  255px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 </a:t>
            </a:r>
            <a:r>
              <a:rPr lang="en-US" sz="1200" dirty="0">
                <a:solidFill>
                  <a:srgbClr val="0070C0"/>
                </a:solidFill>
                <a:latin typeface="TT Hoves" panose="02000503030000020004" pitchFamily="50" charset="-52"/>
              </a:rPr>
              <a:t>8px;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“Georgia”,  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text-align: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center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font-weight:</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normal</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a:t>
            </a:r>
            <a:r>
              <a:rPr lang="en-US" sz="1200" dirty="0">
                <a:solidFill>
                  <a:srgbClr val="0070C0"/>
                </a:solidFill>
                <a:latin typeface="TT Hoves" panose="02000503030000020004" pitchFamily="50" charset="-52"/>
              </a:rPr>
              <a:t>  56px;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64px;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.site-header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min-width:</a:t>
            </a:r>
            <a:r>
              <a:rPr lang="en-US" sz="1200" dirty="0">
                <a:solidFill>
                  <a:srgbClr val="0070C0"/>
                </a:solidFill>
                <a:latin typeface="TT Hoves" panose="02000503030000020004" pitchFamily="50" charset="-52"/>
              </a:rPr>
              <a:t>  550px;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 </a:t>
            </a:r>
            <a:r>
              <a:rPr lang="en-US" sz="1200" dirty="0">
                <a:solidFill>
                  <a:srgbClr val="0070C0"/>
                </a:solidFill>
                <a:latin typeface="TT Hoves" panose="02000503030000020004" pitchFamily="50" charset="-52"/>
              </a:rPr>
              <a:t> 186px;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a:t>
            </a:r>
            <a:r>
              <a:rPr lang="en-US" sz="1200" dirty="0">
                <a:solidFill>
                  <a:srgbClr val="0070C0"/>
                </a:solidFill>
                <a:highlight>
                  <a:srgbClr val="B6D4FC"/>
                </a:highlight>
                <a:latin typeface="TT Hoves" panose="02000503030000020004" pitchFamily="50" charset="-52"/>
              </a:rPr>
              <a:t>150px</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padding-top: </a:t>
            </a:r>
            <a:r>
              <a:rPr lang="en-US" sz="1200" dirty="0">
                <a:solidFill>
                  <a:srgbClr val="0070C0"/>
                </a:solidFill>
                <a:latin typeface="TT Hoves" panose="02000503030000020004" pitchFamily="50" charset="-52"/>
              </a:rPr>
              <a:t> 30;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 </a:t>
            </a:r>
            <a:r>
              <a:rPr lang="en-US" sz="1200" dirty="0">
                <a:solidFill>
                  <a:srgbClr val="0070C0"/>
                </a:solidFill>
                <a:latin typeface="TT Hoves" panose="02000503030000020004" pitchFamily="50" charset="-52"/>
              </a:rPr>
              <a:t> “Arial”,  sans-serif;</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a:t>
            </a:r>
            <a:r>
              <a:rPr lang="en-US" sz="1200" dirty="0">
                <a:solidFill>
                  <a:srgbClr val="0070C0"/>
                </a:solidFill>
                <a:latin typeface="TT Hoves" panose="02000503030000020004" pitchFamily="50" charset="-52"/>
              </a:rPr>
              <a:t>  #847462  </a:t>
            </a:r>
            <a:r>
              <a:rPr lang="en-US" sz="1200" dirty="0">
                <a:solidFill>
                  <a:srgbClr val="7030A0"/>
                </a:solidFill>
                <a:latin typeface="TT Hoves" panose="02000503030000020004" pitchFamily="50" charset="-52"/>
              </a:rPr>
              <a:t>no-repeat center</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url</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/gloevk-bg.jpg”</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background-size: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cover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#ffffff</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.advantages-item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15px;</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.container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 </a:t>
            </a:r>
            <a:r>
              <a:rPr lang="en-US" sz="1200" dirty="0">
                <a:solidFill>
                  <a:srgbClr val="0070C0"/>
                </a:solidFill>
                <a:latin typeface="TT Hoves" panose="02000503030000020004" pitchFamily="50" charset="-52"/>
              </a:rPr>
              <a:t> 510px;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 20px;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p:txBody>
      </p:sp>
      <p:sp>
        <p:nvSpPr>
          <p:cNvPr id="4" name="Заголовок 2">
            <a:extLst>
              <a:ext uri="{FF2B5EF4-FFF2-40B4-BE49-F238E27FC236}">
                <a16:creationId xmlns:a16="http://schemas.microsoft.com/office/drawing/2014/main" id="{FCAD638E-55C3-4824-A168-7A4972184EC8}"/>
              </a:ext>
            </a:extLst>
          </p:cNvPr>
          <p:cNvSpPr txBox="1">
            <a:spLocks/>
          </p:cNvSpPr>
          <p:nvPr/>
        </p:nvSpPr>
        <p:spPr>
          <a:xfrm>
            <a:off x="3324672" y="0"/>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CSS </a:t>
            </a:r>
            <a:r>
              <a:rPr lang="ru-RU" dirty="0">
                <a:effectLst>
                  <a:outerShdw blurRad="38100" dist="38100" dir="2700000" algn="tl">
                    <a:srgbClr val="000000">
                      <a:alpha val="43137"/>
                    </a:srgbClr>
                  </a:outerShdw>
                </a:effectLst>
                <a:latin typeface="TT Hoves DemiBold" panose="02000503030000020004"/>
              </a:rPr>
              <a:t>стили</a:t>
            </a:r>
          </a:p>
        </p:txBody>
      </p:sp>
    </p:spTree>
    <p:extLst>
      <p:ext uri="{BB962C8B-B14F-4D97-AF65-F5344CB8AC3E}">
        <p14:creationId xmlns:p14="http://schemas.microsoft.com/office/powerpoint/2010/main" val="2635701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57B036EF-EDF0-6B6D-6D0E-57F1F0B3F3BC}"/>
              </a:ext>
            </a:extLst>
          </p:cNvPr>
          <p:cNvPicPr>
            <a:picLocks noChangeAspect="1"/>
          </p:cNvPicPr>
          <p:nvPr/>
        </p:nvPicPr>
        <p:blipFill rotWithShape="1">
          <a:blip r:embed="rId2"/>
          <a:srcRect l="51690" t="3980" r="138" b="18209"/>
          <a:stretch/>
        </p:blipFill>
        <p:spPr>
          <a:xfrm>
            <a:off x="6920837" y="760862"/>
            <a:ext cx="4408226" cy="5336275"/>
          </a:xfrm>
          <a:prstGeom prst="rect">
            <a:avLst/>
          </a:prstGeom>
        </p:spPr>
      </p:pic>
      <p:pic>
        <p:nvPicPr>
          <p:cNvPr id="4" name="Рисунок 3">
            <a:extLst>
              <a:ext uri="{FF2B5EF4-FFF2-40B4-BE49-F238E27FC236}">
                <a16:creationId xmlns:a16="http://schemas.microsoft.com/office/drawing/2014/main" id="{FC1A3140-AB9D-4C41-A240-EAF3092DFB1B}"/>
              </a:ext>
            </a:extLst>
          </p:cNvPr>
          <p:cNvPicPr>
            <a:picLocks noChangeAspect="1"/>
          </p:cNvPicPr>
          <p:nvPr/>
        </p:nvPicPr>
        <p:blipFill rotWithShape="1">
          <a:blip r:embed="rId3"/>
          <a:srcRect l="52622" t="4777" r="-1" b="15621"/>
          <a:stretch/>
        </p:blipFill>
        <p:spPr>
          <a:xfrm>
            <a:off x="6929524" y="804222"/>
            <a:ext cx="4275658" cy="5459105"/>
          </a:xfrm>
          <a:prstGeom prst="rect">
            <a:avLst/>
          </a:prstGeom>
        </p:spPr>
      </p:pic>
      <p:sp>
        <p:nvSpPr>
          <p:cNvPr id="5" name="Текст 4">
            <a:extLst>
              <a:ext uri="{FF2B5EF4-FFF2-40B4-BE49-F238E27FC236}">
                <a16:creationId xmlns:a16="http://schemas.microsoft.com/office/drawing/2014/main" id="{2B8D6996-0606-42DE-8761-F77BFC281367}"/>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8" name="Заголовок 2">
            <a:extLst>
              <a:ext uri="{FF2B5EF4-FFF2-40B4-BE49-F238E27FC236}">
                <a16:creationId xmlns:a16="http://schemas.microsoft.com/office/drawing/2014/main" id="{C0623778-34E3-420D-8E8A-62A41DFAD70E}"/>
              </a:ext>
            </a:extLst>
          </p:cNvPr>
          <p:cNvSpPr txBox="1">
            <a:spLocks/>
          </p:cNvSpPr>
          <p:nvPr/>
        </p:nvSpPr>
        <p:spPr>
          <a:xfrm>
            <a:off x="3324672" y="0"/>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CSS </a:t>
            </a:r>
            <a:r>
              <a:rPr lang="ru-RU" dirty="0">
                <a:effectLst>
                  <a:outerShdw blurRad="38100" dist="38100" dir="2700000" algn="tl">
                    <a:srgbClr val="000000">
                      <a:alpha val="43137"/>
                    </a:srgbClr>
                  </a:outerShdw>
                </a:effectLst>
                <a:latin typeface="TT Hoves DemiBold" panose="02000503030000020004"/>
              </a:rPr>
              <a:t>стили</a:t>
            </a:r>
          </a:p>
        </p:txBody>
      </p:sp>
      <p:sp>
        <p:nvSpPr>
          <p:cNvPr id="9" name="TextBox 8">
            <a:extLst>
              <a:ext uri="{FF2B5EF4-FFF2-40B4-BE49-F238E27FC236}">
                <a16:creationId xmlns:a16="http://schemas.microsoft.com/office/drawing/2014/main" id="{01388949-B236-E79F-8F23-46041A66EC2F}"/>
              </a:ext>
            </a:extLst>
          </p:cNvPr>
          <p:cNvSpPr txBox="1"/>
          <p:nvPr/>
        </p:nvSpPr>
        <p:spPr>
          <a:xfrm>
            <a:off x="356686" y="683926"/>
            <a:ext cx="5170354" cy="5599225"/>
          </a:xfrm>
          <a:prstGeom prst="rect">
            <a:avLst/>
          </a:prstGeom>
          <a:solidFill>
            <a:srgbClr val="E5E4E2">
              <a:alpha val="40000"/>
            </a:srgbClr>
          </a:solidFill>
        </p:spPr>
        <p:txBody>
          <a:bodyPr wrap="square" rtlCol="0">
            <a:spAutoFit/>
          </a:bodyPr>
          <a:lstStyle/>
          <a:p>
            <a:pPr>
              <a:lnSpc>
                <a:spcPts val="1100"/>
              </a:lnSpc>
            </a:pPr>
            <a:r>
              <a:rPr lang="en-US" sz="1200" dirty="0">
                <a:solidFill>
                  <a:srgbClr val="FF0000"/>
                </a:solidFill>
                <a:latin typeface="TT Hoves" panose="02000503030000020004" pitchFamily="50" charset="-52"/>
              </a:rPr>
              <a:t>body</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 “Arial”,  sans-serif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 </a:t>
            </a:r>
            <a:r>
              <a:rPr lang="en-US" sz="1200" dirty="0">
                <a:solidFill>
                  <a:srgbClr val="0070C0"/>
                </a:solidFill>
                <a:latin typeface="TT Hoves" panose="02000503030000020004" pitchFamily="50" charset="-52"/>
              </a:rPr>
              <a:t> 14px;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20px;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#444444;</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FF0000"/>
                </a:solidFill>
                <a:latin typeface="TT Hoves" panose="02000503030000020004" pitchFamily="50" charset="-52"/>
              </a:rPr>
              <a:t>h1</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a:t>
            </a:r>
            <a:r>
              <a:rPr lang="en-US" sz="1200" dirty="0">
                <a:solidFill>
                  <a:srgbClr val="0070C0"/>
                </a:solidFill>
                <a:latin typeface="TT Hoves" panose="02000503030000020004" pitchFamily="50" charset="-52"/>
              </a:rPr>
              <a:t>  255px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 </a:t>
            </a:r>
            <a:r>
              <a:rPr lang="en-US" sz="1200" dirty="0">
                <a:solidFill>
                  <a:srgbClr val="0070C0"/>
                </a:solidFill>
                <a:latin typeface="TT Hoves" panose="02000503030000020004" pitchFamily="50" charset="-52"/>
              </a:rPr>
              <a:t>8px;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“Georgia”,  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text-align: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center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font-weight:</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normal</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a:t>
            </a:r>
            <a:r>
              <a:rPr lang="en-US" sz="1200" dirty="0">
                <a:solidFill>
                  <a:srgbClr val="0070C0"/>
                </a:solidFill>
                <a:latin typeface="TT Hoves" panose="02000503030000020004" pitchFamily="50" charset="-52"/>
              </a:rPr>
              <a:t>  56px;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64px;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.site-header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min-width:</a:t>
            </a:r>
            <a:r>
              <a:rPr lang="en-US" sz="1200" dirty="0">
                <a:solidFill>
                  <a:srgbClr val="0070C0"/>
                </a:solidFill>
                <a:latin typeface="TT Hoves" panose="02000503030000020004" pitchFamily="50" charset="-52"/>
              </a:rPr>
              <a:t>  550px;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 </a:t>
            </a:r>
            <a:r>
              <a:rPr lang="en-US" sz="1200" dirty="0">
                <a:solidFill>
                  <a:srgbClr val="0070C0"/>
                </a:solidFill>
                <a:latin typeface="TT Hoves" panose="02000503030000020004" pitchFamily="50" charset="-52"/>
              </a:rPr>
              <a:t> 186px;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a:t>
            </a:r>
            <a:r>
              <a:rPr lang="en-US" sz="1200" dirty="0">
                <a:solidFill>
                  <a:srgbClr val="0070C0"/>
                </a:solidFill>
                <a:highlight>
                  <a:srgbClr val="B6D4FC"/>
                </a:highlight>
                <a:latin typeface="TT Hoves" panose="02000503030000020004" pitchFamily="50" charset="-52"/>
              </a:rPr>
              <a:t>150px</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padding-top: </a:t>
            </a:r>
            <a:r>
              <a:rPr lang="en-US" sz="1200" dirty="0">
                <a:solidFill>
                  <a:srgbClr val="0070C0"/>
                </a:solidFill>
                <a:latin typeface="TT Hoves" panose="02000503030000020004" pitchFamily="50" charset="-52"/>
              </a:rPr>
              <a:t> 30;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 </a:t>
            </a:r>
            <a:r>
              <a:rPr lang="en-US" sz="1200" dirty="0">
                <a:solidFill>
                  <a:srgbClr val="0070C0"/>
                </a:solidFill>
                <a:latin typeface="TT Hoves" panose="02000503030000020004" pitchFamily="50" charset="-52"/>
              </a:rPr>
              <a:t> “Arial”,  sans-serif;</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a:t>
            </a:r>
            <a:r>
              <a:rPr lang="en-US" sz="1200" dirty="0">
                <a:solidFill>
                  <a:srgbClr val="0070C0"/>
                </a:solidFill>
                <a:latin typeface="TT Hoves" panose="02000503030000020004" pitchFamily="50" charset="-52"/>
              </a:rPr>
              <a:t>  #847462  </a:t>
            </a:r>
            <a:r>
              <a:rPr lang="en-US" sz="1200" dirty="0">
                <a:solidFill>
                  <a:srgbClr val="7030A0"/>
                </a:solidFill>
                <a:latin typeface="TT Hoves" panose="02000503030000020004" pitchFamily="50" charset="-52"/>
              </a:rPr>
              <a:t>no-repeat center</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url</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/gloevk-bg.jpg”</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background-size: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cover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#ffffff</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.advantages-item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15px;</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.container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 </a:t>
            </a:r>
            <a:r>
              <a:rPr lang="en-US" sz="1200" dirty="0">
                <a:solidFill>
                  <a:srgbClr val="0070C0"/>
                </a:solidFill>
                <a:latin typeface="TT Hoves" panose="02000503030000020004" pitchFamily="50" charset="-52"/>
              </a:rPr>
              <a:t> 510px;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 20px;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p:txBody>
      </p:sp>
      <p:cxnSp>
        <p:nvCxnSpPr>
          <p:cNvPr id="10" name="Прямая со стрелкой 9">
            <a:extLst>
              <a:ext uri="{FF2B5EF4-FFF2-40B4-BE49-F238E27FC236}">
                <a16:creationId xmlns:a16="http://schemas.microsoft.com/office/drawing/2014/main" id="{F2681F58-25F9-2A43-677F-0CAF2B2531CA}"/>
              </a:ext>
            </a:extLst>
          </p:cNvPr>
          <p:cNvCxnSpPr/>
          <p:nvPr/>
        </p:nvCxnSpPr>
        <p:spPr>
          <a:xfrm>
            <a:off x="5867400" y="38191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964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D5B91CEC-8D05-493C-9CEC-7BFEEACE316F}"/>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6" name="TextBox 5">
            <a:extLst>
              <a:ext uri="{FF2B5EF4-FFF2-40B4-BE49-F238E27FC236}">
                <a16:creationId xmlns:a16="http://schemas.microsoft.com/office/drawing/2014/main" id="{1194A6E5-D8F4-44D0-AD0F-5E8DAA838299}"/>
              </a:ext>
            </a:extLst>
          </p:cNvPr>
          <p:cNvSpPr txBox="1"/>
          <p:nvPr/>
        </p:nvSpPr>
        <p:spPr>
          <a:xfrm>
            <a:off x="356686" y="682052"/>
            <a:ext cx="5170354" cy="5599225"/>
          </a:xfrm>
          <a:prstGeom prst="rect">
            <a:avLst/>
          </a:prstGeom>
          <a:solidFill>
            <a:srgbClr val="E5E4E2">
              <a:alpha val="40000"/>
            </a:srgbClr>
          </a:solidFill>
        </p:spPr>
        <p:txBody>
          <a:bodyPr wrap="square" rtlCol="0">
            <a:spAutoFit/>
          </a:bodyPr>
          <a:lstStyle/>
          <a:p>
            <a:pPr>
              <a:lnSpc>
                <a:spcPts val="1100"/>
              </a:lnSpc>
            </a:pPr>
            <a:r>
              <a:rPr lang="en-US" sz="1200" dirty="0">
                <a:solidFill>
                  <a:srgbClr val="FF0000"/>
                </a:solidFill>
                <a:latin typeface="TT Hoves" panose="02000503030000020004" pitchFamily="50" charset="-52"/>
              </a:rPr>
              <a:t>body</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 “Arial”,  sans-serif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 </a:t>
            </a:r>
            <a:r>
              <a:rPr lang="en-US" sz="1200" dirty="0">
                <a:solidFill>
                  <a:srgbClr val="0070C0"/>
                </a:solidFill>
                <a:latin typeface="TT Hoves" panose="02000503030000020004" pitchFamily="50" charset="-52"/>
              </a:rPr>
              <a:t> 14px;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20px;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#444444;</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FF0000"/>
                </a:solidFill>
                <a:latin typeface="TT Hoves" panose="02000503030000020004" pitchFamily="50" charset="-52"/>
              </a:rPr>
              <a:t>h1</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a:t>
            </a:r>
            <a:r>
              <a:rPr lang="en-US" sz="1200" dirty="0">
                <a:solidFill>
                  <a:srgbClr val="0070C0"/>
                </a:solidFill>
                <a:latin typeface="TT Hoves" panose="02000503030000020004" pitchFamily="50" charset="-52"/>
              </a:rPr>
              <a:t>  255px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 </a:t>
            </a:r>
            <a:r>
              <a:rPr lang="en-US" sz="1200" dirty="0">
                <a:solidFill>
                  <a:srgbClr val="0070C0"/>
                </a:solidFill>
                <a:latin typeface="TT Hoves" panose="02000503030000020004" pitchFamily="50" charset="-52"/>
              </a:rPr>
              <a:t>8px;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“Georgia”,  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text-align: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center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font-weight:</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normal</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a:t>
            </a:r>
            <a:r>
              <a:rPr lang="en-US" sz="1200" dirty="0">
                <a:solidFill>
                  <a:srgbClr val="0070C0"/>
                </a:solidFill>
                <a:latin typeface="TT Hoves" panose="02000503030000020004" pitchFamily="50" charset="-52"/>
              </a:rPr>
              <a:t>  56px;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64px;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.site-header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min-width:</a:t>
            </a:r>
            <a:r>
              <a:rPr lang="en-US" sz="1200" dirty="0">
                <a:solidFill>
                  <a:srgbClr val="0070C0"/>
                </a:solidFill>
                <a:latin typeface="TT Hoves" panose="02000503030000020004" pitchFamily="50" charset="-52"/>
              </a:rPr>
              <a:t>  550px;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 </a:t>
            </a:r>
            <a:r>
              <a:rPr lang="en-US" sz="1200" dirty="0">
                <a:solidFill>
                  <a:srgbClr val="0070C0"/>
                </a:solidFill>
                <a:latin typeface="TT Hoves" panose="02000503030000020004" pitchFamily="50" charset="-52"/>
              </a:rPr>
              <a:t> 186px;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a:t>
            </a:r>
            <a:r>
              <a:rPr lang="en-US" sz="1200" dirty="0">
                <a:solidFill>
                  <a:srgbClr val="0070C0"/>
                </a:solidFill>
                <a:highlight>
                  <a:srgbClr val="B6D4FC"/>
                </a:highlight>
                <a:latin typeface="TT Hoves" panose="02000503030000020004" pitchFamily="50" charset="-52"/>
              </a:rPr>
              <a:t>70px</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padding-top: </a:t>
            </a:r>
            <a:r>
              <a:rPr lang="en-US" sz="1200" dirty="0">
                <a:solidFill>
                  <a:srgbClr val="0070C0"/>
                </a:solidFill>
                <a:latin typeface="TT Hoves" panose="02000503030000020004" pitchFamily="50" charset="-52"/>
              </a:rPr>
              <a:t> 30;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 </a:t>
            </a:r>
            <a:r>
              <a:rPr lang="en-US" sz="1200" dirty="0">
                <a:solidFill>
                  <a:srgbClr val="0070C0"/>
                </a:solidFill>
                <a:latin typeface="TT Hoves" panose="02000503030000020004" pitchFamily="50" charset="-52"/>
              </a:rPr>
              <a:t> “Arial”,  sans-serif;</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a:t>
            </a:r>
            <a:r>
              <a:rPr lang="en-US" sz="1200" dirty="0">
                <a:solidFill>
                  <a:srgbClr val="0070C0"/>
                </a:solidFill>
                <a:latin typeface="TT Hoves" panose="02000503030000020004" pitchFamily="50" charset="-52"/>
              </a:rPr>
              <a:t>  #847462  </a:t>
            </a:r>
            <a:r>
              <a:rPr lang="en-US" sz="1200" dirty="0">
                <a:solidFill>
                  <a:srgbClr val="7030A0"/>
                </a:solidFill>
                <a:latin typeface="TT Hoves" panose="02000503030000020004" pitchFamily="50" charset="-52"/>
              </a:rPr>
              <a:t>no-repeat center</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url</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/gloevk-bg.jpg”</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background-size: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cover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#ffffff</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.advantages-item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15px;</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.container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 </a:t>
            </a:r>
            <a:r>
              <a:rPr lang="en-US" sz="1200" dirty="0">
                <a:solidFill>
                  <a:srgbClr val="0070C0"/>
                </a:solidFill>
                <a:latin typeface="TT Hoves" panose="02000503030000020004" pitchFamily="50" charset="-52"/>
              </a:rPr>
              <a:t> 510px;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 20px;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p:txBody>
      </p:sp>
      <p:sp>
        <p:nvSpPr>
          <p:cNvPr id="4" name="Заголовок 2">
            <a:extLst>
              <a:ext uri="{FF2B5EF4-FFF2-40B4-BE49-F238E27FC236}">
                <a16:creationId xmlns:a16="http://schemas.microsoft.com/office/drawing/2014/main" id="{2F6A8FC7-51AB-4CB9-A60C-2CD2841EC4E0}"/>
              </a:ext>
            </a:extLst>
          </p:cNvPr>
          <p:cNvSpPr txBox="1">
            <a:spLocks/>
          </p:cNvSpPr>
          <p:nvPr/>
        </p:nvSpPr>
        <p:spPr>
          <a:xfrm>
            <a:off x="3324672" y="0"/>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CSS </a:t>
            </a:r>
            <a:r>
              <a:rPr lang="ru-RU" dirty="0">
                <a:effectLst>
                  <a:outerShdw blurRad="38100" dist="38100" dir="2700000" algn="tl">
                    <a:srgbClr val="000000">
                      <a:alpha val="43137"/>
                    </a:srgbClr>
                  </a:outerShdw>
                </a:effectLst>
                <a:latin typeface="TT Hoves DemiBold" panose="02000503030000020004"/>
              </a:rPr>
              <a:t>стили</a:t>
            </a:r>
          </a:p>
        </p:txBody>
      </p:sp>
    </p:spTree>
    <p:extLst>
      <p:ext uri="{BB962C8B-B14F-4D97-AF65-F5344CB8AC3E}">
        <p14:creationId xmlns:p14="http://schemas.microsoft.com/office/powerpoint/2010/main" val="400076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w3.org/2005/01/timelines/timeline-2500x998.png">
            <a:extLst>
              <a:ext uri="{FF2B5EF4-FFF2-40B4-BE49-F238E27FC236}">
                <a16:creationId xmlns:a16="http://schemas.microsoft.com/office/drawing/2014/main" id="{556BFB88-9E8B-4471-9A7E-6372DD0484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7" r="55722" b="77001"/>
          <a:stretch/>
        </p:blipFill>
        <p:spPr bwMode="auto">
          <a:xfrm>
            <a:off x="2598782" y="3096000"/>
            <a:ext cx="7493200" cy="1844900"/>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1634837" y="1933038"/>
            <a:ext cx="9000033" cy="707886"/>
          </a:xfrm>
          <a:prstGeom prst="rect">
            <a:avLst/>
          </a:prstGeom>
        </p:spPr>
        <p:txBody>
          <a:bodyPr wrap="square">
            <a:spAutoFit/>
          </a:bodyPr>
          <a:lstStyle/>
          <a:p>
            <a:pPr marL="342900" indent="-342900" algn="just">
              <a:buClr>
                <a:schemeClr val="accent1"/>
              </a:buClr>
              <a:buFont typeface="Wingdings" panose="05000000000000000000" pitchFamily="2" charset="2"/>
              <a:buChar char="v"/>
            </a:pPr>
            <a:r>
              <a:rPr lang="ru-RU" sz="2000" dirty="0">
                <a:latin typeface="TT Hoves" panose="02000503030000020004"/>
              </a:rPr>
              <a:t>«Полностью раскрыть потенциал Всемирной паутины путём создания протоколов и принципов, гарантирующих долгосрочное развитие Сети»</a:t>
            </a:r>
          </a:p>
        </p:txBody>
      </p:sp>
      <p:sp>
        <p:nvSpPr>
          <p:cNvPr id="9" name="Заголовок 2"/>
          <p:cNvSpPr txBox="1">
            <a:spLocks/>
          </p:cNvSpPr>
          <p:nvPr/>
        </p:nvSpPr>
        <p:spPr>
          <a:xfrm>
            <a:off x="3324672" y="570056"/>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panose="02000503030000020004"/>
              </a:rPr>
              <a:t>Миссия </a:t>
            </a:r>
            <a:r>
              <a:rPr lang="en-US" dirty="0">
                <a:effectLst>
                  <a:outerShdw blurRad="38100" dist="38100" dir="2700000" algn="tl">
                    <a:srgbClr val="000000">
                      <a:alpha val="43137"/>
                    </a:srgbClr>
                  </a:outerShdw>
                </a:effectLst>
                <a:latin typeface="TT Hoves DemiBold" panose="02000503030000020004"/>
              </a:rPr>
              <a:t>W3C</a:t>
            </a:r>
            <a:endParaRPr lang="ru-RU" dirty="0">
              <a:effectLst>
                <a:outerShdw blurRad="38100" dist="38100" dir="2700000" algn="tl">
                  <a:srgbClr val="000000">
                    <a:alpha val="43137"/>
                  </a:srgbClr>
                </a:outerShdw>
              </a:effectLst>
              <a:latin typeface="TT Hoves DemiBold" panose="02000503030000020004"/>
            </a:endParaRPr>
          </a:p>
        </p:txBody>
      </p:sp>
      <p:sp>
        <p:nvSpPr>
          <p:cNvPr id="6"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Tree>
    <p:extLst>
      <p:ext uri="{BB962C8B-B14F-4D97-AF65-F5344CB8AC3E}">
        <p14:creationId xmlns:p14="http://schemas.microsoft.com/office/powerpoint/2010/main" val="2405472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D5B91CEC-8D05-493C-9CEC-7BFEEACE316F}"/>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
        <p:nvSpPr>
          <p:cNvPr id="6" name="TextBox 5">
            <a:extLst>
              <a:ext uri="{FF2B5EF4-FFF2-40B4-BE49-F238E27FC236}">
                <a16:creationId xmlns:a16="http://schemas.microsoft.com/office/drawing/2014/main" id="{1194A6E5-D8F4-44D0-AD0F-5E8DAA838299}"/>
              </a:ext>
            </a:extLst>
          </p:cNvPr>
          <p:cNvSpPr txBox="1"/>
          <p:nvPr/>
        </p:nvSpPr>
        <p:spPr>
          <a:xfrm>
            <a:off x="356686" y="683926"/>
            <a:ext cx="5170354" cy="5599225"/>
          </a:xfrm>
          <a:prstGeom prst="rect">
            <a:avLst/>
          </a:prstGeom>
          <a:solidFill>
            <a:srgbClr val="E5E4E2">
              <a:alpha val="40000"/>
            </a:srgbClr>
          </a:solidFill>
        </p:spPr>
        <p:txBody>
          <a:bodyPr wrap="square" rtlCol="0">
            <a:spAutoFit/>
          </a:bodyPr>
          <a:lstStyle/>
          <a:p>
            <a:pPr>
              <a:lnSpc>
                <a:spcPts val="1100"/>
              </a:lnSpc>
            </a:pPr>
            <a:r>
              <a:rPr lang="en-US" sz="1200" dirty="0">
                <a:solidFill>
                  <a:srgbClr val="FF0000"/>
                </a:solidFill>
                <a:latin typeface="TT Hoves" panose="02000503030000020004" pitchFamily="50" charset="-52"/>
              </a:rPr>
              <a:t>body</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 “Arial”,  sans-serif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 </a:t>
            </a:r>
            <a:r>
              <a:rPr lang="en-US" sz="1200" dirty="0">
                <a:solidFill>
                  <a:srgbClr val="0070C0"/>
                </a:solidFill>
                <a:latin typeface="TT Hoves" panose="02000503030000020004" pitchFamily="50" charset="-52"/>
              </a:rPr>
              <a:t> 14px;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20px;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#444444;</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FF0000"/>
                </a:solidFill>
                <a:latin typeface="TT Hoves" panose="02000503030000020004" pitchFamily="50" charset="-52"/>
              </a:rPr>
              <a:t>h1</a:t>
            </a:r>
            <a:r>
              <a:rPr lang="en-US" sz="1200" dirty="0">
                <a:solidFill>
                  <a:srgbClr val="0070C0"/>
                </a:solidFill>
                <a:latin typeface="TT Hoves" panose="02000503030000020004" pitchFamily="50" charset="-52"/>
              </a:rPr>
              <a:t>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a:t>
            </a:r>
            <a:r>
              <a:rPr lang="en-US" sz="1200" dirty="0">
                <a:solidFill>
                  <a:srgbClr val="0070C0"/>
                </a:solidFill>
                <a:latin typeface="TT Hoves" panose="02000503030000020004" pitchFamily="50" charset="-52"/>
              </a:rPr>
              <a:t>  255px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 </a:t>
            </a:r>
            <a:r>
              <a:rPr lang="en-US" sz="1200" dirty="0">
                <a:solidFill>
                  <a:srgbClr val="0070C0"/>
                </a:solidFill>
                <a:latin typeface="TT Hoves" panose="02000503030000020004" pitchFamily="50" charset="-52"/>
              </a:rPr>
              <a:t>8px;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“Georgia”,  serif</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text-align: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center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font-weight:</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normal</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font-size:</a:t>
            </a:r>
            <a:r>
              <a:rPr lang="en-US" sz="1200" dirty="0">
                <a:solidFill>
                  <a:srgbClr val="0070C0"/>
                </a:solidFill>
                <a:latin typeface="TT Hoves" panose="02000503030000020004" pitchFamily="50" charset="-52"/>
              </a:rPr>
              <a:t>  56px;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line-height:</a:t>
            </a:r>
            <a:r>
              <a:rPr lang="en-US" sz="1200" dirty="0">
                <a:solidFill>
                  <a:srgbClr val="0070C0"/>
                </a:solidFill>
                <a:latin typeface="TT Hoves" panose="02000503030000020004" pitchFamily="50" charset="-52"/>
              </a:rPr>
              <a:t>  64px;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.site-header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min-width:</a:t>
            </a:r>
            <a:r>
              <a:rPr lang="en-US" sz="1200" dirty="0">
                <a:solidFill>
                  <a:srgbClr val="0070C0"/>
                </a:solidFill>
                <a:latin typeface="TT Hoves" panose="02000503030000020004" pitchFamily="50" charset="-52"/>
              </a:rPr>
              <a:t>  550px;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height: </a:t>
            </a:r>
            <a:r>
              <a:rPr lang="en-US" sz="1200" dirty="0">
                <a:solidFill>
                  <a:srgbClr val="0070C0"/>
                </a:solidFill>
                <a:latin typeface="TT Hoves" panose="02000503030000020004" pitchFamily="50" charset="-52"/>
              </a:rPr>
              <a:t> 186px;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a:t>
            </a:r>
            <a:r>
              <a:rPr lang="en-US" sz="1200" dirty="0">
                <a:solidFill>
                  <a:srgbClr val="0070C0"/>
                </a:solidFill>
                <a:highlight>
                  <a:srgbClr val="B6D4FC"/>
                </a:highlight>
                <a:latin typeface="TT Hoves" panose="02000503030000020004" pitchFamily="50" charset="-52"/>
              </a:rPr>
              <a:t>70px</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padding-top: </a:t>
            </a:r>
            <a:r>
              <a:rPr lang="en-US" sz="1200" dirty="0">
                <a:solidFill>
                  <a:srgbClr val="0070C0"/>
                </a:solidFill>
                <a:latin typeface="TT Hoves" panose="02000503030000020004" pitchFamily="50" charset="-52"/>
              </a:rPr>
              <a:t> 30;</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font-family: </a:t>
            </a:r>
            <a:r>
              <a:rPr lang="en-US" sz="1200" dirty="0">
                <a:solidFill>
                  <a:srgbClr val="0070C0"/>
                </a:solidFill>
                <a:latin typeface="TT Hoves" panose="02000503030000020004" pitchFamily="50" charset="-52"/>
              </a:rPr>
              <a:t> “Arial”,  sans-serif;</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a:t>
            </a:r>
            <a:r>
              <a:rPr lang="en-US" sz="1200" dirty="0">
                <a:solidFill>
                  <a:srgbClr val="0070C0"/>
                </a:solidFill>
                <a:latin typeface="TT Hoves" panose="02000503030000020004" pitchFamily="50" charset="-52"/>
              </a:rPr>
              <a:t>  #847462  </a:t>
            </a:r>
            <a:r>
              <a:rPr lang="en-US" sz="1200" dirty="0">
                <a:solidFill>
                  <a:srgbClr val="7030A0"/>
                </a:solidFill>
                <a:latin typeface="TT Hoves" panose="02000503030000020004" pitchFamily="50" charset="-52"/>
              </a:rPr>
              <a:t>no-repeat center</a:t>
            </a:r>
            <a:r>
              <a:rPr lang="en-US" sz="1200" dirty="0">
                <a:solidFill>
                  <a:srgbClr val="0070C0"/>
                </a:solidFill>
                <a:latin typeface="TT Hoves" panose="02000503030000020004" pitchFamily="50" charset="-52"/>
              </a:rPr>
              <a:t> </a:t>
            </a:r>
            <a:r>
              <a:rPr lang="en-US" sz="1200" dirty="0" err="1">
                <a:latin typeface="TT Hoves" panose="02000503030000020004" pitchFamily="50" charset="-52"/>
              </a:rPr>
              <a:t>url</a:t>
            </a:r>
            <a:r>
              <a:rPr lang="en-US" sz="1200" dirty="0">
                <a:latin typeface="TT Hoves" panose="02000503030000020004" pitchFamily="50" charset="-52"/>
              </a:rPr>
              <a:t>(</a:t>
            </a:r>
            <a:r>
              <a:rPr lang="en-US" sz="1200" dirty="0">
                <a:solidFill>
                  <a:srgbClr val="7030A0"/>
                </a:solidFill>
                <a:latin typeface="TT Hoves" panose="02000503030000020004" pitchFamily="50" charset="-52"/>
              </a:rPr>
              <a:t>“</a:t>
            </a:r>
            <a:r>
              <a:rPr lang="en-US" sz="1200" dirty="0" err="1">
                <a:solidFill>
                  <a:srgbClr val="7030A0"/>
                </a:solidFill>
                <a:latin typeface="TT Hoves" panose="02000503030000020004" pitchFamily="50" charset="-52"/>
              </a:rPr>
              <a:t>img</a:t>
            </a:r>
            <a:r>
              <a:rPr lang="en-US" sz="1200" dirty="0">
                <a:solidFill>
                  <a:srgbClr val="7030A0"/>
                </a:solidFill>
                <a:latin typeface="TT Hoves" panose="02000503030000020004" pitchFamily="50" charset="-52"/>
              </a:rPr>
              <a:t>/gloevk-bg.jpg”</a:t>
            </a:r>
            <a:r>
              <a:rPr lang="en-US" sz="1200" dirty="0">
                <a:latin typeface="TT Hoves" panose="02000503030000020004" pitchFamily="50" charset="-52"/>
              </a:rPr>
              <a:t>)</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background-size: </a:t>
            </a:r>
            <a:r>
              <a:rPr lang="en-US" sz="1200" dirty="0">
                <a:solidFill>
                  <a:srgbClr val="0070C0"/>
                </a:solidFill>
                <a:latin typeface="TT Hoves" panose="02000503030000020004" pitchFamily="50" charset="-52"/>
              </a:rPr>
              <a:t> </a:t>
            </a:r>
            <a:r>
              <a:rPr lang="en-US" sz="1200" dirty="0">
                <a:solidFill>
                  <a:srgbClr val="7030A0"/>
                </a:solidFill>
                <a:latin typeface="TT Hoves" panose="02000503030000020004" pitchFamily="50" charset="-52"/>
              </a:rPr>
              <a:t>cover</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color:</a:t>
            </a:r>
            <a:r>
              <a:rPr lang="en-US" sz="1200" dirty="0">
                <a:solidFill>
                  <a:srgbClr val="0070C0"/>
                </a:solidFill>
                <a:latin typeface="TT Hoves" panose="02000503030000020004" pitchFamily="50" charset="-52"/>
              </a:rPr>
              <a:t>  #ffffff</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.advantages-item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margin-bottom: </a:t>
            </a:r>
            <a:r>
              <a:rPr lang="en-US" sz="1200" dirty="0">
                <a:solidFill>
                  <a:srgbClr val="0070C0"/>
                </a:solidFill>
                <a:latin typeface="TT Hoves" panose="02000503030000020004" pitchFamily="50" charset="-52"/>
              </a:rPr>
              <a:t> 15px;</a:t>
            </a:r>
          </a:p>
          <a:p>
            <a:pPr>
              <a:lnSpc>
                <a:spcPts val="1100"/>
              </a:lnSpc>
            </a:pPr>
            <a:r>
              <a:rPr lang="en-US" sz="1200" dirty="0">
                <a:latin typeface="TT Hoves" panose="02000503030000020004" pitchFamily="50" charset="-52"/>
              </a:rPr>
              <a:t>}</a:t>
            </a:r>
          </a:p>
          <a:p>
            <a:pPr>
              <a:lnSpc>
                <a:spcPts val="1100"/>
              </a:lnSpc>
            </a:pPr>
            <a:endParaRPr lang="en-US" sz="1200" dirty="0">
              <a:solidFill>
                <a:srgbClr val="0070C0"/>
              </a:solidFill>
              <a:latin typeface="TT Hoves" panose="02000503030000020004" pitchFamily="50" charset="-52"/>
            </a:endParaRPr>
          </a:p>
          <a:p>
            <a:pPr>
              <a:lnSpc>
                <a:spcPts val="1100"/>
              </a:lnSpc>
            </a:pPr>
            <a:r>
              <a:rPr lang="en-US" sz="1200" dirty="0">
                <a:solidFill>
                  <a:srgbClr val="0070C0"/>
                </a:solidFill>
                <a:latin typeface="TT Hoves" panose="02000503030000020004" pitchFamily="50" charset="-52"/>
              </a:rPr>
              <a:t>.container </a:t>
            </a:r>
            <a:r>
              <a:rPr lang="en-US" sz="1200" dirty="0">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width: </a:t>
            </a:r>
            <a:r>
              <a:rPr lang="en-US" sz="1200" dirty="0">
                <a:solidFill>
                  <a:srgbClr val="0070C0"/>
                </a:solidFill>
                <a:latin typeface="TT Hoves" panose="02000503030000020004" pitchFamily="50" charset="-52"/>
              </a:rPr>
              <a:t> 510px;</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margin:</a:t>
            </a:r>
            <a:r>
              <a:rPr lang="en-US" sz="1200" dirty="0">
                <a:solidFill>
                  <a:srgbClr val="0070C0"/>
                </a:solidFill>
                <a:latin typeface="TT Hoves" panose="02000503030000020004" pitchFamily="50" charset="-52"/>
              </a:rPr>
              <a:t>  0 </a:t>
            </a:r>
            <a:r>
              <a:rPr lang="en-US" sz="1200" dirty="0">
                <a:solidFill>
                  <a:srgbClr val="7030A0"/>
                </a:solidFill>
                <a:latin typeface="TT Hoves" panose="02000503030000020004" pitchFamily="50" charset="-52"/>
              </a:rPr>
              <a:t>auto</a:t>
            </a:r>
            <a:r>
              <a:rPr lang="en-US" sz="1200" dirty="0">
                <a:solidFill>
                  <a:srgbClr val="0070C0"/>
                </a:solidFill>
                <a:latin typeface="TT Hoves" panose="02000503030000020004" pitchFamily="50" charset="-52"/>
              </a:rPr>
              <a:t>;</a:t>
            </a:r>
          </a:p>
          <a:p>
            <a:pPr>
              <a:lnSpc>
                <a:spcPts val="1100"/>
              </a:lnSpc>
            </a:pPr>
            <a:r>
              <a:rPr lang="en-US" sz="1200" dirty="0">
                <a:solidFill>
                  <a:srgbClr val="0070C0"/>
                </a:solidFill>
                <a:latin typeface="TT Hoves" panose="02000503030000020004" pitchFamily="50" charset="-52"/>
              </a:rPr>
              <a:t>   </a:t>
            </a:r>
            <a:r>
              <a:rPr lang="en-US" sz="1200" dirty="0">
                <a:latin typeface="TT Hoves" panose="02000503030000020004" pitchFamily="50" charset="-52"/>
              </a:rPr>
              <a:t>padding:</a:t>
            </a:r>
            <a:r>
              <a:rPr lang="en-US" sz="1200" dirty="0">
                <a:solidFill>
                  <a:srgbClr val="0070C0"/>
                </a:solidFill>
                <a:latin typeface="TT Hoves" panose="02000503030000020004" pitchFamily="50" charset="-52"/>
              </a:rPr>
              <a:t>  0 20px;</a:t>
            </a:r>
          </a:p>
          <a:p>
            <a:pPr>
              <a:lnSpc>
                <a:spcPts val="1100"/>
              </a:lnSpc>
            </a:pPr>
            <a:r>
              <a:rPr lang="en-US" sz="1200" dirty="0">
                <a:latin typeface="TT Hoves" panose="02000503030000020004" pitchFamily="50" charset="-52"/>
              </a:rPr>
              <a:t>}</a:t>
            </a:r>
            <a:endParaRPr lang="ru-RU" sz="1200" dirty="0">
              <a:latin typeface="TT Hoves" panose="02000503030000020004" pitchFamily="50" charset="-52"/>
            </a:endParaRPr>
          </a:p>
        </p:txBody>
      </p:sp>
      <p:sp>
        <p:nvSpPr>
          <p:cNvPr id="8" name="Заголовок 2">
            <a:extLst>
              <a:ext uri="{FF2B5EF4-FFF2-40B4-BE49-F238E27FC236}">
                <a16:creationId xmlns:a16="http://schemas.microsoft.com/office/drawing/2014/main" id="{EA224DC9-D4C2-47BA-B74B-AFE4CDF194A5}"/>
              </a:ext>
            </a:extLst>
          </p:cNvPr>
          <p:cNvSpPr txBox="1">
            <a:spLocks/>
          </p:cNvSpPr>
          <p:nvPr/>
        </p:nvSpPr>
        <p:spPr>
          <a:xfrm>
            <a:off x="3324672" y="0"/>
            <a:ext cx="5542656" cy="1135444"/>
          </a:xfrm>
          <a:prstGeom prst="rect">
            <a:avLst/>
          </a:prstGeom>
        </p:spPr>
        <p:txBody>
          <a:bodyPr vert="horz" lIns="91440" tIns="45720" rIns="91440" bIns="45720" rtlCol="0" anchor="t">
            <a:normAutofit fontScale="97500"/>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CSS </a:t>
            </a:r>
            <a:r>
              <a:rPr lang="ru-RU" dirty="0">
                <a:effectLst>
                  <a:outerShdw blurRad="38100" dist="38100" dir="2700000" algn="tl">
                    <a:srgbClr val="000000">
                      <a:alpha val="43137"/>
                    </a:srgbClr>
                  </a:outerShdw>
                </a:effectLst>
                <a:latin typeface="TT Hoves DemiBold" panose="02000503030000020004"/>
              </a:rPr>
              <a:t>стили</a:t>
            </a:r>
          </a:p>
        </p:txBody>
      </p:sp>
      <p:cxnSp>
        <p:nvCxnSpPr>
          <p:cNvPr id="9" name="Прямая со стрелкой 8">
            <a:extLst>
              <a:ext uri="{FF2B5EF4-FFF2-40B4-BE49-F238E27FC236}">
                <a16:creationId xmlns:a16="http://schemas.microsoft.com/office/drawing/2014/main" id="{D2B8B0F7-FFAC-D874-0DAD-9C9E6E003143}"/>
              </a:ext>
            </a:extLst>
          </p:cNvPr>
          <p:cNvCxnSpPr/>
          <p:nvPr/>
        </p:nvCxnSpPr>
        <p:spPr>
          <a:xfrm>
            <a:off x="5867400" y="3819189"/>
            <a:ext cx="8191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Рисунок 9">
            <a:extLst>
              <a:ext uri="{FF2B5EF4-FFF2-40B4-BE49-F238E27FC236}">
                <a16:creationId xmlns:a16="http://schemas.microsoft.com/office/drawing/2014/main" id="{A845CFC2-6C15-F019-26B2-F4E3DA431597}"/>
              </a:ext>
            </a:extLst>
          </p:cNvPr>
          <p:cNvPicPr>
            <a:picLocks noChangeAspect="1"/>
          </p:cNvPicPr>
          <p:nvPr/>
        </p:nvPicPr>
        <p:blipFill rotWithShape="1">
          <a:blip r:embed="rId3"/>
          <a:srcRect l="51830" t="4776" b="18010"/>
          <a:stretch/>
        </p:blipFill>
        <p:spPr>
          <a:xfrm>
            <a:off x="6936119" y="792281"/>
            <a:ext cx="4428838" cy="5295331"/>
          </a:xfrm>
          <a:prstGeom prst="rect">
            <a:avLst/>
          </a:prstGeom>
        </p:spPr>
      </p:pic>
    </p:spTree>
    <p:extLst>
      <p:ext uri="{BB962C8B-B14F-4D97-AF65-F5344CB8AC3E}">
        <p14:creationId xmlns:p14="http://schemas.microsoft.com/office/powerpoint/2010/main" val="135863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7E8D77-73BE-4029-A498-A03EB7DB0EC0}"/>
              </a:ext>
            </a:extLst>
          </p:cNvPr>
          <p:cNvSpPr>
            <a:spLocks noChangeArrowheads="1"/>
          </p:cNvSpPr>
          <p:nvPr/>
        </p:nvSpPr>
        <p:spPr bwMode="auto">
          <a:xfrm>
            <a:off x="6871251" y="2016140"/>
            <a:ext cx="3604983" cy="1323439"/>
          </a:xfrm>
          <a:prstGeom prst="rect">
            <a:avLst/>
          </a:prstGeom>
          <a:solidFill>
            <a:srgbClr val="E9E9E9"/>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ru-RU" altLang="ru-RU" sz="2000" b="1" dirty="0">
                <a:solidFill>
                  <a:srgbClr val="008000"/>
                </a:solidFill>
                <a:latin typeface="Courier New" panose="02070309020205020404" pitchFamily="49" charset="0"/>
                <a:cs typeface="Courier New" panose="02070309020205020404" pitchFamily="49" charset="0"/>
              </a:rPr>
              <a:t>селектор</a:t>
            </a:r>
            <a:r>
              <a:rPr kumimoji="0" lang="ru-RU" altLang="ru-RU"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kumimoji="0" lang="ru-RU" altLang="ru-RU"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ru-RU" altLang="ru-RU" sz="2000" dirty="0">
                <a:solidFill>
                  <a:srgbClr val="7D9029"/>
                </a:solidFill>
                <a:latin typeface="Courier New" panose="02070309020205020404" pitchFamily="49" charset="0"/>
                <a:cs typeface="Courier New" panose="02070309020205020404" pitchFamily="49" charset="0"/>
              </a:rPr>
              <a:t>свойство</a:t>
            </a:r>
            <a:r>
              <a:rPr kumimoji="0" lang="ru-RU" altLang="ru-RU"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ru-RU" altLang="ru-RU" sz="2000" dirty="0">
                <a:solidFill>
                  <a:srgbClr val="BA2121"/>
                </a:solidFill>
                <a:latin typeface="Courier New" panose="02070309020205020404" pitchFamily="49" charset="0"/>
                <a:cs typeface="Courier New" panose="02070309020205020404" pitchFamily="49" charset="0"/>
              </a:rPr>
              <a:t>значение</a:t>
            </a:r>
            <a:r>
              <a:rPr kumimoji="0" lang="ru-RU" altLang="ru-RU"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kumimoji="0" lang="ru-RU" altLang="ru-RU"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ru-RU" altLang="ru-RU" sz="2000" dirty="0">
                <a:solidFill>
                  <a:srgbClr val="7D9029"/>
                </a:solidFill>
                <a:latin typeface="Courier New" panose="02070309020205020404" pitchFamily="49" charset="0"/>
                <a:cs typeface="Courier New" panose="02070309020205020404" pitchFamily="49" charset="0"/>
              </a:rPr>
              <a:t>свойство</a:t>
            </a:r>
            <a:r>
              <a:rPr kumimoji="0" lang="ru-RU" altLang="ru-RU"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ru-RU" altLang="ru-RU" sz="2000" dirty="0">
                <a:solidFill>
                  <a:srgbClr val="BA2121"/>
                </a:solidFill>
                <a:latin typeface="Courier New" panose="02070309020205020404" pitchFamily="49" charset="0"/>
                <a:cs typeface="Courier New" panose="02070309020205020404" pitchFamily="49" charset="0"/>
              </a:rPr>
              <a:t>значение</a:t>
            </a:r>
            <a:r>
              <a:rPr kumimoji="0" lang="ru-RU" altLang="ru-RU"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kumimoji="0" lang="ru-RU" altLang="ru-RU" sz="2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ru-RU" altLang="ru-RU"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7" name="Заголовок 7"/>
          <p:cNvSpPr txBox="1">
            <a:spLocks/>
          </p:cNvSpPr>
          <p:nvPr/>
        </p:nvSpPr>
        <p:spPr>
          <a:xfrm>
            <a:off x="4360522" y="683926"/>
            <a:ext cx="3470952" cy="1180373"/>
          </a:xfrm>
          <a:prstGeom prst="rect">
            <a:avLst/>
          </a:prstGeom>
        </p:spPr>
        <p:txBody>
          <a:bodyPr>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r>
              <a:rPr lang="en-US" dirty="0">
                <a:effectLst>
                  <a:outerShdw blurRad="38100" dist="38100" dir="2700000" algn="tl">
                    <a:srgbClr val="000000">
                      <a:alpha val="43137"/>
                    </a:srgbClr>
                  </a:outerShdw>
                </a:effectLst>
                <a:latin typeface="TT Hoves DemiBold"/>
              </a:rPr>
              <a:t>CSS</a:t>
            </a:r>
            <a:r>
              <a:rPr lang="ru-RU" dirty="0">
                <a:effectLst>
                  <a:outerShdw blurRad="38100" dist="38100" dir="2700000" algn="tl">
                    <a:srgbClr val="000000">
                      <a:alpha val="43137"/>
                    </a:srgbClr>
                  </a:outerShdw>
                </a:effectLst>
                <a:latin typeface="TT Hoves DemiBold"/>
              </a:rPr>
              <a:t>-правило</a:t>
            </a:r>
          </a:p>
        </p:txBody>
      </p:sp>
      <p:sp>
        <p:nvSpPr>
          <p:cNvPr id="8" name="Прямоугольник 7"/>
          <p:cNvSpPr/>
          <p:nvPr/>
        </p:nvSpPr>
        <p:spPr>
          <a:xfrm>
            <a:off x="342471" y="2016140"/>
            <a:ext cx="5739311" cy="923330"/>
          </a:xfrm>
          <a:prstGeom prst="rect">
            <a:avLst/>
          </a:prstGeom>
        </p:spPr>
        <p:txBody>
          <a:bodyPr wrap="square">
            <a:spAutoFit/>
          </a:bodyPr>
          <a:lstStyle/>
          <a:p>
            <a:pPr marL="285750" indent="-285750">
              <a:buClr>
                <a:schemeClr val="accent1"/>
              </a:buClr>
              <a:buFont typeface="Wingdings" panose="05000000000000000000" pitchFamily="2" charset="2"/>
              <a:buChar char="v"/>
            </a:pPr>
            <a:r>
              <a:rPr lang="ru-RU" dirty="0">
                <a:latin typeface="TT Hoves" panose="02000503030000020004"/>
              </a:rPr>
              <a:t>Можно сказать, что правило — это группа свойств и их значений, которая целиком применяется к тем тегам, на которые указывает селектор.</a:t>
            </a:r>
          </a:p>
        </p:txBody>
      </p:sp>
      <p:sp>
        <p:nvSpPr>
          <p:cNvPr id="9" name="Прямоугольник 8"/>
          <p:cNvSpPr/>
          <p:nvPr/>
        </p:nvSpPr>
        <p:spPr>
          <a:xfrm>
            <a:off x="328257" y="3440709"/>
            <a:ext cx="5767741" cy="2642039"/>
          </a:xfrm>
          <a:prstGeom prst="rect">
            <a:avLst/>
          </a:prstGeom>
        </p:spPr>
        <p:txBody>
          <a:bodyPr wrap="square">
            <a:spAutoFit/>
          </a:bodyPr>
          <a:lstStyle/>
          <a:p>
            <a:pPr marL="285750" indent="-285750">
              <a:buClr>
                <a:schemeClr val="accent1"/>
              </a:buClr>
              <a:buFont typeface="Wingdings" panose="05000000000000000000" pitchFamily="2" charset="2"/>
              <a:buChar char="v"/>
            </a:pPr>
            <a:r>
              <a:rPr lang="ru-RU" dirty="0">
                <a:latin typeface="TT Hoves" panose="02000503030000020004"/>
              </a:rPr>
              <a:t>Проще всего работают селекторы по тегам: они выбирают все теги с подходящим именем.</a:t>
            </a:r>
          </a:p>
          <a:p>
            <a:pPr marL="285750" indent="-285750">
              <a:buClr>
                <a:schemeClr val="accent1"/>
              </a:buClr>
              <a:buFont typeface="Wingdings" panose="05000000000000000000" pitchFamily="2" charset="2"/>
              <a:buChar char="v"/>
            </a:pPr>
            <a:endParaRPr lang="ru-RU" dirty="0">
              <a:latin typeface="TT Hoves" panose="02000503030000020004"/>
            </a:endParaRPr>
          </a:p>
          <a:p>
            <a:pPr marL="285750" indent="-285750">
              <a:buClr>
                <a:schemeClr val="accent1"/>
              </a:buClr>
              <a:buFont typeface="Wingdings" panose="05000000000000000000" pitchFamily="2" charset="2"/>
              <a:buChar char="v"/>
            </a:pPr>
            <a:r>
              <a:rPr lang="ru-RU" dirty="0">
                <a:latin typeface="TT Hoves" panose="02000503030000020004"/>
              </a:rPr>
              <a:t>В примере селектором является </a:t>
            </a:r>
            <a:r>
              <a:rPr lang="ru-RU" b="1" dirty="0">
                <a:solidFill>
                  <a:schemeClr val="accent1"/>
                </a:solidFill>
                <a:latin typeface="TT Hoves" panose="02000503030000020004"/>
              </a:rPr>
              <a:t>p</a:t>
            </a:r>
            <a:r>
              <a:rPr lang="ru-RU" dirty="0">
                <a:latin typeface="TT Hoves" panose="02000503030000020004"/>
              </a:rPr>
              <a:t>, и он выбирает все теги с именем p (то есть теги &lt;p&gt;), а теги с другим именем, например h1, не выбирает.</a:t>
            </a:r>
            <a:r>
              <a:rPr lang="ru-RU" dirty="0"/>
              <a:t> </a:t>
            </a:r>
          </a:p>
          <a:p>
            <a:pPr marL="285750" indent="-285750">
              <a:buClr>
                <a:schemeClr val="accent1"/>
              </a:buClr>
              <a:buFont typeface="Wingdings" panose="05000000000000000000" pitchFamily="2" charset="2"/>
              <a:buChar char="v"/>
            </a:pPr>
            <a:endParaRPr lang="ru-RU" dirty="0">
              <a:latin typeface="TT Hoves" panose="02000503030000020004"/>
            </a:endParaRPr>
          </a:p>
          <a:p>
            <a:pPr marL="285750" indent="-285750">
              <a:buClr>
                <a:schemeClr val="accent1"/>
              </a:buClr>
              <a:buFont typeface="Wingdings" panose="05000000000000000000" pitchFamily="2" charset="2"/>
              <a:buChar char="v"/>
            </a:pPr>
            <a:r>
              <a:rPr lang="ru-RU" dirty="0">
                <a:latin typeface="TT Hoves" panose="02000503030000020004"/>
              </a:rPr>
              <a:t>Обратите внимание, что </a:t>
            </a:r>
            <a:r>
              <a:rPr lang="ru-RU" b="1" dirty="0">
                <a:solidFill>
                  <a:schemeClr val="accent1"/>
                </a:solidFill>
                <a:latin typeface="TT Hoves" panose="02000503030000020004"/>
              </a:rPr>
              <a:t>точка с запятой обязательны после значения свойства.  </a:t>
            </a:r>
          </a:p>
        </p:txBody>
      </p:sp>
      <p:sp>
        <p:nvSpPr>
          <p:cNvPr id="10" name="Rectangle 2">
            <a:extLst>
              <a:ext uri="{FF2B5EF4-FFF2-40B4-BE49-F238E27FC236}">
                <a16:creationId xmlns:a16="http://schemas.microsoft.com/office/drawing/2014/main" id="{7B7E8D77-73BE-4029-A498-A03EB7DB0EC0}"/>
              </a:ext>
            </a:extLst>
          </p:cNvPr>
          <p:cNvSpPr>
            <a:spLocks noChangeArrowheads="1"/>
          </p:cNvSpPr>
          <p:nvPr/>
        </p:nvSpPr>
        <p:spPr bwMode="auto">
          <a:xfrm>
            <a:off x="6871251" y="4253896"/>
            <a:ext cx="3604983" cy="1015663"/>
          </a:xfrm>
          <a:prstGeom prst="rect">
            <a:avLst/>
          </a:prstGeom>
          <a:solidFill>
            <a:srgbClr val="E9E9E9"/>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lang="en-US" sz="2000" b="1" dirty="0">
              <a:solidFill>
                <a:srgbClr val="008000"/>
              </a:solidFill>
              <a:latin typeface="Courier New" panose="02070309020205020404" pitchFamily="49" charset="0"/>
              <a:cs typeface="Courier New" panose="020703090202050204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ru-RU" sz="2000" b="1" dirty="0">
                <a:solidFill>
                  <a:srgbClr val="008000"/>
                </a:solidFill>
                <a:latin typeface="Courier New" panose="02070309020205020404" pitchFamily="49" charset="0"/>
                <a:cs typeface="Courier New" panose="02070309020205020404" pitchFamily="49" charset="0"/>
              </a:rPr>
              <a:t>p</a:t>
            </a:r>
            <a:r>
              <a:rPr lang="ru-RU" sz="2000" dirty="0"/>
              <a:t> { </a:t>
            </a:r>
            <a:r>
              <a:rPr lang="ru-RU" sz="2000" dirty="0" err="1">
                <a:solidFill>
                  <a:srgbClr val="7D9029"/>
                </a:solidFill>
                <a:latin typeface="Courier New" panose="02070309020205020404" pitchFamily="49" charset="0"/>
                <a:cs typeface="Courier New" panose="02070309020205020404" pitchFamily="49" charset="0"/>
              </a:rPr>
              <a:t>color</a:t>
            </a:r>
            <a:r>
              <a:rPr lang="ru-RU" sz="2000" dirty="0"/>
              <a:t>: </a:t>
            </a:r>
            <a:r>
              <a:rPr lang="ru-RU" sz="2000" dirty="0" err="1">
                <a:solidFill>
                  <a:srgbClr val="BA2121"/>
                </a:solidFill>
                <a:latin typeface="Courier New" panose="02070309020205020404" pitchFamily="49" charset="0"/>
                <a:cs typeface="Courier New" panose="02070309020205020404" pitchFamily="49" charset="0"/>
              </a:rPr>
              <a:t>red</a:t>
            </a:r>
            <a:r>
              <a:rPr lang="ru-RU" sz="2000" dirty="0"/>
              <a:t>; }</a:t>
            </a:r>
            <a:endParaRPr lang="en-US" sz="2000" dirty="0">
              <a:latin typeface="Courier New" panose="02070309020205020404" pitchFamily="49" charset="0"/>
              <a:cs typeface="Courier New" panose="02070309020205020404" pitchFamily="49"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ru-RU" sz="2000" dirty="0"/>
          </a:p>
        </p:txBody>
      </p:sp>
      <p:sp>
        <p:nvSpPr>
          <p:cNvPr id="11" name="Текст 4">
            <a:extLst>
              <a:ext uri="{FF2B5EF4-FFF2-40B4-BE49-F238E27FC236}">
                <a16:creationId xmlns:a16="http://schemas.microsoft.com/office/drawing/2014/main" id="{A130E3FD-474E-41B3-ABC3-EBDC05233D58}"/>
              </a:ext>
            </a:extLst>
          </p:cNvPr>
          <p:cNvSpPr txBox="1">
            <a:spLocks/>
          </p:cNvSpPr>
          <p:nvPr/>
        </p:nvSpPr>
        <p:spPr>
          <a:xfrm>
            <a:off x="356686" y="31880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CSS</a:t>
            </a:r>
            <a:endParaRPr lang="ru-RU" sz="1200" dirty="0">
              <a:latin typeface="TT Hoves"/>
            </a:endParaRPr>
          </a:p>
        </p:txBody>
      </p:sp>
    </p:spTree>
    <p:extLst>
      <p:ext uri="{BB962C8B-B14F-4D97-AF65-F5344CB8AC3E}">
        <p14:creationId xmlns:p14="http://schemas.microsoft.com/office/powerpoint/2010/main" val="1400648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2"/>
          <p:cNvSpPr txBox="1">
            <a:spLocks/>
          </p:cNvSpPr>
          <p:nvPr/>
        </p:nvSpPr>
        <p:spPr>
          <a:xfrm>
            <a:off x="342704" y="1568607"/>
            <a:ext cx="3483861" cy="1860393"/>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b="1" dirty="0">
                <a:effectLst>
                  <a:outerShdw blurRad="38100" dist="38100" dir="2700000" algn="tl">
                    <a:srgbClr val="000000">
                      <a:alpha val="43137"/>
                    </a:srgbClr>
                  </a:outerShdw>
                </a:effectLst>
                <a:latin typeface="TT Hoves" panose="02000503030000020004" pitchFamily="2" charset="-52"/>
              </a:rPr>
              <a:t>JavaScript</a:t>
            </a:r>
          </a:p>
        </p:txBody>
      </p:sp>
      <p:sp>
        <p:nvSpPr>
          <p:cNvPr id="3" name="Текст 2">
            <a:extLst>
              <a:ext uri="{FF2B5EF4-FFF2-40B4-BE49-F238E27FC236}">
                <a16:creationId xmlns:a16="http://schemas.microsoft.com/office/drawing/2014/main" id="{34E60108-6E66-4CCC-A4F1-65C91BC2F60F}"/>
              </a:ext>
            </a:extLst>
          </p:cNvPr>
          <p:cNvSpPr txBox="1">
            <a:spLocks/>
          </p:cNvSpPr>
          <p:nvPr/>
        </p:nvSpPr>
        <p:spPr>
          <a:xfrm>
            <a:off x="342704" y="2922105"/>
            <a:ext cx="5670470" cy="2750119"/>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800" dirty="0">
                <a:latin typeface="TT Hoves" panose="02000503030000020004"/>
              </a:rPr>
              <a:t>Язык для создания интерактивных сайтов</a:t>
            </a:r>
          </a:p>
        </p:txBody>
      </p:sp>
    </p:spTree>
    <p:extLst>
      <p:ext uri="{BB962C8B-B14F-4D97-AF65-F5344CB8AC3E}">
        <p14:creationId xmlns:p14="http://schemas.microsoft.com/office/powerpoint/2010/main" val="4055973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Брендан Эйх 21 августа 2012 года">
            <a:extLst>
              <a:ext uri="{FF2B5EF4-FFF2-40B4-BE49-F238E27FC236}">
                <a16:creationId xmlns:a16="http://schemas.microsoft.com/office/drawing/2014/main" id="{2BCA06A9-18AB-F881-4FEF-DC8B123C9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89" r="9469"/>
          <a:stretch/>
        </p:blipFill>
        <p:spPr bwMode="auto">
          <a:xfrm>
            <a:off x="356686" y="1738519"/>
            <a:ext cx="3289852" cy="4162189"/>
          </a:xfrm>
          <a:prstGeom prst="rect">
            <a:avLst/>
          </a:prstGeom>
          <a:noFill/>
          <a:extLst>
            <a:ext uri="{909E8E84-426E-40DD-AFC4-6F175D3DCCD1}">
              <a14:hiddenFill xmlns:a14="http://schemas.microsoft.com/office/drawing/2010/main">
                <a:solidFill>
                  <a:srgbClr val="FFFFFF"/>
                </a:solidFill>
              </a14:hiddenFill>
            </a:ext>
          </a:extLst>
        </p:spPr>
      </p:pic>
      <p:sp>
        <p:nvSpPr>
          <p:cNvPr id="7" name="Заголовок 7"/>
          <p:cNvSpPr txBox="1">
            <a:spLocks/>
          </p:cNvSpPr>
          <p:nvPr/>
        </p:nvSpPr>
        <p:spPr>
          <a:xfrm>
            <a:off x="2672440" y="571682"/>
            <a:ext cx="7642746" cy="880123"/>
          </a:xfrm>
          <a:prstGeom prst="rect">
            <a:avLst/>
          </a:prstGeom>
        </p:spPr>
        <p:txBody>
          <a:bodyPr>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r>
              <a:rPr lang="ru-RU" dirty="0">
                <a:effectLst>
                  <a:outerShdw blurRad="38100" dist="38100" dir="2700000" algn="tl">
                    <a:srgbClr val="000000">
                      <a:alpha val="43137"/>
                    </a:srgbClr>
                  </a:outerShdw>
                </a:effectLst>
                <a:latin typeface="TT Hoves DemiBold"/>
              </a:rPr>
              <a:t>Живая легенда - </a:t>
            </a:r>
            <a:r>
              <a:rPr lang="ru-RU" dirty="0" err="1">
                <a:effectLst>
                  <a:outerShdw blurRad="38100" dist="38100" dir="2700000" algn="tl">
                    <a:srgbClr val="000000">
                      <a:alpha val="43137"/>
                    </a:srgbClr>
                  </a:outerShdw>
                </a:effectLst>
                <a:latin typeface="TT Hoves DemiBold"/>
              </a:rPr>
              <a:t>Брендан</a:t>
            </a:r>
            <a:r>
              <a:rPr lang="ru-RU" dirty="0">
                <a:effectLst>
                  <a:outerShdw blurRad="38100" dist="38100" dir="2700000" algn="tl">
                    <a:srgbClr val="000000">
                      <a:alpha val="43137"/>
                    </a:srgbClr>
                  </a:outerShdw>
                </a:effectLst>
                <a:latin typeface="TT Hoves DemiBold"/>
              </a:rPr>
              <a:t> </a:t>
            </a:r>
            <a:r>
              <a:rPr lang="ru-RU" dirty="0" err="1">
                <a:effectLst>
                  <a:outerShdw blurRad="38100" dist="38100" dir="2700000" algn="tl">
                    <a:srgbClr val="000000">
                      <a:alpha val="43137"/>
                    </a:srgbClr>
                  </a:outerShdw>
                </a:effectLst>
                <a:latin typeface="TT Hoves DemiBold"/>
              </a:rPr>
              <a:t>Эйх</a:t>
            </a:r>
            <a:endParaRPr lang="ru-RU" dirty="0">
              <a:effectLst>
                <a:outerShdw blurRad="38100" dist="38100" dir="2700000" algn="tl">
                  <a:srgbClr val="000000">
                    <a:alpha val="43137"/>
                  </a:srgbClr>
                </a:outerShdw>
              </a:effectLst>
              <a:latin typeface="TT Hoves DemiBold"/>
            </a:endParaRPr>
          </a:p>
        </p:txBody>
      </p:sp>
      <p:sp>
        <p:nvSpPr>
          <p:cNvPr id="8" name="Прямоугольник 7"/>
          <p:cNvSpPr/>
          <p:nvPr/>
        </p:nvSpPr>
        <p:spPr>
          <a:xfrm>
            <a:off x="4308077" y="1972956"/>
            <a:ext cx="6923140" cy="3416320"/>
          </a:xfrm>
          <a:prstGeom prst="rect">
            <a:avLst/>
          </a:prstGeom>
        </p:spPr>
        <p:txBody>
          <a:bodyPr wrap="square">
            <a:spAutoFit/>
          </a:bodyPr>
          <a:lstStyle/>
          <a:p>
            <a:pPr marL="285750" indent="-285750" algn="just">
              <a:buClr>
                <a:schemeClr val="accent1"/>
              </a:buClr>
              <a:buFont typeface="Wingdings" panose="05000000000000000000" pitchFamily="2" charset="2"/>
              <a:buChar char="v"/>
            </a:pPr>
            <a:r>
              <a:rPr lang="ru-RU" dirty="0">
                <a:latin typeface="TT Hoves" panose="02000503030000020004"/>
              </a:rPr>
              <a:t>Начал работу в </a:t>
            </a:r>
            <a:r>
              <a:rPr lang="ru-RU" dirty="0" err="1">
                <a:latin typeface="TT Hoves" panose="02000503030000020004"/>
              </a:rPr>
              <a:t>Netscape</a:t>
            </a:r>
            <a:r>
              <a:rPr lang="ru-RU" dirty="0">
                <a:latin typeface="TT Hoves" panose="02000503030000020004"/>
              </a:rPr>
              <a:t> в апреле 1995 года, где разработал язык программирования, изначально называвшийся «</a:t>
            </a:r>
            <a:r>
              <a:rPr lang="ru-RU" b="1" dirty="0" err="1">
                <a:latin typeface="TT Hoves" panose="02000503030000020004"/>
              </a:rPr>
              <a:t>Mocha</a:t>
            </a:r>
            <a:r>
              <a:rPr lang="ru-RU" dirty="0">
                <a:latin typeface="TT Hoves" panose="02000503030000020004"/>
              </a:rPr>
              <a:t>», затем «</a:t>
            </a:r>
            <a:r>
              <a:rPr lang="ru-RU" b="1" dirty="0" err="1">
                <a:latin typeface="TT Hoves" panose="02000503030000020004"/>
              </a:rPr>
              <a:t>LiveScript</a:t>
            </a:r>
            <a:r>
              <a:rPr lang="ru-RU" dirty="0">
                <a:latin typeface="TT Hoves" panose="02000503030000020004"/>
              </a:rPr>
              <a:t>», и наконец переименованный в </a:t>
            </a:r>
            <a:r>
              <a:rPr lang="ru-RU" b="1" dirty="0" err="1">
                <a:solidFill>
                  <a:schemeClr val="accent1"/>
                </a:solidFill>
                <a:latin typeface="TT Hoves" panose="02000503030000020004"/>
              </a:rPr>
              <a:t>JavaScript</a:t>
            </a:r>
            <a:r>
              <a:rPr lang="ru-RU" dirty="0">
                <a:latin typeface="TT Hoves" panose="02000503030000020004"/>
              </a:rPr>
              <a:t> для браузера </a:t>
            </a:r>
            <a:r>
              <a:rPr lang="ru-RU" dirty="0" err="1">
                <a:latin typeface="TT Hoves" panose="02000503030000020004"/>
              </a:rPr>
              <a:t>Netscape</a:t>
            </a:r>
            <a:r>
              <a:rPr lang="ru-RU" dirty="0">
                <a:latin typeface="TT Hoves" panose="02000503030000020004"/>
              </a:rPr>
              <a:t> </a:t>
            </a:r>
            <a:r>
              <a:rPr lang="ru-RU" dirty="0" err="1">
                <a:latin typeface="TT Hoves" panose="02000503030000020004"/>
              </a:rPr>
              <a:t>Navigator</a:t>
            </a:r>
            <a:r>
              <a:rPr lang="ru-RU" dirty="0">
                <a:latin typeface="TT Hoves" panose="02000503030000020004"/>
              </a:rPr>
              <a:t>. </a:t>
            </a:r>
          </a:p>
          <a:p>
            <a:pPr algn="just">
              <a:buClr>
                <a:schemeClr val="accent1"/>
              </a:buClr>
            </a:pPr>
            <a:endParaRPr lang="ru-RU"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Когда в июле 2003 года AOL закрыла подразделение </a:t>
            </a:r>
            <a:r>
              <a:rPr lang="ru-RU" dirty="0" err="1">
                <a:latin typeface="TT Hoves" panose="02000503030000020004"/>
              </a:rPr>
              <a:t>Netscape</a:t>
            </a:r>
            <a:r>
              <a:rPr lang="ru-RU" dirty="0">
                <a:latin typeface="TT Hoves" panose="02000503030000020004"/>
              </a:rPr>
              <a:t>, перешёл в </a:t>
            </a:r>
            <a:r>
              <a:rPr lang="ru-RU" dirty="0" err="1">
                <a:latin typeface="TT Hoves" panose="02000503030000020004"/>
              </a:rPr>
              <a:t>Mozilla</a:t>
            </a:r>
            <a:r>
              <a:rPr lang="ru-RU" dirty="0">
                <a:latin typeface="TT Hoves" panose="02000503030000020004"/>
              </a:rPr>
              <a:t> </a:t>
            </a:r>
            <a:r>
              <a:rPr lang="ru-RU" dirty="0" err="1">
                <a:latin typeface="TT Hoves" panose="02000503030000020004"/>
              </a:rPr>
              <a:t>Foundation</a:t>
            </a:r>
            <a:r>
              <a:rPr lang="ru-RU" dirty="0">
                <a:latin typeface="TT Hoves" panose="02000503030000020004"/>
              </a:rPr>
              <a:t>.</a:t>
            </a:r>
          </a:p>
          <a:p>
            <a:pPr marL="285750" indent="-285750" algn="just">
              <a:buClr>
                <a:schemeClr val="accent1"/>
              </a:buClr>
              <a:buFont typeface="Wingdings" panose="05000000000000000000" pitchFamily="2" charset="2"/>
              <a:buChar char="v"/>
            </a:pPr>
            <a:endParaRPr lang="ru-RU"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В августе 2005 года, </a:t>
            </a:r>
            <a:r>
              <a:rPr lang="ru-RU" dirty="0" err="1">
                <a:latin typeface="TT Hoves" panose="02000503030000020004"/>
              </a:rPr>
              <a:t>Брендан</a:t>
            </a:r>
            <a:r>
              <a:rPr lang="ru-RU" dirty="0">
                <a:latin typeface="TT Hoves" panose="02000503030000020004"/>
              </a:rPr>
              <a:t> стал техническим директором </a:t>
            </a:r>
            <a:r>
              <a:rPr lang="ru-RU" dirty="0" err="1">
                <a:latin typeface="TT Hoves" panose="02000503030000020004"/>
              </a:rPr>
              <a:t>Mozilla</a:t>
            </a:r>
            <a:r>
              <a:rPr lang="ru-RU" dirty="0">
                <a:latin typeface="TT Hoves" panose="02000503030000020004"/>
              </a:rPr>
              <a:t> </a:t>
            </a:r>
            <a:r>
              <a:rPr lang="ru-RU" dirty="0" err="1">
                <a:latin typeface="TT Hoves" panose="02000503030000020004"/>
              </a:rPr>
              <a:t>Corporation</a:t>
            </a:r>
            <a:r>
              <a:rPr lang="ru-RU" dirty="0">
                <a:latin typeface="TT Hoves" panose="02000503030000020004"/>
              </a:rPr>
              <a:t>, а 26 марта 2014 года был назначен </a:t>
            </a:r>
            <a:r>
              <a:rPr lang="ru-RU" b="1" dirty="0">
                <a:latin typeface="TT Hoves" panose="02000503030000020004"/>
              </a:rPr>
              <a:t>исполнительным директором</a:t>
            </a:r>
            <a:r>
              <a:rPr lang="ru-RU" dirty="0">
                <a:latin typeface="TT Hoves" panose="02000503030000020004"/>
              </a:rPr>
              <a:t>.</a:t>
            </a:r>
          </a:p>
          <a:p>
            <a:pPr marL="285750" indent="-285750">
              <a:buClr>
                <a:schemeClr val="accent1"/>
              </a:buClr>
              <a:buFont typeface="Wingdings" panose="05000000000000000000" pitchFamily="2" charset="2"/>
              <a:buChar char="v"/>
            </a:pPr>
            <a:endParaRPr lang="ru-RU" dirty="0">
              <a:latin typeface="TT Hoves" panose="02000503030000020004"/>
            </a:endParaRPr>
          </a:p>
        </p:txBody>
      </p:sp>
      <p:sp>
        <p:nvSpPr>
          <p:cNvPr id="6" name="Текст 4">
            <a:extLst>
              <a:ext uri="{FF2B5EF4-FFF2-40B4-BE49-F238E27FC236}">
                <a16:creationId xmlns:a16="http://schemas.microsoft.com/office/drawing/2014/main" id="{7306267F-4216-4EF0-A618-E1124181700E}"/>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JS</a:t>
            </a:r>
            <a:endParaRPr lang="ru-RU" sz="1200" dirty="0">
              <a:latin typeface="TT Hoves"/>
            </a:endParaRPr>
          </a:p>
        </p:txBody>
      </p:sp>
    </p:spTree>
    <p:extLst>
      <p:ext uri="{BB962C8B-B14F-4D97-AF65-F5344CB8AC3E}">
        <p14:creationId xmlns:p14="http://schemas.microsoft.com/office/powerpoint/2010/main" val="1182964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Изображение логотипа">
            <a:extLst>
              <a:ext uri="{FF2B5EF4-FFF2-40B4-BE49-F238E27FC236}">
                <a16:creationId xmlns:a16="http://schemas.microsoft.com/office/drawing/2014/main" id="{6721023B-AEA5-4C83-B671-76D656084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 y="1986038"/>
            <a:ext cx="3295652" cy="3295652"/>
          </a:xfrm>
          <a:prstGeom prst="rect">
            <a:avLst/>
          </a:prstGeom>
          <a:noFill/>
          <a:extLst>
            <a:ext uri="{909E8E84-426E-40DD-AFC4-6F175D3DCCD1}">
              <a14:hiddenFill xmlns:a14="http://schemas.microsoft.com/office/drawing/2010/main">
                <a:solidFill>
                  <a:srgbClr val="FFFFFF"/>
                </a:solidFill>
              </a14:hiddenFill>
            </a:ext>
          </a:extLst>
        </p:spPr>
      </p:pic>
      <p:sp>
        <p:nvSpPr>
          <p:cNvPr id="10" name="Текст 2">
            <a:extLst>
              <a:ext uri="{FF2B5EF4-FFF2-40B4-BE49-F238E27FC236}">
                <a16:creationId xmlns:a16="http://schemas.microsoft.com/office/drawing/2014/main" id="{403A9E2D-BD0B-45BF-9EFC-2B672677238D}"/>
              </a:ext>
            </a:extLst>
          </p:cNvPr>
          <p:cNvSpPr txBox="1">
            <a:spLocks/>
          </p:cNvSpPr>
          <p:nvPr/>
        </p:nvSpPr>
        <p:spPr>
          <a:xfrm>
            <a:off x="4039663" y="2286227"/>
            <a:ext cx="7320763" cy="3120659"/>
          </a:xfrm>
          <a:prstGeom prst="rect">
            <a:avLst/>
          </a:prstGeom>
          <a:noFill/>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Wingdings" panose="05000000000000000000" pitchFamily="2" charset="2"/>
              <a:buChar char="v"/>
            </a:pPr>
            <a:r>
              <a:rPr lang="ru-RU" sz="1800" dirty="0">
                <a:latin typeface="TT Hoves" panose="02000503030000020004"/>
              </a:rPr>
              <a:t>JS - язык, придуманный специально для создания интерактивных слайдов.</a:t>
            </a:r>
          </a:p>
          <a:p>
            <a:pPr marL="285750" indent="-285750" algn="just">
              <a:buFont typeface="Wingdings" panose="05000000000000000000" pitchFamily="2" charset="2"/>
              <a:buChar char="v"/>
            </a:pPr>
            <a:r>
              <a:rPr lang="ru-RU" sz="1800" dirty="0">
                <a:solidFill>
                  <a:srgbClr val="333333"/>
                </a:solidFill>
                <a:latin typeface="TT Hoves" panose="02000503030000020004"/>
              </a:rPr>
              <a:t>Код на языке JS называют </a:t>
            </a:r>
            <a:r>
              <a:rPr lang="ru-RU" sz="1800" dirty="0">
                <a:solidFill>
                  <a:schemeClr val="accent1"/>
                </a:solidFill>
                <a:latin typeface="TT Hoves" panose="02000503030000020004"/>
              </a:rPr>
              <a:t>скриптом</a:t>
            </a:r>
            <a:r>
              <a:rPr lang="ru-RU" sz="1800" dirty="0">
                <a:solidFill>
                  <a:srgbClr val="333333"/>
                </a:solidFill>
                <a:latin typeface="TT Hoves" panose="02000503030000020004"/>
              </a:rPr>
              <a:t>. Его сохраняют в отдельный файл с расширением </a:t>
            </a:r>
            <a:r>
              <a:rPr lang="ru-RU" sz="1800" b="1" dirty="0" err="1">
                <a:solidFill>
                  <a:srgbClr val="FF0000"/>
                </a:solidFill>
                <a:latin typeface="TT Hoves" panose="02000503030000020004"/>
              </a:rPr>
              <a:t>js</a:t>
            </a:r>
            <a:r>
              <a:rPr lang="ru-RU" sz="1800" dirty="0">
                <a:solidFill>
                  <a:srgbClr val="333333"/>
                </a:solidFill>
                <a:latin typeface="TT Hoves" panose="02000503030000020004"/>
              </a:rPr>
              <a:t> (например, </a:t>
            </a:r>
            <a:r>
              <a:rPr lang="ru-RU" sz="1800" i="1" dirty="0">
                <a:solidFill>
                  <a:srgbClr val="333333"/>
                </a:solidFill>
                <a:latin typeface="TT Hoves" panose="02000503030000020004"/>
              </a:rPr>
              <a:t>myScript.js</a:t>
            </a:r>
            <a:r>
              <a:rPr lang="ru-RU" sz="1800" dirty="0">
                <a:solidFill>
                  <a:srgbClr val="333333"/>
                </a:solidFill>
                <a:latin typeface="TT Hoves" panose="02000503030000020004"/>
              </a:rPr>
              <a:t>), а чтобы запустить, подключают этот файл на страницу. </a:t>
            </a:r>
            <a:endParaRPr lang="ru-RU" sz="1800" dirty="0">
              <a:solidFill>
                <a:srgbClr val="333333"/>
              </a:solidFill>
              <a:latin typeface="TT Norms Pro"/>
            </a:endParaRPr>
          </a:p>
          <a:p>
            <a:pPr marL="285750" indent="-285750" algn="just">
              <a:buFont typeface="Wingdings" panose="05000000000000000000" pitchFamily="2" charset="2"/>
              <a:buChar char="v"/>
            </a:pPr>
            <a:r>
              <a:rPr lang="ru-RU" sz="1800" dirty="0">
                <a:solidFill>
                  <a:srgbClr val="333333"/>
                </a:solidFill>
                <a:latin typeface="TT Hoves" panose="02000503030000020004"/>
              </a:rPr>
              <a:t>В HTML для добавления JavaScript есть специальный тег:</a:t>
            </a:r>
          </a:p>
          <a:p>
            <a:pPr marL="0" indent="0">
              <a:buNone/>
            </a:pPr>
            <a:r>
              <a:rPr lang="en-US" sz="1800" dirty="0">
                <a:solidFill>
                  <a:srgbClr val="0070C0"/>
                </a:solidFill>
                <a:highlight>
                  <a:srgbClr val="E5E4E2"/>
                </a:highlight>
                <a:latin typeface="TT Hoves" panose="02000503030000020004"/>
                <a:cs typeface="Courier New" panose="02070309020205020404" pitchFamily="49" charset="0"/>
              </a:rPr>
              <a:t>                                  </a:t>
            </a:r>
            <a:r>
              <a:rPr lang="ru-RU" sz="1800" dirty="0">
                <a:solidFill>
                  <a:srgbClr val="0070C0"/>
                </a:solidFill>
                <a:highlight>
                  <a:srgbClr val="E5E4E2"/>
                </a:highlight>
                <a:latin typeface="TT Hoves" panose="02000503030000020004"/>
                <a:cs typeface="Courier New" panose="02070309020205020404" pitchFamily="49" charset="0"/>
              </a:rPr>
              <a:t>&lt;</a:t>
            </a:r>
            <a:r>
              <a:rPr lang="ru-RU" sz="1800" dirty="0" err="1">
                <a:solidFill>
                  <a:srgbClr val="0070C0"/>
                </a:solidFill>
                <a:highlight>
                  <a:srgbClr val="E5E4E2"/>
                </a:highlight>
                <a:latin typeface="TT Hoves" panose="02000503030000020004"/>
                <a:cs typeface="Courier New" panose="02070309020205020404" pitchFamily="49" charset="0"/>
              </a:rPr>
              <a:t>script</a:t>
            </a:r>
            <a:r>
              <a:rPr lang="ru-RU" sz="1800" dirty="0">
                <a:solidFill>
                  <a:srgbClr val="0070C0"/>
                </a:solidFill>
                <a:highlight>
                  <a:srgbClr val="E5E4E2"/>
                </a:highlight>
                <a:latin typeface="TT Hoves" panose="02000503030000020004"/>
                <a:cs typeface="Courier New" panose="02070309020205020404" pitchFamily="49" charset="0"/>
              </a:rPr>
              <a:t> </a:t>
            </a:r>
            <a:r>
              <a:rPr lang="ru-RU" sz="1800" dirty="0" err="1">
                <a:solidFill>
                  <a:srgbClr val="FF0000"/>
                </a:solidFill>
                <a:highlight>
                  <a:srgbClr val="E5E4E2"/>
                </a:highlight>
                <a:latin typeface="TT Hoves" panose="02000503030000020004"/>
                <a:cs typeface="Courier New" panose="02070309020205020404" pitchFamily="49" charset="0"/>
              </a:rPr>
              <a:t>src</a:t>
            </a:r>
            <a:r>
              <a:rPr lang="ru-RU" sz="1800" dirty="0">
                <a:solidFill>
                  <a:srgbClr val="FF0000"/>
                </a:solidFill>
                <a:highlight>
                  <a:srgbClr val="E5E4E2"/>
                </a:highlight>
                <a:latin typeface="TT Hoves" panose="02000503030000020004"/>
                <a:cs typeface="Courier New" panose="02070309020205020404" pitchFamily="49" charset="0"/>
              </a:rPr>
              <a:t>=</a:t>
            </a:r>
            <a:r>
              <a:rPr lang="ru-RU" sz="1800" dirty="0">
                <a:solidFill>
                  <a:srgbClr val="7030A0"/>
                </a:solidFill>
                <a:highlight>
                  <a:srgbClr val="E5E4E2"/>
                </a:highlight>
                <a:latin typeface="TT Hoves" panose="02000503030000020004"/>
                <a:cs typeface="Courier New" panose="02070309020205020404" pitchFamily="49" charset="0"/>
              </a:rPr>
              <a:t>"</a:t>
            </a:r>
            <a:r>
              <a:rPr lang="ru-RU" sz="1800" dirty="0" err="1">
                <a:solidFill>
                  <a:srgbClr val="7030A0"/>
                </a:solidFill>
                <a:highlight>
                  <a:srgbClr val="E5E4E2"/>
                </a:highlight>
                <a:latin typeface="TT Hoves" panose="02000503030000020004"/>
                <a:cs typeface="Courier New" panose="02070309020205020404" pitchFamily="49" charset="0"/>
              </a:rPr>
              <a:t>адрес_файла</a:t>
            </a:r>
            <a:r>
              <a:rPr lang="ru-RU" sz="1800" dirty="0">
                <a:solidFill>
                  <a:srgbClr val="7030A0"/>
                </a:solidFill>
                <a:highlight>
                  <a:srgbClr val="E5E4E2"/>
                </a:highlight>
                <a:latin typeface="TT Hoves" panose="02000503030000020004"/>
                <a:cs typeface="Courier New" panose="02070309020205020404" pitchFamily="49" charset="0"/>
              </a:rPr>
              <a:t>"</a:t>
            </a:r>
            <a:r>
              <a:rPr lang="ru-RU" sz="1800" dirty="0">
                <a:solidFill>
                  <a:srgbClr val="0070C0"/>
                </a:solidFill>
                <a:highlight>
                  <a:srgbClr val="E5E4E2"/>
                </a:highlight>
                <a:latin typeface="TT Hoves" panose="02000503030000020004"/>
                <a:cs typeface="Courier New" panose="02070309020205020404" pitchFamily="49" charset="0"/>
              </a:rPr>
              <a:t>&gt;&lt;/</a:t>
            </a:r>
            <a:r>
              <a:rPr lang="ru-RU" sz="1800" dirty="0" err="1">
                <a:solidFill>
                  <a:srgbClr val="0070C0"/>
                </a:solidFill>
                <a:highlight>
                  <a:srgbClr val="E5E4E2"/>
                </a:highlight>
                <a:latin typeface="TT Hoves" panose="02000503030000020004"/>
                <a:cs typeface="Courier New" panose="02070309020205020404" pitchFamily="49" charset="0"/>
              </a:rPr>
              <a:t>script</a:t>
            </a:r>
            <a:r>
              <a:rPr lang="en-US" sz="1800" dirty="0">
                <a:solidFill>
                  <a:srgbClr val="0070C0"/>
                </a:solidFill>
                <a:highlight>
                  <a:srgbClr val="E5E4E2"/>
                </a:highlight>
                <a:latin typeface="TT Hoves" panose="02000503030000020004"/>
                <a:cs typeface="Courier New" panose="02070309020205020404" pitchFamily="49" charset="0"/>
              </a:rPr>
              <a:t>&gt;</a:t>
            </a:r>
            <a:r>
              <a:rPr lang="en-US" sz="1800" dirty="0">
                <a:solidFill>
                  <a:srgbClr val="E5E4E2"/>
                </a:solidFill>
                <a:highlight>
                  <a:srgbClr val="E5E4E2"/>
                </a:highlight>
                <a:latin typeface="TT Hoves" panose="02000503030000020004"/>
                <a:cs typeface="Courier New" panose="02070309020205020404" pitchFamily="49" charset="0"/>
              </a:rPr>
              <a:t>////////////////       /</a:t>
            </a:r>
            <a:r>
              <a:rPr lang="en-US" sz="1800" dirty="0">
                <a:solidFill>
                  <a:srgbClr val="0070C0"/>
                </a:solidFill>
                <a:highlight>
                  <a:srgbClr val="E5E4E2"/>
                </a:highlight>
                <a:latin typeface="TT Hoves" panose="02000503030000020004"/>
                <a:cs typeface="Courier New" panose="02070309020205020404" pitchFamily="49" charset="0"/>
              </a:rPr>
              <a:t>                               </a:t>
            </a:r>
            <a:r>
              <a:rPr lang="ru-RU" sz="1800" dirty="0">
                <a:solidFill>
                  <a:srgbClr val="0070C0"/>
                </a:solidFill>
                <a:highlight>
                  <a:srgbClr val="E5E4E2"/>
                </a:highlight>
                <a:latin typeface="TT Hoves" panose="02000503030000020004"/>
                <a:cs typeface="Courier New" panose="02070309020205020404" pitchFamily="49" charset="0"/>
              </a:rPr>
              <a:t> </a:t>
            </a:r>
            <a:endParaRPr lang="ru-RU" sz="1800" dirty="0">
              <a:solidFill>
                <a:srgbClr val="0070C0"/>
              </a:solidFill>
              <a:highlight>
                <a:srgbClr val="E5E4E2"/>
              </a:highlight>
              <a:latin typeface="TT Hoves" panose="02000503030000020004"/>
            </a:endParaRPr>
          </a:p>
          <a:p>
            <a:pPr marL="285750" indent="-285750">
              <a:buFont typeface="Wingdings" panose="05000000000000000000" pitchFamily="2" charset="2"/>
              <a:buChar char="v"/>
            </a:pPr>
            <a:endParaRPr lang="ru-RU" sz="1800" dirty="0">
              <a:solidFill>
                <a:srgbClr val="333333"/>
              </a:solidFill>
              <a:latin typeface="TT Hoves" panose="02000503030000020004"/>
            </a:endParaRPr>
          </a:p>
        </p:txBody>
      </p:sp>
      <p:sp>
        <p:nvSpPr>
          <p:cNvPr id="8" name="Заголовок 1">
            <a:extLst>
              <a:ext uri="{FF2B5EF4-FFF2-40B4-BE49-F238E27FC236}">
                <a16:creationId xmlns:a16="http://schemas.microsoft.com/office/drawing/2014/main" id="{256AB63D-144D-4EF3-875A-B3784F065457}"/>
              </a:ext>
            </a:extLst>
          </p:cNvPr>
          <p:cNvSpPr>
            <a:spLocks noGrp="1"/>
          </p:cNvSpPr>
          <p:nvPr>
            <p:ph type="title"/>
          </p:nvPr>
        </p:nvSpPr>
        <p:spPr>
          <a:xfrm>
            <a:off x="4831851" y="735496"/>
            <a:ext cx="2528298" cy="1065753"/>
          </a:xfrm>
        </p:spPr>
        <p:txBody>
          <a:bodyPr>
            <a:normAutofit/>
          </a:bodyPr>
          <a:lstStyle/>
          <a:p>
            <a:r>
              <a:rPr lang="en-US" dirty="0">
                <a:effectLst>
                  <a:outerShdw blurRad="38100" dist="38100" dir="2700000" algn="tl">
                    <a:srgbClr val="000000">
                      <a:alpha val="43137"/>
                    </a:srgbClr>
                  </a:outerShdw>
                </a:effectLst>
                <a:latin typeface="TT Hoves DemiBold" panose="02000503030000020004"/>
              </a:rPr>
              <a:t>JavaScript</a:t>
            </a:r>
            <a:endParaRPr lang="ru-RU" dirty="0">
              <a:effectLst>
                <a:outerShdw blurRad="38100" dist="38100" dir="2700000" algn="tl">
                  <a:srgbClr val="000000">
                    <a:alpha val="43137"/>
                  </a:srgbClr>
                </a:outerShdw>
              </a:effectLst>
              <a:latin typeface="TT Hoves DemiBold" panose="02000503030000020004"/>
            </a:endParaRPr>
          </a:p>
        </p:txBody>
      </p:sp>
      <p:sp>
        <p:nvSpPr>
          <p:cNvPr id="9" name="Текст 4">
            <a:extLst>
              <a:ext uri="{FF2B5EF4-FFF2-40B4-BE49-F238E27FC236}">
                <a16:creationId xmlns:a16="http://schemas.microsoft.com/office/drawing/2014/main" id="{9FF90E0C-279F-4631-96C9-7631FFC5BB35}"/>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JS</a:t>
            </a:r>
            <a:endParaRPr lang="ru-RU" sz="1200" dirty="0">
              <a:latin typeface="TT Hoves"/>
            </a:endParaRPr>
          </a:p>
        </p:txBody>
      </p:sp>
    </p:spTree>
    <p:extLst>
      <p:ext uri="{BB962C8B-B14F-4D97-AF65-F5344CB8AC3E}">
        <p14:creationId xmlns:p14="http://schemas.microsoft.com/office/powerpoint/2010/main" val="21730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Изображение логотипа">
            <a:extLst>
              <a:ext uri="{FF2B5EF4-FFF2-40B4-BE49-F238E27FC236}">
                <a16:creationId xmlns:a16="http://schemas.microsoft.com/office/drawing/2014/main" id="{6721023B-AEA5-4C83-B671-76D656084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 y="1986038"/>
            <a:ext cx="3295652" cy="3295652"/>
          </a:xfrm>
          <a:prstGeom prst="rect">
            <a:avLst/>
          </a:prstGeom>
          <a:noFill/>
          <a:extLst>
            <a:ext uri="{909E8E84-426E-40DD-AFC4-6F175D3DCCD1}">
              <a14:hiddenFill xmlns:a14="http://schemas.microsoft.com/office/drawing/2010/main">
                <a:solidFill>
                  <a:srgbClr val="FFFFFF"/>
                </a:solidFill>
              </a14:hiddenFill>
            </a:ext>
          </a:extLst>
        </p:spPr>
      </p:pic>
      <p:sp>
        <p:nvSpPr>
          <p:cNvPr id="19" name="Прямоугольник 18"/>
          <p:cNvSpPr/>
          <p:nvPr/>
        </p:nvSpPr>
        <p:spPr>
          <a:xfrm>
            <a:off x="4039662" y="2383603"/>
            <a:ext cx="7320763" cy="646331"/>
          </a:xfrm>
          <a:prstGeom prst="rect">
            <a:avLst/>
          </a:prstGeom>
        </p:spPr>
        <p:txBody>
          <a:bodyPr wrap="square">
            <a:spAutoFit/>
          </a:bodyPr>
          <a:lstStyle/>
          <a:p>
            <a:pPr marL="285750" indent="-285750">
              <a:buClr>
                <a:schemeClr val="accent1"/>
              </a:buClr>
              <a:buFont typeface="Wingdings" panose="05000000000000000000" pitchFamily="2" charset="2"/>
              <a:buChar char="v"/>
            </a:pPr>
            <a:r>
              <a:rPr lang="ru-RU" dirty="0">
                <a:solidFill>
                  <a:srgbClr val="333333"/>
                </a:solidFill>
                <a:latin typeface="TT Hoves" panose="02000503030000020004"/>
              </a:rPr>
              <a:t>Скрипт обычно подключают в самом конце страницы, перед закрывающим тегом</a:t>
            </a:r>
            <a:r>
              <a:rPr lang="en-US" dirty="0">
                <a:solidFill>
                  <a:srgbClr val="333333"/>
                </a:solidFill>
                <a:latin typeface="TT Hoves" panose="02000503030000020004"/>
              </a:rPr>
              <a:t> </a:t>
            </a:r>
            <a:r>
              <a:rPr lang="en-US" b="1" dirty="0">
                <a:solidFill>
                  <a:schemeClr val="accent1"/>
                </a:solidFill>
                <a:latin typeface="TT Hoves" panose="02000503030000020004"/>
              </a:rPr>
              <a:t>&lt;/body&gt;. </a:t>
            </a:r>
            <a:r>
              <a:rPr lang="ru-RU" dirty="0">
                <a:solidFill>
                  <a:srgbClr val="333333"/>
                </a:solidFill>
                <a:latin typeface="TT Hoves" panose="02000503030000020004"/>
              </a:rPr>
              <a:t>Например:</a:t>
            </a:r>
            <a:endParaRPr lang="en-US" dirty="0">
              <a:solidFill>
                <a:srgbClr val="333333"/>
              </a:solidFill>
              <a:latin typeface="TT Hoves" panose="02000503030000020004"/>
            </a:endParaRPr>
          </a:p>
        </p:txBody>
      </p:sp>
      <p:sp>
        <p:nvSpPr>
          <p:cNvPr id="21" name="Прямоугольник 20"/>
          <p:cNvSpPr/>
          <p:nvPr/>
        </p:nvSpPr>
        <p:spPr>
          <a:xfrm>
            <a:off x="4155834" y="3475474"/>
            <a:ext cx="6618183" cy="1200329"/>
          </a:xfrm>
          <a:prstGeom prst="rect">
            <a:avLst/>
          </a:prstGeom>
          <a:solidFill>
            <a:schemeClr val="tx1">
              <a:lumMod val="10000"/>
              <a:lumOff val="90000"/>
            </a:schemeClr>
          </a:solidFill>
        </p:spPr>
        <p:txBody>
          <a:bodyPr wrap="square">
            <a:spAutoFit/>
          </a:bodyPr>
          <a:lstStyle/>
          <a:p>
            <a:r>
              <a:rPr lang="ru-RU" b="1" dirty="0">
                <a:solidFill>
                  <a:srgbClr val="0070C0"/>
                </a:solidFill>
                <a:latin typeface="TT Hoves" panose="02000503030000020004"/>
                <a:cs typeface="Courier New" panose="02070309020205020404" pitchFamily="49" charset="0"/>
              </a:rPr>
              <a:t>&lt;</a:t>
            </a:r>
            <a:r>
              <a:rPr lang="en-US" b="1" dirty="0">
                <a:solidFill>
                  <a:srgbClr val="0070C0"/>
                </a:solidFill>
                <a:latin typeface="TT Hoves" panose="02000503030000020004"/>
                <a:cs typeface="Courier New" panose="02070309020205020404" pitchFamily="49" charset="0"/>
              </a:rPr>
              <a:t>body&gt;</a:t>
            </a:r>
            <a:br>
              <a:rPr lang="en-US" dirty="0">
                <a:solidFill>
                  <a:srgbClr val="333333"/>
                </a:solidFill>
                <a:latin typeface="TT Hoves" panose="02000503030000020004"/>
                <a:cs typeface="Courier New" panose="02070309020205020404" pitchFamily="49" charset="0"/>
              </a:rPr>
            </a:br>
            <a:r>
              <a:rPr lang="en-US" dirty="0">
                <a:solidFill>
                  <a:srgbClr val="333333"/>
                </a:solidFill>
                <a:latin typeface="TT Hoves" panose="02000503030000020004"/>
                <a:cs typeface="Courier New" panose="02070309020205020404" pitchFamily="49" charset="0"/>
              </a:rPr>
              <a:t> </a:t>
            </a:r>
            <a:r>
              <a:rPr lang="en-US" dirty="0">
                <a:solidFill>
                  <a:schemeClr val="accent6">
                    <a:lumMod val="75000"/>
                  </a:schemeClr>
                </a:solidFill>
                <a:latin typeface="TT Hoves" panose="02000503030000020004"/>
                <a:cs typeface="Courier New" panose="02070309020205020404" pitchFamily="49" charset="0"/>
              </a:rPr>
              <a:t>&lt;!-- </a:t>
            </a:r>
            <a:r>
              <a:rPr lang="ru-RU" dirty="0">
                <a:solidFill>
                  <a:schemeClr val="accent6">
                    <a:lumMod val="75000"/>
                  </a:schemeClr>
                </a:solidFill>
                <a:latin typeface="TT Hoves" panose="02000503030000020004"/>
                <a:cs typeface="Courier New" panose="02070309020205020404" pitchFamily="49" charset="0"/>
              </a:rPr>
              <a:t>Содержимое страницы --&gt;</a:t>
            </a:r>
            <a:br>
              <a:rPr lang="en-US" dirty="0">
                <a:solidFill>
                  <a:srgbClr val="333333"/>
                </a:solidFill>
                <a:latin typeface="TT Hoves" panose="02000503030000020004"/>
                <a:cs typeface="Courier New" panose="02070309020205020404" pitchFamily="49" charset="0"/>
              </a:rPr>
            </a:br>
            <a:r>
              <a:rPr lang="ru-RU" dirty="0">
                <a:solidFill>
                  <a:srgbClr val="333333"/>
                </a:solidFill>
                <a:latin typeface="TT Hoves" panose="02000503030000020004"/>
                <a:cs typeface="Courier New" panose="02070309020205020404" pitchFamily="49" charset="0"/>
              </a:rPr>
              <a:t> </a:t>
            </a:r>
            <a:r>
              <a:rPr lang="ru-RU" b="1" dirty="0">
                <a:solidFill>
                  <a:srgbClr val="0070C0"/>
                </a:solidFill>
                <a:latin typeface="TT Hoves" panose="02000503030000020004"/>
                <a:cs typeface="Courier New" panose="02070309020205020404" pitchFamily="49" charset="0"/>
              </a:rPr>
              <a:t>&lt;</a:t>
            </a:r>
            <a:r>
              <a:rPr lang="en-US" b="1" dirty="0">
                <a:solidFill>
                  <a:srgbClr val="0070C0"/>
                </a:solidFill>
                <a:latin typeface="TT Hoves" panose="02000503030000020004"/>
                <a:cs typeface="Courier New" panose="02070309020205020404" pitchFamily="49" charset="0"/>
              </a:rPr>
              <a:t>script </a:t>
            </a:r>
            <a:r>
              <a:rPr lang="en-US" dirty="0" err="1">
                <a:solidFill>
                  <a:schemeClr val="accent1"/>
                </a:solidFill>
                <a:latin typeface="TT Hoves" panose="02000503030000020004"/>
                <a:cs typeface="Courier New" panose="02070309020205020404" pitchFamily="49" charset="0"/>
              </a:rPr>
              <a:t>src</a:t>
            </a:r>
            <a:r>
              <a:rPr lang="en-US" dirty="0">
                <a:solidFill>
                  <a:srgbClr val="333333"/>
                </a:solidFill>
                <a:latin typeface="TT Hoves" panose="02000503030000020004"/>
                <a:cs typeface="Courier New" panose="02070309020205020404" pitchFamily="49" charset="0"/>
              </a:rPr>
              <a:t>=</a:t>
            </a:r>
            <a:r>
              <a:rPr lang="en-US" dirty="0">
                <a:solidFill>
                  <a:srgbClr val="7030A0"/>
                </a:solidFill>
                <a:latin typeface="TT Hoves" panose="02000503030000020004"/>
                <a:cs typeface="Courier New" panose="02070309020205020404" pitchFamily="49" charset="0"/>
              </a:rPr>
              <a:t>"app.js"</a:t>
            </a:r>
            <a:r>
              <a:rPr lang="en-US" b="1" dirty="0">
                <a:solidFill>
                  <a:srgbClr val="0070C0"/>
                </a:solidFill>
                <a:latin typeface="TT Hoves" panose="02000503030000020004"/>
                <a:cs typeface="Courier New" panose="02070309020205020404" pitchFamily="49" charset="0"/>
              </a:rPr>
              <a:t>&gt;&lt;/script&gt; </a:t>
            </a:r>
            <a:br>
              <a:rPr lang="en-US" dirty="0">
                <a:solidFill>
                  <a:srgbClr val="333333"/>
                </a:solidFill>
                <a:latin typeface="TT Hoves" panose="02000503030000020004"/>
                <a:cs typeface="Courier New" panose="02070309020205020404" pitchFamily="49" charset="0"/>
              </a:rPr>
            </a:br>
            <a:r>
              <a:rPr lang="en-US" b="1" dirty="0">
                <a:solidFill>
                  <a:srgbClr val="0070C0"/>
                </a:solidFill>
                <a:latin typeface="TT Hoves" panose="02000503030000020004"/>
                <a:cs typeface="Courier New" panose="02070309020205020404" pitchFamily="49" charset="0"/>
              </a:rPr>
              <a:t>&lt;/body&gt;</a:t>
            </a:r>
            <a:endParaRPr lang="ru-RU" b="1" dirty="0">
              <a:solidFill>
                <a:srgbClr val="0070C0"/>
              </a:solidFill>
              <a:latin typeface="TT Hoves" panose="02000503030000020004"/>
              <a:cs typeface="Courier New" panose="02070309020205020404" pitchFamily="49" charset="0"/>
            </a:endParaRPr>
          </a:p>
        </p:txBody>
      </p:sp>
      <p:sp>
        <p:nvSpPr>
          <p:cNvPr id="7" name="Текст 4">
            <a:extLst>
              <a:ext uri="{FF2B5EF4-FFF2-40B4-BE49-F238E27FC236}">
                <a16:creationId xmlns:a16="http://schemas.microsoft.com/office/drawing/2014/main" id="{8BEAD51A-FD01-4CE5-92E2-E723F97E90B3}"/>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JS</a:t>
            </a:r>
            <a:endParaRPr lang="ru-RU" sz="1200" dirty="0">
              <a:latin typeface="TT Hoves"/>
            </a:endParaRPr>
          </a:p>
        </p:txBody>
      </p:sp>
      <p:sp>
        <p:nvSpPr>
          <p:cNvPr id="8" name="Заголовок 1">
            <a:extLst>
              <a:ext uri="{FF2B5EF4-FFF2-40B4-BE49-F238E27FC236}">
                <a16:creationId xmlns:a16="http://schemas.microsoft.com/office/drawing/2014/main" id="{C7CBBED7-7F46-4F8C-89B7-E965C2BBFDE2}"/>
              </a:ext>
            </a:extLst>
          </p:cNvPr>
          <p:cNvSpPr txBox="1">
            <a:spLocks/>
          </p:cNvSpPr>
          <p:nvPr/>
        </p:nvSpPr>
        <p:spPr>
          <a:xfrm>
            <a:off x="4831851" y="735496"/>
            <a:ext cx="2528298" cy="1065753"/>
          </a:xfrm>
          <a:prstGeom prst="rect">
            <a:avLst/>
          </a:prstGeom>
        </p:spPr>
        <p:txBody>
          <a:bodyPr vert="horz" lIns="91440" tIns="45720" rIns="91440" bIns="45720" rtlCol="0" anchor="t">
            <a:normAutofit/>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r>
              <a:rPr lang="en-US">
                <a:effectLst>
                  <a:outerShdw blurRad="38100" dist="38100" dir="2700000" algn="tl">
                    <a:srgbClr val="000000">
                      <a:alpha val="43137"/>
                    </a:srgbClr>
                  </a:outerShdw>
                </a:effectLst>
                <a:latin typeface="TT Hoves DemiBold" panose="02000503030000020004"/>
              </a:rPr>
              <a:t>JavaScript</a:t>
            </a:r>
            <a:endParaRPr lang="ru-RU" dirty="0">
              <a:effectLst>
                <a:outerShdw blurRad="38100" dist="38100" dir="2700000" algn="tl">
                  <a:srgbClr val="000000">
                    <a:alpha val="43137"/>
                  </a:srgbClr>
                </a:outerShdw>
              </a:effectLst>
              <a:latin typeface="TT Hoves DemiBold" panose="02000503030000020004"/>
            </a:endParaRPr>
          </a:p>
        </p:txBody>
      </p:sp>
    </p:spTree>
    <p:extLst>
      <p:ext uri="{BB962C8B-B14F-4D97-AF65-F5344CB8AC3E}">
        <p14:creationId xmlns:p14="http://schemas.microsoft.com/office/powerpoint/2010/main" val="4055709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2"/>
          <p:cNvSpPr txBox="1">
            <a:spLocks/>
          </p:cNvSpPr>
          <p:nvPr/>
        </p:nvSpPr>
        <p:spPr>
          <a:xfrm>
            <a:off x="302948" y="592701"/>
            <a:ext cx="4845522" cy="1820636"/>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b="1" dirty="0">
                <a:effectLst>
                  <a:outerShdw blurRad="38100" dist="38100" dir="2700000" algn="tl">
                    <a:srgbClr val="000000">
                      <a:alpha val="43137"/>
                    </a:srgbClr>
                  </a:outerShdw>
                </a:effectLst>
                <a:latin typeface="TT Hoves" panose="02000503030000020004" pitchFamily="2" charset="-52"/>
              </a:rPr>
              <a:t>XML</a:t>
            </a:r>
          </a:p>
        </p:txBody>
      </p:sp>
      <p:sp>
        <p:nvSpPr>
          <p:cNvPr id="4" name="TextBox 3">
            <a:extLst>
              <a:ext uri="{FF2B5EF4-FFF2-40B4-BE49-F238E27FC236}">
                <a16:creationId xmlns:a16="http://schemas.microsoft.com/office/drawing/2014/main" id="{951D3C80-2AE9-4DA0-9ABA-7873932950A6}"/>
              </a:ext>
            </a:extLst>
          </p:cNvPr>
          <p:cNvSpPr txBox="1"/>
          <p:nvPr/>
        </p:nvSpPr>
        <p:spPr>
          <a:xfrm>
            <a:off x="302948" y="1503019"/>
            <a:ext cx="6097656" cy="523220"/>
          </a:xfrm>
          <a:prstGeom prst="rect">
            <a:avLst/>
          </a:prstGeom>
          <a:noFill/>
        </p:spPr>
        <p:txBody>
          <a:bodyPr wrap="square">
            <a:spAutoFit/>
          </a:bodyPr>
          <a:lstStyle/>
          <a:p>
            <a:r>
              <a:rPr lang="ru-RU" sz="2800" dirty="0">
                <a:latin typeface="TT Hoves" panose="02000503030000020004"/>
              </a:rPr>
              <a:t>Расширяемый язык разметки</a:t>
            </a:r>
          </a:p>
        </p:txBody>
      </p:sp>
      <p:sp>
        <p:nvSpPr>
          <p:cNvPr id="6" name="TextBox 5">
            <a:extLst>
              <a:ext uri="{FF2B5EF4-FFF2-40B4-BE49-F238E27FC236}">
                <a16:creationId xmlns:a16="http://schemas.microsoft.com/office/drawing/2014/main" id="{9E1B1EB0-9D0E-4FF5-8722-6375E1E76459}"/>
              </a:ext>
            </a:extLst>
          </p:cNvPr>
          <p:cNvSpPr txBox="1"/>
          <p:nvPr/>
        </p:nvSpPr>
        <p:spPr>
          <a:xfrm>
            <a:off x="302948" y="2413337"/>
            <a:ext cx="6097656" cy="1015663"/>
          </a:xfrm>
          <a:prstGeom prst="rect">
            <a:avLst/>
          </a:prstGeom>
          <a:noFill/>
        </p:spPr>
        <p:txBody>
          <a:bodyPr wrap="square">
            <a:spAutoFit/>
          </a:bodyPr>
          <a:lstStyle/>
          <a:p>
            <a:pPr marL="0" indent="0">
              <a:buNone/>
            </a:pPr>
            <a:r>
              <a:rPr lang="en-US" sz="6000" b="1" dirty="0">
                <a:effectLst>
                  <a:outerShdw blurRad="38100" dist="38100" dir="2700000" algn="tl">
                    <a:srgbClr val="000000">
                      <a:alpha val="43137"/>
                    </a:srgbClr>
                  </a:outerShdw>
                </a:effectLst>
                <a:latin typeface="TT Hoves DemiBold"/>
              </a:rPr>
              <a:t>JSON</a:t>
            </a:r>
          </a:p>
        </p:txBody>
      </p:sp>
      <p:sp>
        <p:nvSpPr>
          <p:cNvPr id="8" name="TextBox 7">
            <a:extLst>
              <a:ext uri="{FF2B5EF4-FFF2-40B4-BE49-F238E27FC236}">
                <a16:creationId xmlns:a16="http://schemas.microsoft.com/office/drawing/2014/main" id="{7B0D6615-6AD3-4C9C-AF41-28B20D070DBD}"/>
              </a:ext>
            </a:extLst>
          </p:cNvPr>
          <p:cNvSpPr txBox="1"/>
          <p:nvPr/>
        </p:nvSpPr>
        <p:spPr>
          <a:xfrm>
            <a:off x="302948" y="3323655"/>
            <a:ext cx="6097656" cy="523220"/>
          </a:xfrm>
          <a:prstGeom prst="rect">
            <a:avLst/>
          </a:prstGeom>
          <a:noFill/>
        </p:spPr>
        <p:txBody>
          <a:bodyPr wrap="square">
            <a:spAutoFit/>
          </a:bodyPr>
          <a:lstStyle/>
          <a:p>
            <a:r>
              <a:rPr lang="ru-RU" sz="2800" dirty="0">
                <a:latin typeface="TT Hoves" panose="02000503030000020004"/>
              </a:rPr>
              <a:t>Т</a:t>
            </a:r>
            <a:r>
              <a:rPr lang="ru-RU" sz="2800" b="0" i="0" dirty="0">
                <a:effectLst/>
                <a:latin typeface="TT Hoves" panose="02000503030000020004"/>
              </a:rPr>
              <a:t>екстовый формат обмена данными </a:t>
            </a:r>
            <a:endParaRPr lang="ru-RU" sz="4000" dirty="0">
              <a:latin typeface="TT Hoves" panose="02000503030000020004"/>
            </a:endParaRPr>
          </a:p>
        </p:txBody>
      </p:sp>
    </p:spTree>
    <p:extLst>
      <p:ext uri="{BB962C8B-B14F-4D97-AF65-F5344CB8AC3E}">
        <p14:creationId xmlns:p14="http://schemas.microsoft.com/office/powerpoint/2010/main" val="577893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Текст 2"/>
          <p:cNvSpPr txBox="1">
            <a:spLocks/>
          </p:cNvSpPr>
          <p:nvPr/>
        </p:nvSpPr>
        <p:spPr>
          <a:xfrm>
            <a:off x="461974" y="709761"/>
            <a:ext cx="4845522" cy="1820636"/>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b="1" dirty="0">
                <a:effectLst>
                  <a:outerShdw blurRad="38100" dist="38100" dir="2700000" algn="tl">
                    <a:srgbClr val="000000">
                      <a:alpha val="43137"/>
                    </a:srgbClr>
                  </a:outerShdw>
                </a:effectLst>
                <a:latin typeface="TT Hoves" panose="02000503030000020004" pitchFamily="2" charset="-52"/>
              </a:rPr>
              <a:t>XML</a:t>
            </a:r>
          </a:p>
        </p:txBody>
      </p:sp>
      <p:sp>
        <p:nvSpPr>
          <p:cNvPr id="6" name="TextBox 5">
            <a:extLst>
              <a:ext uri="{FF2B5EF4-FFF2-40B4-BE49-F238E27FC236}">
                <a16:creationId xmlns:a16="http://schemas.microsoft.com/office/drawing/2014/main" id="{9E1B1EB0-9D0E-4FF5-8722-6375E1E76459}"/>
              </a:ext>
            </a:extLst>
          </p:cNvPr>
          <p:cNvSpPr txBox="1"/>
          <p:nvPr/>
        </p:nvSpPr>
        <p:spPr>
          <a:xfrm>
            <a:off x="461974" y="1620079"/>
            <a:ext cx="6097656" cy="1015663"/>
          </a:xfrm>
          <a:prstGeom prst="rect">
            <a:avLst/>
          </a:prstGeom>
          <a:noFill/>
        </p:spPr>
        <p:txBody>
          <a:bodyPr wrap="square">
            <a:spAutoFit/>
          </a:bodyPr>
          <a:lstStyle/>
          <a:p>
            <a:pPr marL="0" indent="0">
              <a:buNone/>
            </a:pPr>
            <a:r>
              <a:rPr lang="en-US" sz="6000" b="1" dirty="0">
                <a:effectLst>
                  <a:outerShdw blurRad="38100" dist="38100" dir="2700000" algn="tl">
                    <a:srgbClr val="000000">
                      <a:alpha val="43137"/>
                    </a:srgbClr>
                  </a:outerShdw>
                </a:effectLst>
                <a:latin typeface="TT Hoves DemiBold"/>
              </a:rPr>
              <a:t>JSON</a:t>
            </a:r>
          </a:p>
        </p:txBody>
      </p:sp>
    </p:spTree>
    <p:extLst>
      <p:ext uri="{BB962C8B-B14F-4D97-AF65-F5344CB8AC3E}">
        <p14:creationId xmlns:p14="http://schemas.microsoft.com/office/powerpoint/2010/main" val="1781705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Изображение логотипа">
            <a:extLst>
              <a:ext uri="{FF2B5EF4-FFF2-40B4-BE49-F238E27FC236}">
                <a16:creationId xmlns:a16="http://schemas.microsoft.com/office/drawing/2014/main" id="{43D62679-1F00-3B8B-2183-9A7B5FDA3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7008" y="2721351"/>
            <a:ext cx="3414402" cy="1415297"/>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XML</a:t>
            </a:r>
            <a:endParaRPr lang="ru-RU" sz="1200" dirty="0">
              <a:latin typeface="TT Hoves"/>
            </a:endParaRPr>
          </a:p>
        </p:txBody>
      </p:sp>
      <p:sp>
        <p:nvSpPr>
          <p:cNvPr id="6" name="TextBox 5">
            <a:extLst>
              <a:ext uri="{FF2B5EF4-FFF2-40B4-BE49-F238E27FC236}">
                <a16:creationId xmlns:a16="http://schemas.microsoft.com/office/drawing/2014/main" id="{9C750293-0EFD-45F8-8935-710B73007425}"/>
              </a:ext>
            </a:extLst>
          </p:cNvPr>
          <p:cNvSpPr txBox="1"/>
          <p:nvPr/>
        </p:nvSpPr>
        <p:spPr>
          <a:xfrm>
            <a:off x="1890506" y="563410"/>
            <a:ext cx="8410988"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XML (</a:t>
            </a:r>
            <a:r>
              <a:rPr lang="ru-RU" sz="4400" dirty="0" err="1">
                <a:effectLst>
                  <a:outerShdw blurRad="38100" dist="38100" dir="2700000" algn="tl">
                    <a:srgbClr val="000000">
                      <a:alpha val="43137"/>
                    </a:srgbClr>
                  </a:outerShdw>
                </a:effectLst>
                <a:latin typeface="TT Hoves DemiBold"/>
              </a:rPr>
              <a:t>eXtensible</a:t>
            </a:r>
            <a:r>
              <a:rPr lang="ru-RU" sz="4400" dirty="0">
                <a:effectLst>
                  <a:outerShdw blurRad="38100" dist="38100" dir="2700000" algn="tl">
                    <a:srgbClr val="000000">
                      <a:alpha val="43137"/>
                    </a:srgbClr>
                  </a:outerShdw>
                </a:effectLst>
                <a:latin typeface="TT Hoves DemiBold"/>
              </a:rPr>
              <a:t> </a:t>
            </a:r>
            <a:r>
              <a:rPr lang="ru-RU" sz="4400" dirty="0" err="1">
                <a:effectLst>
                  <a:outerShdw blurRad="38100" dist="38100" dir="2700000" algn="tl">
                    <a:srgbClr val="000000">
                      <a:alpha val="43137"/>
                    </a:srgbClr>
                  </a:outerShdw>
                </a:effectLst>
                <a:latin typeface="TT Hoves DemiBold"/>
              </a:rPr>
              <a:t>Markup</a:t>
            </a:r>
            <a:r>
              <a:rPr lang="ru-RU" sz="4400" dirty="0">
                <a:effectLst>
                  <a:outerShdw blurRad="38100" dist="38100" dir="2700000" algn="tl">
                    <a:srgbClr val="000000">
                      <a:alpha val="43137"/>
                    </a:srgbClr>
                  </a:outerShdw>
                </a:effectLst>
                <a:latin typeface="TT Hoves DemiBold"/>
              </a:rPr>
              <a:t> Language) </a:t>
            </a:r>
          </a:p>
        </p:txBody>
      </p:sp>
      <p:sp>
        <p:nvSpPr>
          <p:cNvPr id="8" name="TextBox 7">
            <a:extLst>
              <a:ext uri="{FF2B5EF4-FFF2-40B4-BE49-F238E27FC236}">
                <a16:creationId xmlns:a16="http://schemas.microsoft.com/office/drawing/2014/main" id="{ECB5FE40-3168-4441-AF55-3D96A222CC01}"/>
              </a:ext>
            </a:extLst>
          </p:cNvPr>
          <p:cNvSpPr txBox="1"/>
          <p:nvPr/>
        </p:nvSpPr>
        <p:spPr>
          <a:xfrm>
            <a:off x="356686" y="1966051"/>
            <a:ext cx="6908818" cy="3693319"/>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b="1" dirty="0">
                <a:solidFill>
                  <a:schemeClr val="accent1"/>
                </a:solidFill>
                <a:latin typeface="TT Hoves" panose="02000503030000020004"/>
              </a:rPr>
              <a:t>XML (</a:t>
            </a:r>
            <a:r>
              <a:rPr lang="ru-RU" b="1" dirty="0" err="1">
                <a:solidFill>
                  <a:schemeClr val="accent1"/>
                </a:solidFill>
                <a:latin typeface="TT Hoves" panose="02000503030000020004"/>
              </a:rPr>
              <a:t>eXtensible</a:t>
            </a:r>
            <a:r>
              <a:rPr lang="ru-RU" b="1" dirty="0">
                <a:solidFill>
                  <a:schemeClr val="accent1"/>
                </a:solidFill>
                <a:latin typeface="TT Hoves" panose="02000503030000020004"/>
              </a:rPr>
              <a:t> </a:t>
            </a:r>
            <a:r>
              <a:rPr lang="ru-RU" b="1" dirty="0" err="1">
                <a:solidFill>
                  <a:schemeClr val="accent1"/>
                </a:solidFill>
                <a:latin typeface="TT Hoves" panose="02000503030000020004"/>
              </a:rPr>
              <a:t>Markup</a:t>
            </a:r>
            <a:r>
              <a:rPr lang="ru-RU" b="1" dirty="0">
                <a:solidFill>
                  <a:schemeClr val="accent1"/>
                </a:solidFill>
                <a:latin typeface="TT Hoves" panose="02000503030000020004"/>
              </a:rPr>
              <a:t> Language)</a:t>
            </a:r>
            <a:r>
              <a:rPr lang="ru-RU" dirty="0">
                <a:latin typeface="TT Hoves" panose="02000503030000020004"/>
              </a:rPr>
              <a:t> — расширяемый язык разметки. </a:t>
            </a:r>
            <a:endParaRPr lang="en-US" dirty="0">
              <a:latin typeface="TT Hoves" panose="02000503030000020004"/>
            </a:endParaRPr>
          </a:p>
          <a:p>
            <a:pPr marL="285750" indent="-285750" algn="just">
              <a:buClr>
                <a:schemeClr val="accent1"/>
              </a:buClr>
              <a:buFont typeface="Wingdings" panose="05000000000000000000" pitchFamily="2" charset="2"/>
              <a:buChar char="v"/>
            </a:pPr>
            <a:endParaRPr lang="en-US"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Рекомендован Консорциумом Всемирной паутины (W3C). </a:t>
            </a:r>
            <a:endParaRPr lang="en-US" dirty="0">
              <a:latin typeface="TT Hoves" panose="02000503030000020004"/>
            </a:endParaRPr>
          </a:p>
          <a:p>
            <a:pPr marL="285750" indent="-285750" algn="just">
              <a:buClr>
                <a:schemeClr val="accent1"/>
              </a:buClr>
              <a:buFont typeface="Wingdings" panose="05000000000000000000" pitchFamily="2" charset="2"/>
              <a:buChar char="v"/>
            </a:pPr>
            <a:endParaRPr lang="en-US"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XML разрабатывался как язык с простым формальным синтаксисом, удобный для создания и обработки документов как программами, так и человеком, с акцентом на использование в Интернете. </a:t>
            </a:r>
            <a:endParaRPr lang="en-US" dirty="0">
              <a:latin typeface="TT Hoves" panose="02000503030000020004"/>
            </a:endParaRPr>
          </a:p>
          <a:p>
            <a:pPr marL="285750" indent="-285750" algn="just">
              <a:buClr>
                <a:schemeClr val="accent1"/>
              </a:buClr>
              <a:buFont typeface="Wingdings" panose="05000000000000000000" pitchFamily="2" charset="2"/>
              <a:buChar char="v"/>
            </a:pPr>
            <a:endParaRPr lang="en-US"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Язык называется расширяемым, поскольку он не фиксирует разметку, используемую в документах: разработчик ограничен лишь синтаксическими правилами языка.</a:t>
            </a:r>
          </a:p>
        </p:txBody>
      </p:sp>
    </p:spTree>
    <p:extLst>
      <p:ext uri="{BB962C8B-B14F-4D97-AF65-F5344CB8AC3E}">
        <p14:creationId xmlns:p14="http://schemas.microsoft.com/office/powerpoint/2010/main" val="15106967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XML</a:t>
            </a:r>
            <a:endParaRPr lang="ru-RU" sz="1200" dirty="0">
              <a:latin typeface="TT Hoves"/>
            </a:endParaRPr>
          </a:p>
        </p:txBody>
      </p:sp>
      <p:sp>
        <p:nvSpPr>
          <p:cNvPr id="8" name="TextBox 7">
            <a:extLst>
              <a:ext uri="{FF2B5EF4-FFF2-40B4-BE49-F238E27FC236}">
                <a16:creationId xmlns:a16="http://schemas.microsoft.com/office/drawing/2014/main" id="{ECB5FE40-3168-4441-AF55-3D96A222CC01}"/>
              </a:ext>
            </a:extLst>
          </p:cNvPr>
          <p:cNvSpPr txBox="1"/>
          <p:nvPr/>
        </p:nvSpPr>
        <p:spPr>
          <a:xfrm>
            <a:off x="356686" y="1411206"/>
            <a:ext cx="11113071" cy="923330"/>
          </a:xfrm>
          <a:prstGeom prst="rect">
            <a:avLst/>
          </a:prstGeom>
          <a:noFill/>
        </p:spPr>
        <p:txBody>
          <a:bodyPr wrap="square">
            <a:spAutoFit/>
          </a:bodyPr>
          <a:lstStyle/>
          <a:p>
            <a:r>
              <a:rPr lang="ru-RU" dirty="0">
                <a:latin typeface="TT Hoves" panose="02000503030000020004"/>
              </a:rPr>
              <a:t>Расширение XML — это конкретная грамматика, созданная на базе XML и представленная </a:t>
            </a:r>
            <a:r>
              <a:rPr lang="ru-RU" b="1" dirty="0">
                <a:solidFill>
                  <a:schemeClr val="accent1"/>
                </a:solidFill>
                <a:latin typeface="TT Hoves" panose="02000503030000020004"/>
              </a:rPr>
              <a:t>словарём тегов </a:t>
            </a:r>
            <a:r>
              <a:rPr lang="ru-RU" dirty="0">
                <a:latin typeface="TT Hoves" panose="02000503030000020004"/>
              </a:rPr>
              <a:t>и их </a:t>
            </a:r>
            <a:r>
              <a:rPr lang="ru-RU" dirty="0">
                <a:solidFill>
                  <a:schemeClr val="accent1"/>
                </a:solidFill>
                <a:latin typeface="TT Hoves" panose="02000503030000020004"/>
              </a:rPr>
              <a:t>атрибутов</a:t>
            </a:r>
            <a:r>
              <a:rPr lang="ru-RU" dirty="0">
                <a:latin typeface="TT Hoves" panose="02000503030000020004"/>
              </a:rPr>
              <a:t>, а также </a:t>
            </a:r>
            <a:r>
              <a:rPr lang="ru-RU" b="1" dirty="0">
                <a:solidFill>
                  <a:schemeClr val="accent1"/>
                </a:solidFill>
                <a:latin typeface="TT Hoves" panose="02000503030000020004"/>
              </a:rPr>
              <a:t>набором правил</a:t>
            </a:r>
            <a:r>
              <a:rPr lang="ru-RU" dirty="0">
                <a:latin typeface="TT Hoves" panose="02000503030000020004"/>
              </a:rPr>
              <a:t>, определяющих, какие атрибуты и элементы могут входить в состав других элементов. </a:t>
            </a:r>
          </a:p>
        </p:txBody>
      </p:sp>
      <p:grpSp>
        <p:nvGrpSpPr>
          <p:cNvPr id="38" name="Группа 37">
            <a:extLst>
              <a:ext uri="{FF2B5EF4-FFF2-40B4-BE49-F238E27FC236}">
                <a16:creationId xmlns:a16="http://schemas.microsoft.com/office/drawing/2014/main" id="{21495847-2237-49B6-B142-F5ADFE727E67}"/>
              </a:ext>
            </a:extLst>
          </p:cNvPr>
          <p:cNvGrpSpPr/>
          <p:nvPr/>
        </p:nvGrpSpPr>
        <p:grpSpPr>
          <a:xfrm>
            <a:off x="1587560" y="2291667"/>
            <a:ext cx="9016880" cy="3860400"/>
            <a:chOff x="1602134" y="2391058"/>
            <a:chExt cx="9016880" cy="3860400"/>
          </a:xfrm>
          <a:solidFill>
            <a:srgbClr val="E9E9E9"/>
          </a:solidFill>
        </p:grpSpPr>
        <p:sp>
          <p:nvSpPr>
            <p:cNvPr id="35" name="Прямоугольник 34">
              <a:extLst>
                <a:ext uri="{FF2B5EF4-FFF2-40B4-BE49-F238E27FC236}">
                  <a16:creationId xmlns:a16="http://schemas.microsoft.com/office/drawing/2014/main" id="{EA722444-21D3-4AF1-AB39-0047C3189865}"/>
                </a:ext>
              </a:extLst>
            </p:cNvPr>
            <p:cNvSpPr/>
            <p:nvPr/>
          </p:nvSpPr>
          <p:spPr>
            <a:xfrm>
              <a:off x="1676382" y="2422240"/>
              <a:ext cx="8942632" cy="38292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a:extLst>
                <a:ext uri="{FF2B5EF4-FFF2-40B4-BE49-F238E27FC236}">
                  <a16:creationId xmlns:a16="http://schemas.microsoft.com/office/drawing/2014/main" id="{66131E18-6F31-445E-9743-5B640F829AAD}"/>
                </a:ext>
              </a:extLst>
            </p:cNvPr>
            <p:cNvSpPr txBox="1"/>
            <p:nvPr/>
          </p:nvSpPr>
          <p:spPr>
            <a:xfrm>
              <a:off x="2916647" y="2439210"/>
              <a:ext cx="6358706" cy="3693319"/>
            </a:xfrm>
            <a:prstGeom prst="rect">
              <a:avLst/>
            </a:prstGeom>
            <a:grpFill/>
          </p:spPr>
          <p:txBody>
            <a:bodyPr wrap="square">
              <a:spAutoFit/>
            </a:bodyPr>
            <a:lstStyle/>
            <a:p>
              <a:r>
                <a:rPr lang="ru-RU" dirty="0">
                  <a:latin typeface="TT Hoves" panose="02000503030000020004"/>
                  <a:cs typeface="Courier New" panose="02070309020205020404" pitchFamily="49" charset="0"/>
                </a:rPr>
                <a:t>&lt;</a:t>
              </a:r>
              <a:r>
                <a:rPr lang="ru-RU" b="1" dirty="0" err="1">
                  <a:solidFill>
                    <a:srgbClr val="0070C0"/>
                  </a:solidFill>
                  <a:latin typeface="TT Hoves" panose="02000503030000020004"/>
                  <a:cs typeface="Courier New" panose="02070309020205020404" pitchFamily="49" charset="0"/>
                </a:rPr>
                <a:t>person</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firstName</a:t>
              </a:r>
              <a:r>
                <a:rPr lang="ru-RU" dirty="0">
                  <a:latin typeface="TT Hoves" panose="02000503030000020004"/>
                  <a:cs typeface="Courier New" panose="02070309020205020404" pitchFamily="49" charset="0"/>
                </a:rPr>
                <a:t>&gt;Иван&lt;/</a:t>
              </a:r>
              <a:r>
                <a:rPr lang="ru-RU" b="1" dirty="0" err="1">
                  <a:solidFill>
                    <a:srgbClr val="0070C0"/>
                  </a:solidFill>
                  <a:latin typeface="TT Hoves" panose="02000503030000020004"/>
                  <a:cs typeface="Courier New" panose="02070309020205020404" pitchFamily="49" charset="0"/>
                </a:rPr>
                <a:t>firstName</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lastName</a:t>
              </a:r>
              <a:r>
                <a:rPr lang="ru-RU" dirty="0">
                  <a:latin typeface="TT Hoves" panose="02000503030000020004"/>
                  <a:cs typeface="Courier New" panose="02070309020205020404" pitchFamily="49" charset="0"/>
                </a:rPr>
                <a:t>&gt;Иванов&lt;/</a:t>
              </a:r>
              <a:r>
                <a:rPr lang="ru-RU" b="1" dirty="0" err="1">
                  <a:solidFill>
                    <a:srgbClr val="0070C0"/>
                  </a:solidFill>
                  <a:latin typeface="TT Hoves" panose="02000503030000020004"/>
                  <a:cs typeface="Courier New" panose="02070309020205020404" pitchFamily="49" charset="0"/>
                </a:rPr>
                <a:t>lastName</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address</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streetAddress</a:t>
              </a:r>
              <a:r>
                <a:rPr lang="ru-RU" dirty="0">
                  <a:latin typeface="TT Hoves" panose="02000503030000020004"/>
                  <a:cs typeface="Courier New" panose="02070309020205020404" pitchFamily="49" charset="0"/>
                </a:rPr>
                <a:t>&gt;Московское ш., 101, кв.101&lt;/</a:t>
              </a:r>
              <a:r>
                <a:rPr lang="ru-RU" b="1" dirty="0" err="1">
                  <a:solidFill>
                    <a:srgbClr val="0070C0"/>
                  </a:solidFill>
                  <a:latin typeface="TT Hoves" panose="02000503030000020004"/>
                  <a:cs typeface="Courier New" panose="02070309020205020404" pitchFamily="49" charset="0"/>
                </a:rPr>
                <a:t>streetAddress</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city</a:t>
              </a:r>
              <a:r>
                <a:rPr lang="ru-RU" dirty="0">
                  <a:latin typeface="TT Hoves" panose="02000503030000020004"/>
                  <a:cs typeface="Courier New" panose="02070309020205020404" pitchFamily="49" charset="0"/>
                </a:rPr>
                <a:t>&gt;Ленинград&lt;/</a:t>
              </a:r>
              <a:r>
                <a:rPr lang="ru-RU" b="1" dirty="0" err="1">
                  <a:solidFill>
                    <a:srgbClr val="0070C0"/>
                  </a:solidFill>
                  <a:latin typeface="TT Hoves" panose="02000503030000020004"/>
                  <a:cs typeface="Courier New" panose="02070309020205020404" pitchFamily="49" charset="0"/>
                </a:rPr>
                <a:t>city</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postalCode</a:t>
              </a:r>
              <a:r>
                <a:rPr lang="ru-RU" dirty="0">
                  <a:latin typeface="TT Hoves" panose="02000503030000020004"/>
                  <a:cs typeface="Courier New" panose="02070309020205020404" pitchFamily="49" charset="0"/>
                </a:rPr>
                <a:t>&gt;101101&lt;/</a:t>
              </a:r>
              <a:r>
                <a:rPr lang="ru-RU" b="1" dirty="0" err="1">
                  <a:solidFill>
                    <a:srgbClr val="0070C0"/>
                  </a:solidFill>
                  <a:latin typeface="TT Hoves" panose="02000503030000020004"/>
                  <a:cs typeface="Courier New" panose="02070309020205020404" pitchFamily="49" charset="0"/>
                </a:rPr>
                <a:t>postalCode</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address</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phoneNumbers</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phoneNumber</a:t>
              </a:r>
              <a:r>
                <a:rPr lang="ru-RU" dirty="0">
                  <a:latin typeface="TT Hoves" panose="02000503030000020004"/>
                  <a:cs typeface="Courier New" panose="02070309020205020404" pitchFamily="49" charset="0"/>
                </a:rPr>
                <a:t>&gt;812 123-1234&lt;/</a:t>
              </a:r>
              <a:r>
                <a:rPr lang="ru-RU" b="1" dirty="0" err="1">
                  <a:solidFill>
                    <a:srgbClr val="0070C0"/>
                  </a:solidFill>
                  <a:latin typeface="TT Hoves" panose="02000503030000020004"/>
                  <a:cs typeface="Courier New" panose="02070309020205020404" pitchFamily="49" charset="0"/>
                </a:rPr>
                <a:t>phoneNumber</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phoneNumber</a:t>
              </a:r>
              <a:r>
                <a:rPr lang="ru-RU" dirty="0">
                  <a:latin typeface="TT Hoves" panose="02000503030000020004"/>
                  <a:cs typeface="Courier New" panose="02070309020205020404" pitchFamily="49" charset="0"/>
                </a:rPr>
                <a:t>&gt;916 123-4567&lt;/</a:t>
              </a:r>
              <a:r>
                <a:rPr lang="ru-RU" b="1" dirty="0" err="1">
                  <a:solidFill>
                    <a:srgbClr val="0070C0"/>
                  </a:solidFill>
                  <a:latin typeface="TT Hoves" panose="02000503030000020004"/>
                  <a:cs typeface="Courier New" panose="02070309020205020404" pitchFamily="49" charset="0"/>
                </a:rPr>
                <a:t>phoneNumber</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  &lt;/</a:t>
              </a:r>
              <a:r>
                <a:rPr lang="ru-RU" b="1" dirty="0" err="1">
                  <a:solidFill>
                    <a:srgbClr val="0070C0"/>
                  </a:solidFill>
                  <a:latin typeface="TT Hoves" panose="02000503030000020004"/>
                  <a:cs typeface="Courier New" panose="02070309020205020404" pitchFamily="49" charset="0"/>
                </a:rPr>
                <a:t>phoneNumbers</a:t>
              </a:r>
              <a:r>
                <a:rPr lang="ru-RU" dirty="0">
                  <a:latin typeface="TT Hoves" panose="02000503030000020004"/>
                  <a:cs typeface="Courier New" panose="02070309020205020404" pitchFamily="49" charset="0"/>
                </a:rPr>
                <a:t>&gt;</a:t>
              </a:r>
            </a:p>
            <a:p>
              <a:r>
                <a:rPr lang="ru-RU" dirty="0">
                  <a:latin typeface="TT Hoves" panose="02000503030000020004"/>
                  <a:cs typeface="Courier New" panose="02070309020205020404" pitchFamily="49" charset="0"/>
                </a:rPr>
                <a:t>&lt;/</a:t>
              </a:r>
              <a:r>
                <a:rPr lang="ru-RU" b="1" dirty="0" err="1">
                  <a:solidFill>
                    <a:srgbClr val="0070C0"/>
                  </a:solidFill>
                  <a:latin typeface="TT Hoves" panose="02000503030000020004"/>
                  <a:cs typeface="Courier New" panose="02070309020205020404" pitchFamily="49" charset="0"/>
                </a:rPr>
                <a:t>person</a:t>
              </a:r>
              <a:r>
                <a:rPr lang="ru-RU" dirty="0">
                  <a:latin typeface="TT Hoves" panose="02000503030000020004"/>
                  <a:cs typeface="Courier New" panose="02070309020205020404" pitchFamily="49" charset="0"/>
                </a:rPr>
                <a:t>&gt;</a:t>
              </a:r>
            </a:p>
          </p:txBody>
        </p:sp>
        <p:sp>
          <p:nvSpPr>
            <p:cNvPr id="9" name="Левая круглая скобка 8">
              <a:extLst>
                <a:ext uri="{FF2B5EF4-FFF2-40B4-BE49-F238E27FC236}">
                  <a16:creationId xmlns:a16="http://schemas.microsoft.com/office/drawing/2014/main" id="{17A0956A-5071-4D66-9921-9A207C6A6B03}"/>
                </a:ext>
              </a:extLst>
            </p:cNvPr>
            <p:cNvSpPr/>
            <p:nvPr/>
          </p:nvSpPr>
          <p:spPr>
            <a:xfrm>
              <a:off x="2809862" y="2532320"/>
              <a:ext cx="106785" cy="240697"/>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0" name="Левая круглая скобка 9">
              <a:extLst>
                <a:ext uri="{FF2B5EF4-FFF2-40B4-BE49-F238E27FC236}">
                  <a16:creationId xmlns:a16="http://schemas.microsoft.com/office/drawing/2014/main" id="{5A4C5FAA-FE17-4976-A3C2-2345C4F8F6E6}"/>
                </a:ext>
              </a:extLst>
            </p:cNvPr>
            <p:cNvSpPr/>
            <p:nvPr/>
          </p:nvSpPr>
          <p:spPr>
            <a:xfrm>
              <a:off x="2809861" y="5795668"/>
              <a:ext cx="106785" cy="240697"/>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1" name="Левая круглая скобка 10">
              <a:extLst>
                <a:ext uri="{FF2B5EF4-FFF2-40B4-BE49-F238E27FC236}">
                  <a16:creationId xmlns:a16="http://schemas.microsoft.com/office/drawing/2014/main" id="{7B7C6295-4104-4276-BDDD-FD0DD2DF2F16}"/>
                </a:ext>
              </a:extLst>
            </p:cNvPr>
            <p:cNvSpPr/>
            <p:nvPr/>
          </p:nvSpPr>
          <p:spPr>
            <a:xfrm>
              <a:off x="3067050" y="3599120"/>
              <a:ext cx="106785" cy="240697"/>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2" name="Левая круглая скобка 11">
              <a:extLst>
                <a:ext uri="{FF2B5EF4-FFF2-40B4-BE49-F238E27FC236}">
                  <a16:creationId xmlns:a16="http://schemas.microsoft.com/office/drawing/2014/main" id="{3E597DA3-1D5E-4777-9FE7-7945B5B41FC4}"/>
                </a:ext>
              </a:extLst>
            </p:cNvPr>
            <p:cNvSpPr/>
            <p:nvPr/>
          </p:nvSpPr>
          <p:spPr>
            <a:xfrm rot="10800000">
              <a:off x="9050129" y="3599119"/>
              <a:ext cx="106785" cy="240697"/>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3" name="Прямая соединительная линия 2">
              <a:extLst>
                <a:ext uri="{FF2B5EF4-FFF2-40B4-BE49-F238E27FC236}">
                  <a16:creationId xmlns:a16="http://schemas.microsoft.com/office/drawing/2014/main" id="{BC4EFD5C-5224-455B-9716-662DB1F68903}"/>
                </a:ext>
              </a:extLst>
            </p:cNvPr>
            <p:cNvCxnSpPr>
              <a:cxnSpLocks/>
              <a:stCxn id="9" idx="1"/>
              <a:endCxn id="22" idx="3"/>
            </p:cNvCxnSpPr>
            <p:nvPr/>
          </p:nvCxnSpPr>
          <p:spPr>
            <a:xfrm flipH="1" flipV="1">
              <a:off x="2623930" y="2652668"/>
              <a:ext cx="185932" cy="1"/>
            </a:xfrm>
            <a:prstGeom prst="line">
              <a:avLst/>
            </a:prstGeom>
            <a:grpFill/>
          </p:spPr>
          <p:style>
            <a:lnRef idx="3">
              <a:schemeClr val="accent1"/>
            </a:lnRef>
            <a:fillRef idx="0">
              <a:schemeClr val="accent1"/>
            </a:fillRef>
            <a:effectRef idx="2">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F9C32902-04C6-43B5-BD5B-3BE0025265BD}"/>
                </a:ext>
              </a:extLst>
            </p:cNvPr>
            <p:cNvCxnSpPr>
              <a:cxnSpLocks/>
              <a:stCxn id="11" idx="1"/>
              <a:endCxn id="28" idx="3"/>
            </p:cNvCxnSpPr>
            <p:nvPr/>
          </p:nvCxnSpPr>
          <p:spPr>
            <a:xfrm flipH="1" flipV="1">
              <a:off x="2920158" y="3719467"/>
              <a:ext cx="146892" cy="2"/>
            </a:xfrm>
            <a:prstGeom prst="line">
              <a:avLst/>
            </a:prstGeom>
            <a:grpFill/>
          </p:spPr>
          <p:style>
            <a:lnRef idx="3">
              <a:schemeClr val="accent1"/>
            </a:lnRef>
            <a:fillRef idx="0">
              <a:schemeClr val="accent1"/>
            </a:fillRef>
            <a:effectRef idx="2">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D21C0C79-5035-4EE5-8766-864531C9BC02}"/>
                </a:ext>
              </a:extLst>
            </p:cNvPr>
            <p:cNvCxnSpPr>
              <a:cxnSpLocks/>
              <a:stCxn id="10" idx="1"/>
              <a:endCxn id="23" idx="3"/>
            </p:cNvCxnSpPr>
            <p:nvPr/>
          </p:nvCxnSpPr>
          <p:spPr>
            <a:xfrm flipH="1" flipV="1">
              <a:off x="2623930" y="5916016"/>
              <a:ext cx="185931" cy="1"/>
            </a:xfrm>
            <a:prstGeom prst="line">
              <a:avLst/>
            </a:prstGeom>
            <a:grpFill/>
          </p:spPr>
          <p:style>
            <a:lnRef idx="3">
              <a:schemeClr val="accent1"/>
            </a:lnRef>
            <a:fillRef idx="0">
              <a:schemeClr val="accent1"/>
            </a:fillRef>
            <a:effectRef idx="2">
              <a:schemeClr val="accent1"/>
            </a:effectRef>
            <a:fontRef idx="minor">
              <a:schemeClr val="tx1"/>
            </a:fontRef>
          </p:style>
        </p:cxnSp>
        <p:cxnSp>
          <p:nvCxnSpPr>
            <p:cNvPr id="19" name="Прямая соединительная линия 18">
              <a:extLst>
                <a:ext uri="{FF2B5EF4-FFF2-40B4-BE49-F238E27FC236}">
                  <a16:creationId xmlns:a16="http://schemas.microsoft.com/office/drawing/2014/main" id="{2A701077-E7BA-48C8-9013-06E501C9F47A}"/>
                </a:ext>
              </a:extLst>
            </p:cNvPr>
            <p:cNvCxnSpPr>
              <a:cxnSpLocks/>
              <a:stCxn id="12" idx="1"/>
              <a:endCxn id="32" idx="1"/>
            </p:cNvCxnSpPr>
            <p:nvPr/>
          </p:nvCxnSpPr>
          <p:spPr>
            <a:xfrm flipV="1">
              <a:off x="9156914" y="3719462"/>
              <a:ext cx="144076" cy="5"/>
            </a:xfrm>
            <a:prstGeom prst="line">
              <a:avLst/>
            </a:prstGeom>
            <a:grpFill/>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19B1BD0D-596F-4CBC-ABC3-50321E903BFE}"/>
                </a:ext>
              </a:extLst>
            </p:cNvPr>
            <p:cNvSpPr txBox="1"/>
            <p:nvPr/>
          </p:nvSpPr>
          <p:spPr>
            <a:xfrm>
              <a:off x="1676382" y="2391058"/>
              <a:ext cx="947548" cy="523220"/>
            </a:xfrm>
            <a:prstGeom prst="rect">
              <a:avLst/>
            </a:prstGeom>
            <a:grpFill/>
          </p:spPr>
          <p:txBody>
            <a:bodyPr wrap="square" rtlCol="0">
              <a:spAutoFit/>
            </a:bodyPr>
            <a:lstStyle/>
            <a:p>
              <a:pPr algn="ctr"/>
              <a:r>
                <a:rPr lang="ru-RU" sz="1400" dirty="0">
                  <a:latin typeface="TT Hoves" panose="02000503030000020004" pitchFamily="50" charset="-52"/>
                </a:rPr>
                <a:t>Корневой элемент</a:t>
              </a:r>
            </a:p>
          </p:txBody>
        </p:sp>
        <p:sp>
          <p:nvSpPr>
            <p:cNvPr id="23" name="TextBox 22">
              <a:extLst>
                <a:ext uri="{FF2B5EF4-FFF2-40B4-BE49-F238E27FC236}">
                  <a16:creationId xmlns:a16="http://schemas.microsoft.com/office/drawing/2014/main" id="{01DA916B-EF85-4D52-B659-46BF662C4F31}"/>
                </a:ext>
              </a:extLst>
            </p:cNvPr>
            <p:cNvSpPr txBox="1"/>
            <p:nvPr/>
          </p:nvSpPr>
          <p:spPr>
            <a:xfrm>
              <a:off x="1676382" y="5654406"/>
              <a:ext cx="947548" cy="523220"/>
            </a:xfrm>
            <a:prstGeom prst="rect">
              <a:avLst/>
            </a:prstGeom>
            <a:grpFill/>
          </p:spPr>
          <p:txBody>
            <a:bodyPr wrap="square" rtlCol="0">
              <a:spAutoFit/>
            </a:bodyPr>
            <a:lstStyle/>
            <a:p>
              <a:pPr algn="ctr"/>
              <a:r>
                <a:rPr lang="ru-RU" sz="1400" dirty="0">
                  <a:latin typeface="TT Hoves" panose="02000503030000020004" pitchFamily="50" charset="-52"/>
                </a:rPr>
                <a:t>Корневой элемент</a:t>
              </a:r>
            </a:p>
          </p:txBody>
        </p:sp>
        <p:sp>
          <p:nvSpPr>
            <p:cNvPr id="28" name="TextBox 27">
              <a:extLst>
                <a:ext uri="{FF2B5EF4-FFF2-40B4-BE49-F238E27FC236}">
                  <a16:creationId xmlns:a16="http://schemas.microsoft.com/office/drawing/2014/main" id="{71670A17-867F-4451-8F3C-AA7FDBAC85E9}"/>
                </a:ext>
              </a:extLst>
            </p:cNvPr>
            <p:cNvSpPr txBox="1"/>
            <p:nvPr/>
          </p:nvSpPr>
          <p:spPr>
            <a:xfrm>
              <a:off x="1602134" y="3457861"/>
              <a:ext cx="1318024" cy="523211"/>
            </a:xfrm>
            <a:prstGeom prst="rect">
              <a:avLst/>
            </a:prstGeom>
            <a:grpFill/>
          </p:spPr>
          <p:txBody>
            <a:bodyPr wrap="square" rtlCol="0">
              <a:spAutoFit/>
            </a:bodyPr>
            <a:lstStyle/>
            <a:p>
              <a:pPr algn="ctr"/>
              <a:r>
                <a:rPr lang="ru-RU" sz="1400" dirty="0">
                  <a:latin typeface="TT Hoves" panose="02000503030000020004" pitchFamily="50" charset="-52"/>
                </a:rPr>
                <a:t>Открывающий тег</a:t>
              </a:r>
            </a:p>
          </p:txBody>
        </p:sp>
        <p:sp>
          <p:nvSpPr>
            <p:cNvPr id="32" name="TextBox 31">
              <a:extLst>
                <a:ext uri="{FF2B5EF4-FFF2-40B4-BE49-F238E27FC236}">
                  <a16:creationId xmlns:a16="http://schemas.microsoft.com/office/drawing/2014/main" id="{D643D846-4E7D-4BB0-AEA3-CAC83B71ADE5}"/>
                </a:ext>
              </a:extLst>
            </p:cNvPr>
            <p:cNvSpPr txBox="1"/>
            <p:nvPr/>
          </p:nvSpPr>
          <p:spPr>
            <a:xfrm>
              <a:off x="9300990" y="3457852"/>
              <a:ext cx="1318024" cy="523220"/>
            </a:xfrm>
            <a:prstGeom prst="rect">
              <a:avLst/>
            </a:prstGeom>
            <a:grpFill/>
          </p:spPr>
          <p:txBody>
            <a:bodyPr wrap="square" rtlCol="0">
              <a:spAutoFit/>
            </a:bodyPr>
            <a:lstStyle/>
            <a:p>
              <a:pPr algn="ctr"/>
              <a:r>
                <a:rPr lang="ru-RU" sz="1400" dirty="0">
                  <a:latin typeface="TT Hoves" panose="02000503030000020004" pitchFamily="50" charset="-52"/>
                </a:rPr>
                <a:t>Закрывающий тег</a:t>
              </a:r>
            </a:p>
          </p:txBody>
        </p:sp>
        <p:sp>
          <p:nvSpPr>
            <p:cNvPr id="36" name="Левая круглая скобка 35">
              <a:extLst>
                <a:ext uri="{FF2B5EF4-FFF2-40B4-BE49-F238E27FC236}">
                  <a16:creationId xmlns:a16="http://schemas.microsoft.com/office/drawing/2014/main" id="{303D5CA1-997A-4D2F-B56D-CA1062AC7E9C}"/>
                </a:ext>
              </a:extLst>
            </p:cNvPr>
            <p:cNvSpPr/>
            <p:nvPr/>
          </p:nvSpPr>
          <p:spPr>
            <a:xfrm rot="5400000">
              <a:off x="6041374" y="2233855"/>
              <a:ext cx="54917" cy="2675614"/>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7" name="TextBox 36">
              <a:extLst>
                <a:ext uri="{FF2B5EF4-FFF2-40B4-BE49-F238E27FC236}">
                  <a16:creationId xmlns:a16="http://schemas.microsoft.com/office/drawing/2014/main" id="{B9109E64-3AEC-4DBB-9970-896462C3040F}"/>
                </a:ext>
              </a:extLst>
            </p:cNvPr>
            <p:cNvSpPr txBox="1"/>
            <p:nvPr/>
          </p:nvSpPr>
          <p:spPr>
            <a:xfrm>
              <a:off x="5105059" y="3291342"/>
              <a:ext cx="1927545" cy="307777"/>
            </a:xfrm>
            <a:prstGeom prst="rect">
              <a:avLst/>
            </a:prstGeom>
            <a:grpFill/>
          </p:spPr>
          <p:txBody>
            <a:bodyPr wrap="square" rtlCol="0">
              <a:spAutoFit/>
            </a:bodyPr>
            <a:lstStyle/>
            <a:p>
              <a:pPr algn="ctr"/>
              <a:r>
                <a:rPr lang="ru-RU" sz="1400" dirty="0">
                  <a:latin typeface="TT Hoves" panose="02000503030000020004" pitchFamily="50" charset="-52"/>
                </a:rPr>
                <a:t>Значение запроса</a:t>
              </a:r>
            </a:p>
          </p:txBody>
        </p:sp>
      </p:grpSp>
      <p:sp>
        <p:nvSpPr>
          <p:cNvPr id="40" name="TextBox 39">
            <a:extLst>
              <a:ext uri="{FF2B5EF4-FFF2-40B4-BE49-F238E27FC236}">
                <a16:creationId xmlns:a16="http://schemas.microsoft.com/office/drawing/2014/main" id="{C6390F1F-3C3C-4E90-879B-5CCD142E5968}"/>
              </a:ext>
            </a:extLst>
          </p:cNvPr>
          <p:cNvSpPr txBox="1"/>
          <p:nvPr/>
        </p:nvSpPr>
        <p:spPr>
          <a:xfrm>
            <a:off x="1890506" y="563410"/>
            <a:ext cx="8410988"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XML (</a:t>
            </a:r>
            <a:r>
              <a:rPr lang="ru-RU" sz="4400" dirty="0" err="1">
                <a:effectLst>
                  <a:outerShdw blurRad="38100" dist="38100" dir="2700000" algn="tl">
                    <a:srgbClr val="000000">
                      <a:alpha val="43137"/>
                    </a:srgbClr>
                  </a:outerShdw>
                </a:effectLst>
                <a:latin typeface="TT Hoves DemiBold"/>
              </a:rPr>
              <a:t>eXtensible</a:t>
            </a:r>
            <a:r>
              <a:rPr lang="ru-RU" sz="4400" dirty="0">
                <a:effectLst>
                  <a:outerShdw blurRad="38100" dist="38100" dir="2700000" algn="tl">
                    <a:srgbClr val="000000">
                      <a:alpha val="43137"/>
                    </a:srgbClr>
                  </a:outerShdw>
                </a:effectLst>
                <a:latin typeface="TT Hoves DemiBold"/>
              </a:rPr>
              <a:t> </a:t>
            </a:r>
            <a:r>
              <a:rPr lang="ru-RU" sz="4400" dirty="0" err="1">
                <a:effectLst>
                  <a:outerShdw blurRad="38100" dist="38100" dir="2700000" algn="tl">
                    <a:srgbClr val="000000">
                      <a:alpha val="43137"/>
                    </a:srgbClr>
                  </a:outerShdw>
                </a:effectLst>
                <a:latin typeface="TT Hoves DemiBold"/>
              </a:rPr>
              <a:t>Markup</a:t>
            </a:r>
            <a:r>
              <a:rPr lang="ru-RU" sz="4400" dirty="0">
                <a:effectLst>
                  <a:outerShdw blurRad="38100" dist="38100" dir="2700000" algn="tl">
                    <a:srgbClr val="000000">
                      <a:alpha val="43137"/>
                    </a:srgbClr>
                  </a:outerShdw>
                </a:effectLst>
                <a:latin typeface="TT Hoves DemiBold"/>
              </a:rPr>
              <a:t> Language) </a:t>
            </a:r>
          </a:p>
        </p:txBody>
      </p:sp>
    </p:spTree>
    <p:extLst>
      <p:ext uri="{BB962C8B-B14F-4D97-AF65-F5344CB8AC3E}">
        <p14:creationId xmlns:p14="http://schemas.microsoft.com/office/powerpoint/2010/main" val="1924017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https://www.w3.org/2005/01/timelines/timeline-2500x998.png">
            <a:extLst>
              <a:ext uri="{FF2B5EF4-FFF2-40B4-BE49-F238E27FC236}">
                <a16:creationId xmlns:a16="http://schemas.microsoft.com/office/drawing/2014/main" id="{556BFB88-9E8B-4471-9A7E-6372DD048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5363"/>
            <a:ext cx="12192000" cy="486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661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Изображение логотипа">
            <a:extLst>
              <a:ext uri="{FF2B5EF4-FFF2-40B4-BE49-F238E27FC236}">
                <a16:creationId xmlns:a16="http://schemas.microsoft.com/office/drawing/2014/main" id="{66F85878-8380-6FBC-FA42-AE64C6773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86" y="2251384"/>
            <a:ext cx="4909929" cy="2355232"/>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AJAX</a:t>
            </a:r>
            <a:endParaRPr lang="ru-RU" sz="1200" dirty="0">
              <a:latin typeface="TT Hoves"/>
            </a:endParaRPr>
          </a:p>
        </p:txBody>
      </p:sp>
      <p:sp>
        <p:nvSpPr>
          <p:cNvPr id="8" name="TextBox 7">
            <a:extLst>
              <a:ext uri="{FF2B5EF4-FFF2-40B4-BE49-F238E27FC236}">
                <a16:creationId xmlns:a16="http://schemas.microsoft.com/office/drawing/2014/main" id="{509CC352-049F-4492-849A-01FC951697F9}"/>
              </a:ext>
            </a:extLst>
          </p:cNvPr>
          <p:cNvSpPr txBox="1"/>
          <p:nvPr/>
        </p:nvSpPr>
        <p:spPr>
          <a:xfrm>
            <a:off x="5669279" y="2379160"/>
            <a:ext cx="5640763" cy="3139321"/>
          </a:xfrm>
          <a:prstGeom prst="rect">
            <a:avLst/>
          </a:prstGeom>
          <a:noFill/>
        </p:spPr>
        <p:txBody>
          <a:bodyPr wrap="square">
            <a:spAutoFit/>
          </a:bodyPr>
          <a:lstStyle/>
          <a:p>
            <a:pPr marL="285750" indent="-285750" algn="just">
              <a:buClr>
                <a:srgbClr val="FF0000"/>
              </a:buClr>
              <a:buFont typeface="Wingdings" panose="05000000000000000000" pitchFamily="2" charset="2"/>
              <a:buChar char="v"/>
            </a:pPr>
            <a:r>
              <a:rPr lang="ru-RU" b="1" dirty="0">
                <a:solidFill>
                  <a:srgbClr val="FF0000"/>
                </a:solidFill>
                <a:effectLst/>
                <a:latin typeface="TT Hoves" panose="02000503030000020004"/>
              </a:rPr>
              <a:t>AJAX </a:t>
            </a:r>
            <a:r>
              <a:rPr lang="ru-RU" b="1" dirty="0" err="1">
                <a:solidFill>
                  <a:srgbClr val="FF0000"/>
                </a:solidFill>
                <a:effectLst/>
                <a:latin typeface="TT Hoves" panose="02000503030000020004"/>
              </a:rPr>
              <a:t>Asynchronous</a:t>
            </a:r>
            <a:r>
              <a:rPr lang="ru-RU" b="1" dirty="0">
                <a:solidFill>
                  <a:srgbClr val="FF0000"/>
                </a:solidFill>
                <a:effectLst/>
                <a:latin typeface="TT Hoves" panose="02000503030000020004"/>
              </a:rPr>
              <a:t> JavaScript &amp; XML</a:t>
            </a:r>
            <a:r>
              <a:rPr lang="ru-RU" b="1" dirty="0">
                <a:solidFill>
                  <a:srgbClr val="FF0000"/>
                </a:solidFill>
                <a:latin typeface="TT Hoves" panose="02000503030000020004"/>
              </a:rPr>
              <a:t> </a:t>
            </a:r>
            <a:r>
              <a:rPr lang="ru-RU" dirty="0">
                <a:latin typeface="TT Hoves" panose="02000503030000020004"/>
              </a:rPr>
              <a:t>– специальная технология взаимодействия с сервером, которая не требует выполнения перезагрузки.</a:t>
            </a:r>
            <a:endParaRPr lang="en-US" dirty="0">
              <a:latin typeface="TT Hoves" panose="02000503030000020004"/>
            </a:endParaRPr>
          </a:p>
          <a:p>
            <a:pPr algn="just">
              <a:buClr>
                <a:srgbClr val="FF0000"/>
              </a:buClr>
            </a:pPr>
            <a:r>
              <a:rPr lang="ru-RU" dirty="0">
                <a:latin typeface="TT Hoves" panose="02000503030000020004"/>
              </a:rPr>
              <a:t> </a:t>
            </a:r>
            <a:endParaRPr lang="en-US"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Она позволяет повысить скорость загрузки страниц веб–ресурса, поскольку нет необходимости обновлять их каждый раз. </a:t>
            </a:r>
            <a:endParaRPr lang="en-US" dirty="0">
              <a:latin typeface="TT Hoves" panose="02000503030000020004"/>
            </a:endParaRPr>
          </a:p>
          <a:p>
            <a:pPr marL="285750" indent="-285750" algn="just">
              <a:buClr>
                <a:srgbClr val="FF0000"/>
              </a:buClr>
              <a:buFont typeface="Wingdings" panose="05000000000000000000" pitchFamily="2" charset="2"/>
              <a:buChar char="v"/>
            </a:pPr>
            <a:endParaRPr lang="en-US"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Наличие этой опции помогает сделать пользование сайтом для пользователя максимально комфортным.</a:t>
            </a:r>
          </a:p>
        </p:txBody>
      </p:sp>
      <p:sp>
        <p:nvSpPr>
          <p:cNvPr id="6" name="TextBox 5">
            <a:extLst>
              <a:ext uri="{FF2B5EF4-FFF2-40B4-BE49-F238E27FC236}">
                <a16:creationId xmlns:a16="http://schemas.microsoft.com/office/drawing/2014/main" id="{5AC80198-4ABE-4D11-A942-7A226A58A4CF}"/>
              </a:ext>
            </a:extLst>
          </p:cNvPr>
          <p:cNvSpPr txBox="1"/>
          <p:nvPr/>
        </p:nvSpPr>
        <p:spPr>
          <a:xfrm>
            <a:off x="1725115" y="586136"/>
            <a:ext cx="8741769"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panose="02000503030000020004"/>
              </a:rPr>
              <a:t>AJAX </a:t>
            </a:r>
            <a:r>
              <a:rPr lang="ru-RU" sz="4400" dirty="0" err="1">
                <a:effectLst>
                  <a:outerShdw blurRad="38100" dist="38100" dir="2700000" algn="tl">
                    <a:srgbClr val="000000">
                      <a:alpha val="43137"/>
                    </a:srgbClr>
                  </a:outerShdw>
                </a:effectLst>
                <a:latin typeface="TT Hoves" panose="02000503030000020004"/>
              </a:rPr>
              <a:t>Asynchronous</a:t>
            </a:r>
            <a:r>
              <a:rPr lang="ru-RU" sz="4400" dirty="0">
                <a:effectLst>
                  <a:outerShdw blurRad="38100" dist="38100" dir="2700000" algn="tl">
                    <a:srgbClr val="000000">
                      <a:alpha val="43137"/>
                    </a:srgbClr>
                  </a:outerShdw>
                </a:effectLst>
                <a:latin typeface="TT Hoves" panose="02000503030000020004"/>
              </a:rPr>
              <a:t> JavaScript &amp; XML </a:t>
            </a:r>
          </a:p>
        </p:txBody>
      </p:sp>
    </p:spTree>
    <p:extLst>
      <p:ext uri="{BB962C8B-B14F-4D97-AF65-F5344CB8AC3E}">
        <p14:creationId xmlns:p14="http://schemas.microsoft.com/office/powerpoint/2010/main" val="1777380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AJAX</a:t>
            </a:r>
            <a:endParaRPr lang="ru-RU" sz="1200" dirty="0">
              <a:latin typeface="TT Hoves"/>
            </a:endParaRPr>
          </a:p>
        </p:txBody>
      </p:sp>
      <p:sp>
        <p:nvSpPr>
          <p:cNvPr id="8" name="TextBox 7">
            <a:extLst>
              <a:ext uri="{FF2B5EF4-FFF2-40B4-BE49-F238E27FC236}">
                <a16:creationId xmlns:a16="http://schemas.microsoft.com/office/drawing/2014/main" id="{509CC352-049F-4492-849A-01FC951697F9}"/>
              </a:ext>
            </a:extLst>
          </p:cNvPr>
          <p:cNvSpPr txBox="1"/>
          <p:nvPr/>
        </p:nvSpPr>
        <p:spPr>
          <a:xfrm>
            <a:off x="5671356" y="1991127"/>
            <a:ext cx="5636610" cy="3970318"/>
          </a:xfrm>
          <a:prstGeom prst="rect">
            <a:avLst/>
          </a:prstGeom>
          <a:noFill/>
        </p:spPr>
        <p:txBody>
          <a:bodyPr wrap="square">
            <a:spAutoFit/>
          </a:bodyPr>
          <a:lstStyle/>
          <a:p>
            <a:pPr algn="just">
              <a:buClr>
                <a:srgbClr val="FF0000"/>
              </a:buClr>
            </a:pPr>
            <a:r>
              <a:rPr lang="ru-RU" b="1" dirty="0">
                <a:solidFill>
                  <a:srgbClr val="FF0000"/>
                </a:solidFill>
                <a:latin typeface="TT Hoves" panose="02000503030000020004"/>
              </a:rPr>
              <a:t>Технология работы AJAX включает следующие этапы:</a:t>
            </a:r>
            <a:endParaRPr lang="en-US" b="1" dirty="0">
              <a:solidFill>
                <a:srgbClr val="FF0000"/>
              </a:solidFill>
              <a:latin typeface="TT Hoves" panose="02000503030000020004"/>
            </a:endParaRPr>
          </a:p>
          <a:p>
            <a:pPr algn="just">
              <a:buClr>
                <a:srgbClr val="FF0000"/>
              </a:buClr>
            </a:pPr>
            <a:endParaRPr lang="ru-RU" b="1" dirty="0">
              <a:solidFill>
                <a:srgbClr val="FF0000"/>
              </a:solidFill>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Пользователь обращается к AJAX, чаще всего это происходит нажатием кнопки, предлагающей узнать более подробную информацию.</a:t>
            </a:r>
            <a:endParaRPr lang="en-US" dirty="0">
              <a:latin typeface="TT Hoves" panose="02000503030000020004"/>
            </a:endParaRPr>
          </a:p>
          <a:p>
            <a:pPr marL="285750" indent="-285750" algn="just">
              <a:buClr>
                <a:srgbClr val="FF0000"/>
              </a:buClr>
              <a:buFont typeface="Wingdings" panose="05000000000000000000" pitchFamily="2" charset="2"/>
              <a:buChar char="v"/>
            </a:pPr>
            <a:endParaRPr lang="ru-RU"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Сервис пересылает запрос на сервер вместе с сопутствующими данными. </a:t>
            </a:r>
          </a:p>
          <a:p>
            <a:pPr marL="285750" indent="-285750" algn="just">
              <a:buClr>
                <a:srgbClr val="FF0000"/>
              </a:buClr>
              <a:buFont typeface="Wingdings" panose="05000000000000000000" pitchFamily="2" charset="2"/>
              <a:buChar char="v"/>
            </a:pPr>
            <a:endParaRPr lang="ru-RU"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Получив ответ из базы данных, сервер направляет его в браузер. </a:t>
            </a:r>
          </a:p>
          <a:p>
            <a:pPr marL="285750" indent="-285750" algn="just">
              <a:buClr>
                <a:srgbClr val="FF0000"/>
              </a:buClr>
              <a:buFont typeface="Wingdings" panose="05000000000000000000" pitchFamily="2" charset="2"/>
              <a:buChar char="v"/>
            </a:pPr>
            <a:endParaRPr lang="ru-RU"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JavaScript получает ответ, расшифровывает и показывает пользователю.</a:t>
            </a:r>
          </a:p>
        </p:txBody>
      </p:sp>
      <p:pic>
        <p:nvPicPr>
          <p:cNvPr id="5" name="Рисунок 4">
            <a:extLst>
              <a:ext uri="{FF2B5EF4-FFF2-40B4-BE49-F238E27FC236}">
                <a16:creationId xmlns:a16="http://schemas.microsoft.com/office/drawing/2014/main" id="{C4CD892C-1782-41E9-991B-0BE1B776B717}"/>
              </a:ext>
            </a:extLst>
          </p:cNvPr>
          <p:cNvPicPr>
            <a:picLocks noChangeAspect="1"/>
          </p:cNvPicPr>
          <p:nvPr/>
        </p:nvPicPr>
        <p:blipFill>
          <a:blip r:embed="rId4"/>
          <a:stretch>
            <a:fillRect/>
          </a:stretch>
        </p:blipFill>
        <p:spPr>
          <a:xfrm>
            <a:off x="356686" y="1795325"/>
            <a:ext cx="4859307" cy="4091818"/>
          </a:xfrm>
          <a:prstGeom prst="rect">
            <a:avLst/>
          </a:prstGeom>
        </p:spPr>
      </p:pic>
      <p:sp>
        <p:nvSpPr>
          <p:cNvPr id="7" name="TextBox 6">
            <a:extLst>
              <a:ext uri="{FF2B5EF4-FFF2-40B4-BE49-F238E27FC236}">
                <a16:creationId xmlns:a16="http://schemas.microsoft.com/office/drawing/2014/main" id="{C67B2175-EF26-46E0-8E2D-8329A681D98D}"/>
              </a:ext>
            </a:extLst>
          </p:cNvPr>
          <p:cNvSpPr txBox="1"/>
          <p:nvPr/>
        </p:nvSpPr>
        <p:spPr>
          <a:xfrm>
            <a:off x="1725115" y="586136"/>
            <a:ext cx="8741769"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panose="02000503030000020004"/>
              </a:rPr>
              <a:t>AJAX </a:t>
            </a:r>
            <a:r>
              <a:rPr lang="ru-RU" sz="4400" dirty="0" err="1">
                <a:effectLst>
                  <a:outerShdw blurRad="38100" dist="38100" dir="2700000" algn="tl">
                    <a:srgbClr val="000000">
                      <a:alpha val="43137"/>
                    </a:srgbClr>
                  </a:outerShdw>
                </a:effectLst>
                <a:latin typeface="TT Hoves" panose="02000503030000020004"/>
              </a:rPr>
              <a:t>Asynchronous</a:t>
            </a:r>
            <a:r>
              <a:rPr lang="ru-RU" sz="4400" dirty="0">
                <a:effectLst>
                  <a:outerShdw blurRad="38100" dist="38100" dir="2700000" algn="tl">
                    <a:srgbClr val="000000">
                      <a:alpha val="43137"/>
                    </a:srgbClr>
                  </a:outerShdw>
                </a:effectLst>
                <a:latin typeface="TT Hoves" panose="02000503030000020004"/>
              </a:rPr>
              <a:t> JavaScript &amp; XML </a:t>
            </a:r>
          </a:p>
        </p:txBody>
      </p:sp>
    </p:spTree>
    <p:extLst>
      <p:ext uri="{BB962C8B-B14F-4D97-AF65-F5344CB8AC3E}">
        <p14:creationId xmlns:p14="http://schemas.microsoft.com/office/powerpoint/2010/main" val="2048391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Прямоугольник 11"/>
          <p:cNvSpPr/>
          <p:nvPr/>
        </p:nvSpPr>
        <p:spPr>
          <a:xfrm>
            <a:off x="4904096" y="1896311"/>
            <a:ext cx="6496087" cy="3778931"/>
          </a:xfrm>
          <a:prstGeom prst="rect">
            <a:avLst/>
          </a:prstGeom>
        </p:spPr>
        <p:txBody>
          <a:bodyPr wrap="square">
            <a:spAutoFit/>
          </a:bodyPr>
          <a:lstStyle/>
          <a:p>
            <a:pPr marL="285750" indent="-285750" algn="just">
              <a:buClr>
                <a:schemeClr val="accent1"/>
              </a:buClr>
              <a:buFont typeface="Wingdings" panose="05000000000000000000" pitchFamily="2" charset="2"/>
              <a:buChar char="v"/>
            </a:pPr>
            <a:r>
              <a:rPr lang="ru-RU" dirty="0">
                <a:latin typeface="TT Hoves"/>
              </a:rPr>
              <a:t>Разработан </a:t>
            </a:r>
            <a:r>
              <a:rPr lang="ru-RU" b="1" dirty="0">
                <a:latin typeface="TT Hoves"/>
              </a:rPr>
              <a:t>Дугласом </a:t>
            </a:r>
            <a:r>
              <a:rPr lang="ru-RU" b="1" dirty="0" err="1">
                <a:latin typeface="TT Hoves"/>
              </a:rPr>
              <a:t>Крокфордом</a:t>
            </a:r>
            <a:r>
              <a:rPr lang="ru-RU" dirty="0">
                <a:latin typeface="TT Hoves"/>
              </a:rPr>
              <a:t>. Он был основателем компании </a:t>
            </a:r>
            <a:r>
              <a:rPr lang="ru-RU" dirty="0" err="1">
                <a:latin typeface="TT Hoves"/>
              </a:rPr>
              <a:t>State</a:t>
            </a:r>
            <a:r>
              <a:rPr lang="ru-RU" dirty="0">
                <a:latin typeface="TT Hoves"/>
              </a:rPr>
              <a:t> </a:t>
            </a:r>
            <a:r>
              <a:rPr lang="ru-RU" dirty="0" err="1">
                <a:latin typeface="TT Hoves"/>
              </a:rPr>
              <a:t>Software</a:t>
            </a:r>
            <a:r>
              <a:rPr lang="ru-RU" dirty="0">
                <a:latin typeface="TT Hoves"/>
              </a:rPr>
              <a:t> (также известной как </a:t>
            </a:r>
            <a:r>
              <a:rPr lang="ru-RU" dirty="0" err="1">
                <a:latin typeface="TT Hoves"/>
              </a:rPr>
              <a:t>Veil</a:t>
            </a:r>
            <a:r>
              <a:rPr lang="ru-RU" dirty="0">
                <a:latin typeface="TT Hoves"/>
              </a:rPr>
              <a:t> </a:t>
            </a:r>
            <a:r>
              <a:rPr lang="ru-RU" dirty="0" err="1">
                <a:latin typeface="TT Hoves"/>
              </a:rPr>
              <a:t>Networks</a:t>
            </a:r>
            <a:r>
              <a:rPr lang="ru-RU" dirty="0">
                <a:latin typeface="TT Hoves"/>
              </a:rPr>
              <a:t>) и её техническим директором с 2001 по 2002 год.</a:t>
            </a:r>
          </a:p>
          <a:p>
            <a:pPr algn="just">
              <a:buClr>
                <a:schemeClr val="accent1"/>
              </a:buClr>
            </a:pPr>
            <a:endParaRPr lang="ru-RU" dirty="0">
              <a:latin typeface="TT Hoves"/>
            </a:endParaRPr>
          </a:p>
          <a:p>
            <a:pPr marL="285750" indent="-285750" algn="just">
              <a:buClr>
                <a:schemeClr val="accent1"/>
              </a:buClr>
              <a:buFont typeface="Wingdings" panose="05000000000000000000" pitchFamily="2" charset="2"/>
              <a:buChar char="v"/>
            </a:pPr>
            <a:r>
              <a:rPr lang="ru-RU" dirty="0">
                <a:latin typeface="TT Hoves"/>
              </a:rPr>
              <a:t>Во время своей работы в </a:t>
            </a:r>
            <a:r>
              <a:rPr lang="ru-RU" dirty="0" err="1">
                <a:latin typeface="TT Hoves"/>
              </a:rPr>
              <a:t>State</a:t>
            </a:r>
            <a:r>
              <a:rPr lang="ru-RU" dirty="0">
                <a:latin typeface="TT Hoves"/>
              </a:rPr>
              <a:t> </a:t>
            </a:r>
            <a:r>
              <a:rPr lang="ru-RU" dirty="0" err="1">
                <a:latin typeface="TT Hoves"/>
              </a:rPr>
              <a:t>Software</a:t>
            </a:r>
            <a:r>
              <a:rPr lang="ru-RU" dirty="0">
                <a:latin typeface="TT Hoves"/>
              </a:rPr>
              <a:t> </a:t>
            </a:r>
            <a:r>
              <a:rPr lang="ru-RU" dirty="0" err="1">
                <a:latin typeface="TT Hoves"/>
              </a:rPr>
              <a:t>Крокфорд</a:t>
            </a:r>
            <a:r>
              <a:rPr lang="ru-RU" dirty="0">
                <a:latin typeface="TT Hoves"/>
              </a:rPr>
              <a:t> разработал </a:t>
            </a:r>
            <a:r>
              <a:rPr lang="ru-RU" b="1" dirty="0">
                <a:solidFill>
                  <a:schemeClr val="accent1"/>
                </a:solidFill>
                <a:latin typeface="TT Hoves"/>
              </a:rPr>
              <a:t>текстовый формат обмена данными JSON</a:t>
            </a:r>
            <a:r>
              <a:rPr lang="ru-RU" dirty="0">
                <a:latin typeface="TT Hoves"/>
              </a:rPr>
              <a:t>, основанный на существующих конструкциях языка </a:t>
            </a:r>
            <a:r>
              <a:rPr lang="ru-RU" dirty="0" err="1">
                <a:latin typeface="TT Hoves"/>
              </a:rPr>
              <a:t>JavaScript</a:t>
            </a:r>
            <a:r>
              <a:rPr lang="ru-RU" dirty="0">
                <a:latin typeface="TT Hoves"/>
              </a:rPr>
              <a:t>, как облегчённую альтернативу XML.</a:t>
            </a:r>
          </a:p>
          <a:p>
            <a:pPr algn="just">
              <a:buClr>
                <a:schemeClr val="accent1"/>
              </a:buClr>
            </a:pPr>
            <a:endParaRPr lang="ru-RU" dirty="0">
              <a:latin typeface="TT Hoves"/>
            </a:endParaRPr>
          </a:p>
          <a:p>
            <a:pPr marL="285750" indent="-285750" algn="just">
              <a:buClr>
                <a:schemeClr val="accent1"/>
              </a:buClr>
              <a:buFont typeface="Wingdings" panose="05000000000000000000" pitchFamily="2" charset="2"/>
              <a:buChar char="v"/>
            </a:pPr>
            <a:r>
              <a:rPr lang="ru-RU" dirty="0">
                <a:latin typeface="TT Hoves"/>
              </a:rPr>
              <a:t>Он зарегистрировал доменное имя json.org в 2002 году и опубликовал на нём описание данного формата. В июле 2006 года вышла официальная спецификация формата как </a:t>
            </a:r>
            <a:r>
              <a:rPr lang="ru-RU" b="1" dirty="0">
                <a:latin typeface="TT Hoves"/>
              </a:rPr>
              <a:t>RFC 4627</a:t>
            </a:r>
            <a:r>
              <a:rPr lang="ru-RU" dirty="0">
                <a:latin typeface="TT Hoves"/>
              </a:rPr>
              <a:t>.</a:t>
            </a:r>
          </a:p>
        </p:txBody>
      </p:sp>
      <p:pic>
        <p:nvPicPr>
          <p:cNvPr id="5" name="Picture 2" descr="json logo">
            <a:extLst>
              <a:ext uri="{FF2B5EF4-FFF2-40B4-BE49-F238E27FC236}">
                <a16:creationId xmlns:a16="http://schemas.microsoft.com/office/drawing/2014/main" id="{95D6A28A-038E-68A8-F49A-402D48F79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99" y="1660555"/>
            <a:ext cx="3887835" cy="3887835"/>
          </a:xfrm>
          <a:prstGeom prst="rect">
            <a:avLst/>
          </a:prstGeom>
          <a:noFill/>
          <a:extLst>
            <a:ext uri="{909E8E84-426E-40DD-AFC4-6F175D3DCCD1}">
              <a14:hiddenFill xmlns:a14="http://schemas.microsoft.com/office/drawing/2010/main">
                <a:solidFill>
                  <a:srgbClr val="FFFFFF"/>
                </a:solidFill>
              </a14:hiddenFill>
            </a:ext>
          </a:extLst>
        </p:spPr>
      </p:pic>
      <p:sp>
        <p:nvSpPr>
          <p:cNvPr id="7" name="Текст 4"/>
          <p:cNvSpPr txBox="1">
            <a:spLocks/>
          </p:cNvSpPr>
          <p:nvPr/>
        </p:nvSpPr>
        <p:spPr>
          <a:xfrm>
            <a:off x="356686" y="304711"/>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solidFill>
                  <a:schemeClr val="bg1"/>
                </a:solidFill>
                <a:latin typeface="TT Hoves"/>
              </a:rPr>
              <a:t>Введение в </a:t>
            </a:r>
            <a:r>
              <a:rPr lang="en-US" sz="1200" dirty="0">
                <a:solidFill>
                  <a:schemeClr val="bg1"/>
                </a:solidFill>
                <a:latin typeface="TT Hoves"/>
              </a:rPr>
              <a:t>Web-</a:t>
            </a:r>
            <a:r>
              <a:rPr lang="ru-RU" sz="1200" dirty="0">
                <a:solidFill>
                  <a:schemeClr val="bg1"/>
                </a:solidFill>
                <a:latin typeface="TT Hoves"/>
              </a:rPr>
              <a:t>технологии</a:t>
            </a:r>
          </a:p>
        </p:txBody>
      </p:sp>
      <p:sp>
        <p:nvSpPr>
          <p:cNvPr id="2" name="Заголовок 1"/>
          <p:cNvSpPr>
            <a:spLocks noGrp="1"/>
          </p:cNvSpPr>
          <p:nvPr>
            <p:ph type="title"/>
          </p:nvPr>
        </p:nvSpPr>
        <p:spPr>
          <a:xfrm>
            <a:off x="5399393" y="517090"/>
            <a:ext cx="1393214" cy="926649"/>
          </a:xfrm>
        </p:spPr>
        <p:txBody>
          <a:bodyPr>
            <a:normAutofit/>
          </a:bodyPr>
          <a:lstStyle/>
          <a:p>
            <a:r>
              <a:rPr lang="en-US" dirty="0">
                <a:effectLst>
                  <a:outerShdw blurRad="38100" dist="38100" dir="2700000" algn="tl">
                    <a:srgbClr val="000000">
                      <a:alpha val="43137"/>
                    </a:srgbClr>
                  </a:outerShdw>
                </a:effectLst>
                <a:latin typeface="TT Hoves DemiBold"/>
              </a:rPr>
              <a:t>JSON</a:t>
            </a:r>
            <a:endParaRPr lang="ru-RU" dirty="0"/>
          </a:p>
        </p:txBody>
      </p:sp>
      <p:sp>
        <p:nvSpPr>
          <p:cNvPr id="13" name="Текст 4">
            <a:extLst>
              <a:ext uri="{FF2B5EF4-FFF2-40B4-BE49-F238E27FC236}">
                <a16:creationId xmlns:a16="http://schemas.microsoft.com/office/drawing/2014/main" id="{824E5CF5-FD13-4CA6-9A2A-0C5FA394797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JSON</a:t>
            </a:r>
            <a:endParaRPr lang="ru-RU" sz="1200" dirty="0">
              <a:latin typeface="TT Hoves"/>
            </a:endParaRPr>
          </a:p>
        </p:txBody>
      </p:sp>
    </p:spTree>
    <p:extLst>
      <p:ext uri="{BB962C8B-B14F-4D97-AF65-F5344CB8AC3E}">
        <p14:creationId xmlns:p14="http://schemas.microsoft.com/office/powerpoint/2010/main" val="1810530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4"/>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JSON</a:t>
            </a:r>
            <a:endParaRPr lang="ru-RU" sz="1200" dirty="0">
              <a:latin typeface="TT Hoves"/>
            </a:endParaRPr>
          </a:p>
        </p:txBody>
      </p:sp>
      <p:sp>
        <p:nvSpPr>
          <p:cNvPr id="8" name="Заголовок 1">
            <a:extLst>
              <a:ext uri="{FF2B5EF4-FFF2-40B4-BE49-F238E27FC236}">
                <a16:creationId xmlns:a16="http://schemas.microsoft.com/office/drawing/2014/main" id="{7EE5D7C1-F4D5-4848-9BB7-CA8C7B70F713}"/>
              </a:ext>
            </a:extLst>
          </p:cNvPr>
          <p:cNvSpPr txBox="1">
            <a:spLocks/>
          </p:cNvSpPr>
          <p:nvPr/>
        </p:nvSpPr>
        <p:spPr>
          <a:xfrm>
            <a:off x="5399393" y="517090"/>
            <a:ext cx="1393214" cy="926649"/>
          </a:xfrm>
          <a:prstGeom prst="rect">
            <a:avLst/>
          </a:prstGeom>
        </p:spPr>
        <p:txBody>
          <a:bodyPr>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r>
              <a:rPr lang="en-US">
                <a:effectLst>
                  <a:outerShdw blurRad="38100" dist="38100" dir="2700000" algn="tl">
                    <a:srgbClr val="000000">
                      <a:alpha val="43137"/>
                    </a:srgbClr>
                  </a:outerShdw>
                </a:effectLst>
                <a:latin typeface="TT Hoves DemiBold"/>
              </a:rPr>
              <a:t>JSON</a:t>
            </a:r>
            <a:endParaRPr lang="ru-RU" dirty="0"/>
          </a:p>
        </p:txBody>
      </p:sp>
      <p:sp>
        <p:nvSpPr>
          <p:cNvPr id="9" name="TextBox 8">
            <a:extLst>
              <a:ext uri="{FF2B5EF4-FFF2-40B4-BE49-F238E27FC236}">
                <a16:creationId xmlns:a16="http://schemas.microsoft.com/office/drawing/2014/main" id="{DE920DAE-5CFE-411D-8E1A-E418192353E3}"/>
              </a:ext>
            </a:extLst>
          </p:cNvPr>
          <p:cNvSpPr txBox="1"/>
          <p:nvPr/>
        </p:nvSpPr>
        <p:spPr>
          <a:xfrm>
            <a:off x="356686" y="1309571"/>
            <a:ext cx="11053436" cy="646331"/>
          </a:xfrm>
          <a:prstGeom prst="rect">
            <a:avLst/>
          </a:prstGeom>
          <a:noFill/>
        </p:spPr>
        <p:txBody>
          <a:bodyPr wrap="square">
            <a:spAutoFit/>
          </a:bodyPr>
          <a:lstStyle/>
          <a:p>
            <a:r>
              <a:rPr lang="ru-RU" dirty="0">
                <a:latin typeface="TT Hoves" panose="02000503030000020004"/>
              </a:rPr>
              <a:t>В качестве значений в JSON могут быть использованы:</a:t>
            </a:r>
            <a:r>
              <a:rPr lang="en-US" dirty="0">
                <a:latin typeface="TT Hoves" panose="02000503030000020004"/>
              </a:rPr>
              <a:t> </a:t>
            </a:r>
            <a:r>
              <a:rPr lang="ru-RU" b="1" dirty="0">
                <a:solidFill>
                  <a:schemeClr val="accent1"/>
                </a:solidFill>
                <a:latin typeface="TT Hoves" panose="02000503030000020004"/>
              </a:rPr>
              <a:t>JSON-объект</a:t>
            </a:r>
            <a:r>
              <a:rPr lang="en-US" dirty="0">
                <a:latin typeface="TT Hoves" panose="02000503030000020004"/>
              </a:rPr>
              <a:t>; </a:t>
            </a:r>
            <a:r>
              <a:rPr lang="ru-RU" b="1" dirty="0">
                <a:solidFill>
                  <a:schemeClr val="accent1"/>
                </a:solidFill>
                <a:latin typeface="TT Hoves" panose="02000503030000020004"/>
              </a:rPr>
              <a:t>массив</a:t>
            </a:r>
            <a:r>
              <a:rPr lang="ru-RU" dirty="0">
                <a:latin typeface="TT Hoves" panose="02000503030000020004"/>
              </a:rPr>
              <a:t>; </a:t>
            </a:r>
            <a:r>
              <a:rPr lang="ru-RU" b="1" dirty="0">
                <a:solidFill>
                  <a:schemeClr val="accent1"/>
                </a:solidFill>
                <a:latin typeface="TT Hoves" panose="02000503030000020004"/>
              </a:rPr>
              <a:t>число</a:t>
            </a:r>
            <a:r>
              <a:rPr lang="ru-RU" dirty="0">
                <a:latin typeface="TT Hoves" panose="02000503030000020004"/>
              </a:rPr>
              <a:t> (целое или вещественное); литералы </a:t>
            </a:r>
            <a:r>
              <a:rPr lang="ru-RU" b="1" dirty="0" err="1">
                <a:solidFill>
                  <a:schemeClr val="accent1"/>
                </a:solidFill>
                <a:latin typeface="TT Hoves" panose="02000503030000020004"/>
              </a:rPr>
              <a:t>true</a:t>
            </a:r>
            <a:r>
              <a:rPr lang="ru-RU" i="1" dirty="0">
                <a:latin typeface="TT Hoves" panose="02000503030000020004"/>
              </a:rPr>
              <a:t> </a:t>
            </a:r>
            <a:r>
              <a:rPr lang="ru-RU" dirty="0">
                <a:latin typeface="TT Hoves" panose="02000503030000020004"/>
              </a:rPr>
              <a:t>(логическое значение «истина»), </a:t>
            </a:r>
            <a:r>
              <a:rPr lang="ru-RU" b="1" dirty="0" err="1">
                <a:solidFill>
                  <a:schemeClr val="accent1"/>
                </a:solidFill>
                <a:latin typeface="TT Hoves" panose="02000503030000020004"/>
              </a:rPr>
              <a:t>false</a:t>
            </a:r>
            <a:r>
              <a:rPr lang="ru-RU" i="1" dirty="0">
                <a:latin typeface="TT Hoves" panose="02000503030000020004"/>
              </a:rPr>
              <a:t> </a:t>
            </a:r>
            <a:r>
              <a:rPr lang="ru-RU" dirty="0">
                <a:latin typeface="TT Hoves" panose="02000503030000020004"/>
              </a:rPr>
              <a:t>(логическое значение «ложь») и </a:t>
            </a:r>
            <a:r>
              <a:rPr lang="ru-RU" b="1" dirty="0" err="1">
                <a:solidFill>
                  <a:schemeClr val="accent1"/>
                </a:solidFill>
                <a:latin typeface="TT Hoves" panose="02000503030000020004"/>
              </a:rPr>
              <a:t>null</a:t>
            </a:r>
            <a:r>
              <a:rPr lang="ru-RU" dirty="0">
                <a:latin typeface="TT Hoves" panose="02000503030000020004"/>
              </a:rPr>
              <a:t>; </a:t>
            </a:r>
            <a:r>
              <a:rPr lang="ru-RU" b="1" dirty="0">
                <a:solidFill>
                  <a:schemeClr val="accent1"/>
                </a:solidFill>
                <a:latin typeface="TT Hoves" panose="02000503030000020004"/>
              </a:rPr>
              <a:t>строка</a:t>
            </a:r>
            <a:r>
              <a:rPr lang="ru-RU" dirty="0">
                <a:latin typeface="TT Hoves" panose="02000503030000020004"/>
              </a:rPr>
              <a:t>.</a:t>
            </a:r>
          </a:p>
        </p:txBody>
      </p:sp>
      <p:grpSp>
        <p:nvGrpSpPr>
          <p:cNvPr id="49" name="Группа 48">
            <a:extLst>
              <a:ext uri="{FF2B5EF4-FFF2-40B4-BE49-F238E27FC236}">
                <a16:creationId xmlns:a16="http://schemas.microsoft.com/office/drawing/2014/main" id="{AC747183-E012-444C-9A29-83AB17207AA4}"/>
              </a:ext>
            </a:extLst>
          </p:cNvPr>
          <p:cNvGrpSpPr/>
          <p:nvPr/>
        </p:nvGrpSpPr>
        <p:grpSpPr>
          <a:xfrm>
            <a:off x="2538681" y="2182781"/>
            <a:ext cx="7114638" cy="3826430"/>
            <a:chOff x="2027705" y="2149775"/>
            <a:chExt cx="7114638" cy="3826430"/>
          </a:xfrm>
          <a:solidFill>
            <a:srgbClr val="E9E9E9"/>
          </a:solidFill>
        </p:grpSpPr>
        <p:sp>
          <p:nvSpPr>
            <p:cNvPr id="48" name="Прямоугольник 47">
              <a:extLst>
                <a:ext uri="{FF2B5EF4-FFF2-40B4-BE49-F238E27FC236}">
                  <a16:creationId xmlns:a16="http://schemas.microsoft.com/office/drawing/2014/main" id="{4CEEB06D-DA65-493A-888C-8E8841AAA9CE}"/>
                </a:ext>
              </a:extLst>
            </p:cNvPr>
            <p:cNvSpPr/>
            <p:nvPr/>
          </p:nvSpPr>
          <p:spPr>
            <a:xfrm>
              <a:off x="2027705" y="2149775"/>
              <a:ext cx="7114638" cy="38264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TextBox 3">
              <a:extLst>
                <a:ext uri="{FF2B5EF4-FFF2-40B4-BE49-F238E27FC236}">
                  <a16:creationId xmlns:a16="http://schemas.microsoft.com/office/drawing/2014/main" id="{ABA8BF00-33BE-4DEC-BD52-0B4BB2D2CC66}"/>
                </a:ext>
              </a:extLst>
            </p:cNvPr>
            <p:cNvSpPr txBox="1"/>
            <p:nvPr/>
          </p:nvSpPr>
          <p:spPr>
            <a:xfrm>
              <a:off x="3049656" y="2241055"/>
              <a:ext cx="6092687" cy="3693319"/>
            </a:xfrm>
            <a:prstGeom prst="rect">
              <a:avLst/>
            </a:prstGeom>
            <a:grpFill/>
          </p:spPr>
          <p:txBody>
            <a:bodyPr wrap="square">
              <a:spAutoFit/>
            </a:bodyPr>
            <a:lstStyle/>
            <a:p>
              <a:r>
                <a:rPr lang="ru-RU" dirty="0">
                  <a:latin typeface="TT Hoves" panose="02000503030000020004"/>
                </a:rPr>
                <a:t>{</a:t>
              </a:r>
            </a:p>
            <a:p>
              <a:r>
                <a:rPr lang="ru-RU" dirty="0">
                  <a:latin typeface="TT Hoves" panose="02000503030000020004"/>
                </a:rPr>
                <a:t>   </a:t>
              </a:r>
              <a:r>
                <a:rPr lang="ru-RU" b="1" dirty="0">
                  <a:solidFill>
                    <a:srgbClr val="0070C0"/>
                  </a:solidFill>
                  <a:latin typeface="TT Hoves" panose="02000503030000020004"/>
                  <a:cs typeface="Courier New" panose="02070309020205020404" pitchFamily="49" charset="0"/>
                </a:rPr>
                <a:t>"</a:t>
              </a:r>
              <a:r>
                <a:rPr lang="ru-RU" b="1" dirty="0" err="1">
                  <a:solidFill>
                    <a:srgbClr val="0070C0"/>
                  </a:solidFill>
                  <a:latin typeface="TT Hoves" panose="02000503030000020004"/>
                  <a:cs typeface="Courier New" panose="02070309020205020404" pitchFamily="49" charset="0"/>
                </a:rPr>
                <a:t>firstName</a:t>
              </a:r>
              <a:r>
                <a:rPr lang="ru-RU" b="1" dirty="0">
                  <a:solidFill>
                    <a:srgbClr val="0070C0"/>
                  </a:solidFill>
                  <a:latin typeface="TT Hoves" panose="02000503030000020004"/>
                  <a:cs typeface="Courier New" panose="02070309020205020404" pitchFamily="49" charset="0"/>
                </a:rPr>
                <a:t>": </a:t>
              </a:r>
              <a:r>
                <a:rPr lang="ru-RU" dirty="0">
                  <a:solidFill>
                    <a:srgbClr val="7030A0"/>
                  </a:solidFill>
                  <a:latin typeface="TT Hoves" panose="02000503030000020004"/>
                  <a:cs typeface="Courier New" panose="02070309020205020404" pitchFamily="49" charset="0"/>
                </a:rPr>
                <a:t>"Иван",</a:t>
              </a:r>
            </a:p>
            <a:p>
              <a:r>
                <a:rPr lang="ru-RU" dirty="0">
                  <a:solidFill>
                    <a:srgbClr val="0070C0"/>
                  </a:solidFill>
                  <a:latin typeface="TT Hoves" panose="02000503030000020004"/>
                </a:rPr>
                <a:t>   </a:t>
              </a:r>
              <a:r>
                <a:rPr lang="ru-RU" b="1" dirty="0">
                  <a:solidFill>
                    <a:srgbClr val="0070C0"/>
                  </a:solidFill>
                  <a:latin typeface="TT Hoves" panose="02000503030000020004"/>
                  <a:cs typeface="Courier New" panose="02070309020205020404" pitchFamily="49" charset="0"/>
                </a:rPr>
                <a:t>"</a:t>
              </a:r>
              <a:r>
                <a:rPr lang="ru-RU" b="1" dirty="0" err="1">
                  <a:solidFill>
                    <a:srgbClr val="0070C0"/>
                  </a:solidFill>
                  <a:latin typeface="TT Hoves" panose="02000503030000020004"/>
                  <a:cs typeface="Courier New" panose="02070309020205020404" pitchFamily="49" charset="0"/>
                </a:rPr>
                <a:t>lastName</a:t>
              </a:r>
              <a:r>
                <a:rPr lang="ru-RU" b="1" dirty="0">
                  <a:solidFill>
                    <a:srgbClr val="0070C0"/>
                  </a:solidFill>
                  <a:latin typeface="TT Hoves" panose="02000503030000020004"/>
                  <a:cs typeface="Courier New" panose="02070309020205020404" pitchFamily="49" charset="0"/>
                </a:rPr>
                <a:t>": </a:t>
              </a:r>
              <a:r>
                <a:rPr lang="ru-RU" dirty="0">
                  <a:solidFill>
                    <a:srgbClr val="7030A0"/>
                  </a:solidFill>
                  <a:latin typeface="TT Hoves" panose="02000503030000020004"/>
                  <a:cs typeface="Courier New" panose="02070309020205020404" pitchFamily="49" charset="0"/>
                </a:rPr>
                <a:t>"Иванов",</a:t>
              </a:r>
            </a:p>
            <a:p>
              <a:r>
                <a:rPr lang="ru-RU" dirty="0">
                  <a:latin typeface="TT Hoves" panose="02000503030000020004"/>
                </a:rPr>
                <a:t>   </a:t>
              </a:r>
              <a:r>
                <a:rPr lang="ru-RU" b="1" dirty="0">
                  <a:solidFill>
                    <a:srgbClr val="0070C0"/>
                  </a:solidFill>
                  <a:latin typeface="TT Hoves" panose="02000503030000020004"/>
                  <a:cs typeface="Courier New" panose="02070309020205020404" pitchFamily="49" charset="0"/>
                </a:rPr>
                <a:t>"</a:t>
              </a:r>
              <a:r>
                <a:rPr lang="ru-RU" b="1" dirty="0" err="1">
                  <a:solidFill>
                    <a:srgbClr val="0070C0"/>
                  </a:solidFill>
                  <a:latin typeface="TT Hoves" panose="02000503030000020004"/>
                  <a:cs typeface="Courier New" panose="02070309020205020404" pitchFamily="49" charset="0"/>
                </a:rPr>
                <a:t>address</a:t>
              </a:r>
              <a:r>
                <a:rPr lang="ru-RU" b="1" dirty="0">
                  <a:solidFill>
                    <a:srgbClr val="0070C0"/>
                  </a:solidFill>
                  <a:latin typeface="TT Hoves" panose="02000503030000020004"/>
                  <a:cs typeface="Courier New" panose="02070309020205020404" pitchFamily="49" charset="0"/>
                </a:rPr>
                <a:t>": </a:t>
              </a:r>
              <a:r>
                <a:rPr lang="ru-RU" dirty="0">
                  <a:latin typeface="TT Hoves" panose="02000503030000020004"/>
                </a:rPr>
                <a:t>{</a:t>
              </a:r>
            </a:p>
            <a:p>
              <a:r>
                <a:rPr lang="ru-RU" b="1" dirty="0">
                  <a:solidFill>
                    <a:srgbClr val="0070C0"/>
                  </a:solidFill>
                  <a:latin typeface="TT Hoves" panose="02000503030000020004"/>
                  <a:cs typeface="Courier New" panose="02070309020205020404" pitchFamily="49" charset="0"/>
                </a:rPr>
                <a:t>       "</a:t>
              </a:r>
              <a:r>
                <a:rPr lang="ru-RU" b="1" dirty="0" err="1">
                  <a:solidFill>
                    <a:srgbClr val="0070C0"/>
                  </a:solidFill>
                  <a:latin typeface="TT Hoves" panose="02000503030000020004"/>
                  <a:cs typeface="Courier New" panose="02070309020205020404" pitchFamily="49" charset="0"/>
                </a:rPr>
                <a:t>streetAddress</a:t>
              </a:r>
              <a:r>
                <a:rPr lang="ru-RU" b="1" dirty="0">
                  <a:solidFill>
                    <a:srgbClr val="0070C0"/>
                  </a:solidFill>
                  <a:latin typeface="TT Hoves" panose="02000503030000020004"/>
                  <a:cs typeface="Courier New" panose="02070309020205020404" pitchFamily="49" charset="0"/>
                </a:rPr>
                <a:t>": </a:t>
              </a:r>
              <a:r>
                <a:rPr lang="ru-RU" dirty="0">
                  <a:solidFill>
                    <a:srgbClr val="7030A0"/>
                  </a:solidFill>
                  <a:latin typeface="TT Hoves" panose="02000503030000020004"/>
                  <a:cs typeface="Courier New" panose="02070309020205020404" pitchFamily="49" charset="0"/>
                </a:rPr>
                <a:t>"Московское ш., 101, кв.101",</a:t>
              </a:r>
            </a:p>
            <a:p>
              <a:r>
                <a:rPr lang="ru-RU" dirty="0">
                  <a:solidFill>
                    <a:srgbClr val="0070C0"/>
                  </a:solidFill>
                  <a:latin typeface="TT Hoves" panose="02000503030000020004"/>
                </a:rPr>
                <a:t>       </a:t>
              </a:r>
              <a:r>
                <a:rPr lang="ru-RU" b="1" dirty="0">
                  <a:solidFill>
                    <a:srgbClr val="0070C0"/>
                  </a:solidFill>
                  <a:latin typeface="TT Hoves" panose="02000503030000020004"/>
                  <a:cs typeface="Courier New" panose="02070309020205020404" pitchFamily="49" charset="0"/>
                </a:rPr>
                <a:t>"</a:t>
              </a:r>
              <a:r>
                <a:rPr lang="ru-RU" b="1" dirty="0" err="1">
                  <a:solidFill>
                    <a:srgbClr val="0070C0"/>
                  </a:solidFill>
                  <a:latin typeface="TT Hoves" panose="02000503030000020004"/>
                  <a:cs typeface="Courier New" panose="02070309020205020404" pitchFamily="49" charset="0"/>
                </a:rPr>
                <a:t>city</a:t>
              </a:r>
              <a:r>
                <a:rPr lang="ru-RU" b="1" dirty="0">
                  <a:solidFill>
                    <a:srgbClr val="0070C0"/>
                  </a:solidFill>
                  <a:latin typeface="TT Hoves" panose="02000503030000020004"/>
                  <a:cs typeface="Courier New" panose="02070309020205020404" pitchFamily="49" charset="0"/>
                </a:rPr>
                <a:t>": </a:t>
              </a:r>
              <a:r>
                <a:rPr lang="ru-RU" dirty="0">
                  <a:solidFill>
                    <a:srgbClr val="7030A0"/>
                  </a:solidFill>
                  <a:latin typeface="TT Hoves" panose="02000503030000020004"/>
                  <a:cs typeface="Courier New" panose="02070309020205020404" pitchFamily="49" charset="0"/>
                </a:rPr>
                <a:t>"Ленинград",</a:t>
              </a:r>
            </a:p>
            <a:p>
              <a:r>
                <a:rPr lang="ru-RU" dirty="0">
                  <a:latin typeface="TT Hoves" panose="02000503030000020004"/>
                </a:rPr>
                <a:t>       </a:t>
              </a:r>
              <a:r>
                <a:rPr lang="ru-RU" b="1" dirty="0">
                  <a:solidFill>
                    <a:srgbClr val="0070C0"/>
                  </a:solidFill>
                  <a:latin typeface="TT Hoves" panose="02000503030000020004"/>
                  <a:cs typeface="Courier New" panose="02070309020205020404" pitchFamily="49" charset="0"/>
                </a:rPr>
                <a:t>"</a:t>
              </a:r>
              <a:r>
                <a:rPr lang="ru-RU" b="1" dirty="0" err="1">
                  <a:solidFill>
                    <a:srgbClr val="0070C0"/>
                  </a:solidFill>
                  <a:latin typeface="TT Hoves" panose="02000503030000020004"/>
                  <a:cs typeface="Courier New" panose="02070309020205020404" pitchFamily="49" charset="0"/>
                </a:rPr>
                <a:t>postalCode</a:t>
              </a:r>
              <a:r>
                <a:rPr lang="ru-RU" b="1" dirty="0">
                  <a:solidFill>
                    <a:srgbClr val="0070C0"/>
                  </a:solidFill>
                  <a:latin typeface="TT Hoves" panose="02000503030000020004"/>
                  <a:cs typeface="Courier New" panose="02070309020205020404" pitchFamily="49" charset="0"/>
                </a:rPr>
                <a:t>"</a:t>
              </a:r>
              <a:r>
                <a:rPr lang="ru-RU" dirty="0">
                  <a:solidFill>
                    <a:srgbClr val="0070C0"/>
                  </a:solidFill>
                  <a:latin typeface="TT Hoves" panose="02000503030000020004"/>
                </a:rPr>
                <a:t>: </a:t>
              </a:r>
              <a:r>
                <a:rPr lang="ru-RU" dirty="0">
                  <a:latin typeface="TT Hoves" panose="02000503030000020004"/>
                </a:rPr>
                <a:t>101101</a:t>
              </a:r>
            </a:p>
            <a:p>
              <a:r>
                <a:rPr lang="ru-RU" dirty="0">
                  <a:latin typeface="TT Hoves" panose="02000503030000020004"/>
                </a:rPr>
                <a:t>   },</a:t>
              </a:r>
            </a:p>
            <a:p>
              <a:r>
                <a:rPr lang="ru-RU" b="1" dirty="0">
                  <a:solidFill>
                    <a:srgbClr val="008000"/>
                  </a:solidFill>
                  <a:latin typeface="TT Hoves" panose="02000503030000020004"/>
                  <a:cs typeface="Courier New" panose="02070309020205020404" pitchFamily="49" charset="0"/>
                </a:rPr>
                <a:t>   </a:t>
              </a:r>
              <a:r>
                <a:rPr lang="ru-RU" b="1" dirty="0">
                  <a:solidFill>
                    <a:srgbClr val="0070C0"/>
                  </a:solidFill>
                  <a:latin typeface="TT Hoves" panose="02000503030000020004"/>
                  <a:cs typeface="Courier New" panose="02070309020205020404" pitchFamily="49" charset="0"/>
                </a:rPr>
                <a:t>"</a:t>
              </a:r>
              <a:r>
                <a:rPr lang="ru-RU" b="1" dirty="0" err="1">
                  <a:solidFill>
                    <a:srgbClr val="0070C0"/>
                  </a:solidFill>
                  <a:latin typeface="TT Hoves" panose="02000503030000020004"/>
                  <a:cs typeface="Courier New" panose="02070309020205020404" pitchFamily="49" charset="0"/>
                </a:rPr>
                <a:t>phoneNumbers</a:t>
              </a:r>
              <a:r>
                <a:rPr lang="ru-RU" b="1" dirty="0">
                  <a:solidFill>
                    <a:srgbClr val="0070C0"/>
                  </a:solidFill>
                  <a:latin typeface="TT Hoves" panose="02000503030000020004"/>
                  <a:cs typeface="Courier New" panose="02070309020205020404" pitchFamily="49" charset="0"/>
                </a:rPr>
                <a:t>": </a:t>
              </a:r>
              <a:r>
                <a:rPr lang="ru-RU" dirty="0">
                  <a:latin typeface="TT Hoves" panose="02000503030000020004"/>
                </a:rPr>
                <a:t>[</a:t>
              </a:r>
            </a:p>
            <a:p>
              <a:r>
                <a:rPr lang="ru-RU" dirty="0">
                  <a:latin typeface="TT Hoves" panose="02000503030000020004"/>
                </a:rPr>
                <a:t>       </a:t>
              </a:r>
              <a:r>
                <a:rPr lang="ru-RU" dirty="0">
                  <a:solidFill>
                    <a:srgbClr val="7030A0"/>
                  </a:solidFill>
                  <a:latin typeface="TT Hoves" panose="02000503030000020004"/>
                  <a:cs typeface="Courier New" panose="02070309020205020404" pitchFamily="49" charset="0"/>
                </a:rPr>
                <a:t>"812 123-1234",</a:t>
              </a:r>
            </a:p>
            <a:p>
              <a:r>
                <a:rPr lang="ru-RU" dirty="0">
                  <a:solidFill>
                    <a:srgbClr val="BA2121"/>
                  </a:solidFill>
                  <a:latin typeface="TT Hoves" panose="02000503030000020004"/>
                  <a:cs typeface="Courier New" panose="02070309020205020404" pitchFamily="49" charset="0"/>
                </a:rPr>
                <a:t>       </a:t>
              </a:r>
              <a:r>
                <a:rPr lang="ru-RU" dirty="0">
                  <a:solidFill>
                    <a:srgbClr val="7030A0"/>
                  </a:solidFill>
                  <a:latin typeface="TT Hoves" panose="02000503030000020004"/>
                  <a:cs typeface="Courier New" panose="02070309020205020404" pitchFamily="49" charset="0"/>
                </a:rPr>
                <a:t>"916 123-4567"</a:t>
              </a:r>
            </a:p>
            <a:p>
              <a:r>
                <a:rPr lang="ru-RU" dirty="0">
                  <a:latin typeface="TT Hoves" panose="02000503030000020004"/>
                </a:rPr>
                <a:t>   ]</a:t>
              </a:r>
            </a:p>
            <a:p>
              <a:r>
                <a:rPr lang="ru-RU" dirty="0">
                  <a:latin typeface="TT Hoves" panose="02000503030000020004"/>
                </a:rPr>
                <a:t>}</a:t>
              </a:r>
            </a:p>
          </p:txBody>
        </p:sp>
        <p:sp>
          <p:nvSpPr>
            <p:cNvPr id="11" name="Левая круглая скобка 10">
              <a:extLst>
                <a:ext uri="{FF2B5EF4-FFF2-40B4-BE49-F238E27FC236}">
                  <a16:creationId xmlns:a16="http://schemas.microsoft.com/office/drawing/2014/main" id="{B4463657-55B9-4F8A-B748-B0E6C641EE94}"/>
                </a:ext>
              </a:extLst>
            </p:cNvPr>
            <p:cNvSpPr/>
            <p:nvPr/>
          </p:nvSpPr>
          <p:spPr>
            <a:xfrm>
              <a:off x="2947452" y="2265685"/>
              <a:ext cx="106785" cy="291400"/>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12" name="Прямая соединительная линия 11">
              <a:extLst>
                <a:ext uri="{FF2B5EF4-FFF2-40B4-BE49-F238E27FC236}">
                  <a16:creationId xmlns:a16="http://schemas.microsoft.com/office/drawing/2014/main" id="{D5E783B8-50AA-4901-8D17-7DB73699EF42}"/>
                </a:ext>
              </a:extLst>
            </p:cNvPr>
            <p:cNvCxnSpPr>
              <a:cxnSpLocks/>
              <a:stCxn id="13" idx="3"/>
              <a:endCxn id="11" idx="1"/>
            </p:cNvCxnSpPr>
            <p:nvPr/>
          </p:nvCxnSpPr>
          <p:spPr>
            <a:xfrm>
              <a:off x="2850423" y="2411385"/>
              <a:ext cx="97029" cy="0"/>
            </a:xfrm>
            <a:prstGeom prst="line">
              <a:avLst/>
            </a:prstGeom>
            <a:grpFill/>
            <a:ln w="158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39EB716-72B8-4480-8CBB-9E9497E85C6A}"/>
                </a:ext>
              </a:extLst>
            </p:cNvPr>
            <p:cNvSpPr txBox="1"/>
            <p:nvPr/>
          </p:nvSpPr>
          <p:spPr>
            <a:xfrm>
              <a:off x="2027705" y="2149775"/>
              <a:ext cx="822718" cy="523220"/>
            </a:xfrm>
            <a:prstGeom prst="rect">
              <a:avLst/>
            </a:prstGeom>
            <a:grpFill/>
          </p:spPr>
          <p:txBody>
            <a:bodyPr wrap="square" rtlCol="0">
              <a:spAutoFit/>
            </a:bodyPr>
            <a:lstStyle/>
            <a:p>
              <a:pPr algn="ctr"/>
              <a:r>
                <a:rPr lang="ru-RU" sz="1400" dirty="0">
                  <a:latin typeface="TT Hoves" panose="02000503030000020004" pitchFamily="50" charset="-52"/>
                </a:rPr>
                <a:t>Начало объекта</a:t>
              </a:r>
            </a:p>
          </p:txBody>
        </p:sp>
        <p:sp>
          <p:nvSpPr>
            <p:cNvPr id="17" name="Левая круглая скобка 16">
              <a:extLst>
                <a:ext uri="{FF2B5EF4-FFF2-40B4-BE49-F238E27FC236}">
                  <a16:creationId xmlns:a16="http://schemas.microsoft.com/office/drawing/2014/main" id="{A8A6D124-3867-40B8-BF79-0D06D455529F}"/>
                </a:ext>
              </a:extLst>
            </p:cNvPr>
            <p:cNvSpPr/>
            <p:nvPr/>
          </p:nvSpPr>
          <p:spPr>
            <a:xfrm>
              <a:off x="2962816" y="5568895"/>
              <a:ext cx="106785" cy="291400"/>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18" name="Прямая соединительная линия 17">
              <a:extLst>
                <a:ext uri="{FF2B5EF4-FFF2-40B4-BE49-F238E27FC236}">
                  <a16:creationId xmlns:a16="http://schemas.microsoft.com/office/drawing/2014/main" id="{6A0D79E3-9E01-4828-8CAA-47F5AA5BF111}"/>
                </a:ext>
              </a:extLst>
            </p:cNvPr>
            <p:cNvCxnSpPr>
              <a:cxnSpLocks/>
              <a:stCxn id="19" idx="3"/>
              <a:endCxn id="17" idx="1"/>
            </p:cNvCxnSpPr>
            <p:nvPr/>
          </p:nvCxnSpPr>
          <p:spPr>
            <a:xfrm>
              <a:off x="2863200" y="5714595"/>
              <a:ext cx="99616" cy="0"/>
            </a:xfrm>
            <a:prstGeom prst="line">
              <a:avLst/>
            </a:prstGeom>
            <a:grpFill/>
            <a:ln w="158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8B029B6-2513-432C-BAD0-D17651646F3B}"/>
                </a:ext>
              </a:extLst>
            </p:cNvPr>
            <p:cNvSpPr txBox="1"/>
            <p:nvPr/>
          </p:nvSpPr>
          <p:spPr>
            <a:xfrm>
              <a:off x="2040482" y="5452985"/>
              <a:ext cx="822718" cy="523220"/>
            </a:xfrm>
            <a:prstGeom prst="rect">
              <a:avLst/>
            </a:prstGeom>
            <a:grpFill/>
          </p:spPr>
          <p:txBody>
            <a:bodyPr wrap="square" rtlCol="0">
              <a:spAutoFit/>
            </a:bodyPr>
            <a:lstStyle/>
            <a:p>
              <a:pPr algn="ctr"/>
              <a:r>
                <a:rPr lang="ru-RU" sz="1400" dirty="0">
                  <a:latin typeface="TT Hoves" panose="02000503030000020004" pitchFamily="50" charset="-52"/>
                </a:rPr>
                <a:t>Конец объекта</a:t>
              </a:r>
            </a:p>
          </p:txBody>
        </p:sp>
        <p:sp>
          <p:nvSpPr>
            <p:cNvPr id="20" name="Левая круглая скобка 19">
              <a:extLst>
                <a:ext uri="{FF2B5EF4-FFF2-40B4-BE49-F238E27FC236}">
                  <a16:creationId xmlns:a16="http://schemas.microsoft.com/office/drawing/2014/main" id="{DB1DA38B-F673-407A-A01D-CBF40DAA9DA9}"/>
                </a:ext>
              </a:extLst>
            </p:cNvPr>
            <p:cNvSpPr/>
            <p:nvPr/>
          </p:nvSpPr>
          <p:spPr>
            <a:xfrm rot="10800000">
              <a:off x="8066374" y="2474842"/>
              <a:ext cx="106786" cy="3277236"/>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cxnSp>
          <p:nvCxnSpPr>
            <p:cNvPr id="22" name="Прямая соединительная линия 21">
              <a:extLst>
                <a:ext uri="{FF2B5EF4-FFF2-40B4-BE49-F238E27FC236}">
                  <a16:creationId xmlns:a16="http://schemas.microsoft.com/office/drawing/2014/main" id="{6658D652-0530-406D-BE1E-9480BD42864E}"/>
                </a:ext>
              </a:extLst>
            </p:cNvPr>
            <p:cNvCxnSpPr>
              <a:cxnSpLocks/>
              <a:stCxn id="27" idx="1"/>
              <a:endCxn id="20" idx="1"/>
            </p:cNvCxnSpPr>
            <p:nvPr/>
          </p:nvCxnSpPr>
          <p:spPr>
            <a:xfrm flipH="1">
              <a:off x="8173160" y="4113460"/>
              <a:ext cx="189764" cy="0"/>
            </a:xfrm>
            <a:prstGeom prst="line">
              <a:avLst/>
            </a:prstGeom>
            <a:grpFill/>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CB9A9630-EF5B-4CEB-BF76-DD79FB629738}"/>
                </a:ext>
              </a:extLst>
            </p:cNvPr>
            <p:cNvSpPr txBox="1"/>
            <p:nvPr/>
          </p:nvSpPr>
          <p:spPr>
            <a:xfrm>
              <a:off x="8362924" y="3851850"/>
              <a:ext cx="719447" cy="523220"/>
            </a:xfrm>
            <a:prstGeom prst="rect">
              <a:avLst/>
            </a:prstGeom>
            <a:grpFill/>
          </p:spPr>
          <p:txBody>
            <a:bodyPr wrap="square" rtlCol="0">
              <a:spAutoFit/>
            </a:bodyPr>
            <a:lstStyle/>
            <a:p>
              <a:pPr algn="ctr"/>
              <a:r>
                <a:rPr lang="en-US" sz="1400" dirty="0">
                  <a:latin typeface="TT Hoves" panose="02000503030000020004" pitchFamily="50" charset="-52"/>
                </a:rPr>
                <a:t>JSON-</a:t>
              </a:r>
              <a:r>
                <a:rPr lang="ru-RU" sz="1400" dirty="0">
                  <a:latin typeface="TT Hoves" panose="02000503030000020004" pitchFamily="50" charset="-52"/>
                </a:rPr>
                <a:t>объект</a:t>
              </a:r>
            </a:p>
          </p:txBody>
        </p:sp>
        <p:sp>
          <p:nvSpPr>
            <p:cNvPr id="28" name="Левая круглая скобка 27">
              <a:extLst>
                <a:ext uri="{FF2B5EF4-FFF2-40B4-BE49-F238E27FC236}">
                  <a16:creationId xmlns:a16="http://schemas.microsoft.com/office/drawing/2014/main" id="{275BA2EB-AA00-43EB-83C1-B26A2F299F9C}"/>
                </a:ext>
              </a:extLst>
            </p:cNvPr>
            <p:cNvSpPr/>
            <p:nvPr/>
          </p:nvSpPr>
          <p:spPr>
            <a:xfrm rot="5400000">
              <a:off x="3822794" y="2070786"/>
              <a:ext cx="45720" cy="926877"/>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29" name="TextBox 28">
              <a:extLst>
                <a:ext uri="{FF2B5EF4-FFF2-40B4-BE49-F238E27FC236}">
                  <a16:creationId xmlns:a16="http://schemas.microsoft.com/office/drawing/2014/main" id="{8DB3BD53-BBBB-4E38-BC6A-510EAD892EC6}"/>
                </a:ext>
              </a:extLst>
            </p:cNvPr>
            <p:cNvSpPr txBox="1"/>
            <p:nvPr/>
          </p:nvSpPr>
          <p:spPr>
            <a:xfrm>
              <a:off x="3306407" y="2241055"/>
              <a:ext cx="1078493" cy="307777"/>
            </a:xfrm>
            <a:prstGeom prst="rect">
              <a:avLst/>
            </a:prstGeom>
            <a:grpFill/>
          </p:spPr>
          <p:txBody>
            <a:bodyPr wrap="square" rtlCol="0">
              <a:spAutoFit/>
            </a:bodyPr>
            <a:lstStyle/>
            <a:p>
              <a:pPr algn="ctr"/>
              <a:r>
                <a:rPr lang="ru-RU" sz="1400" dirty="0">
                  <a:latin typeface="TT Hoves" panose="02000503030000020004" pitchFamily="50" charset="-52"/>
                </a:rPr>
                <a:t>Ключ</a:t>
              </a:r>
            </a:p>
          </p:txBody>
        </p:sp>
        <p:sp>
          <p:nvSpPr>
            <p:cNvPr id="30" name="Левая круглая скобка 29">
              <a:extLst>
                <a:ext uri="{FF2B5EF4-FFF2-40B4-BE49-F238E27FC236}">
                  <a16:creationId xmlns:a16="http://schemas.microsoft.com/office/drawing/2014/main" id="{D02F048D-3A63-44A1-88AF-5042C59344FE}"/>
                </a:ext>
              </a:extLst>
            </p:cNvPr>
            <p:cNvSpPr/>
            <p:nvPr/>
          </p:nvSpPr>
          <p:spPr>
            <a:xfrm rot="5400000">
              <a:off x="4876595" y="2231391"/>
              <a:ext cx="45719" cy="614377"/>
            </a:xfrm>
            <a:prstGeom prst="leftBracket">
              <a:avLst/>
            </a:prstGeom>
            <a:grpFill/>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1" name="TextBox 30">
              <a:extLst>
                <a:ext uri="{FF2B5EF4-FFF2-40B4-BE49-F238E27FC236}">
                  <a16:creationId xmlns:a16="http://schemas.microsoft.com/office/drawing/2014/main" id="{F16A3543-14AE-47FA-A985-A863D75370E1}"/>
                </a:ext>
              </a:extLst>
            </p:cNvPr>
            <p:cNvSpPr txBox="1"/>
            <p:nvPr/>
          </p:nvSpPr>
          <p:spPr>
            <a:xfrm>
              <a:off x="4351399" y="2241055"/>
              <a:ext cx="1096110" cy="307777"/>
            </a:xfrm>
            <a:prstGeom prst="rect">
              <a:avLst/>
            </a:prstGeom>
            <a:grpFill/>
          </p:spPr>
          <p:txBody>
            <a:bodyPr wrap="square" rtlCol="0">
              <a:spAutoFit/>
            </a:bodyPr>
            <a:lstStyle/>
            <a:p>
              <a:pPr algn="ctr"/>
              <a:r>
                <a:rPr lang="ru-RU" sz="1400" dirty="0">
                  <a:latin typeface="TT Hoves" panose="02000503030000020004" pitchFamily="50" charset="-52"/>
                </a:rPr>
                <a:t>Значение</a:t>
              </a:r>
            </a:p>
          </p:txBody>
        </p:sp>
      </p:grpSp>
    </p:spTree>
    <p:extLst>
      <p:ext uri="{BB962C8B-B14F-4D97-AF65-F5344CB8AC3E}">
        <p14:creationId xmlns:p14="http://schemas.microsoft.com/office/powerpoint/2010/main" val="122790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2"/>
          <p:cNvSpPr txBox="1">
            <a:spLocks/>
          </p:cNvSpPr>
          <p:nvPr/>
        </p:nvSpPr>
        <p:spPr>
          <a:xfrm>
            <a:off x="246625" y="1405499"/>
            <a:ext cx="4925035" cy="1363436"/>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5400" b="1" dirty="0">
                <a:effectLst>
                  <a:outerShdw blurRad="38100" dist="38100" dir="2700000" algn="tl">
                    <a:srgbClr val="000000">
                      <a:alpha val="43137"/>
                    </a:srgbClr>
                  </a:outerShdw>
                </a:effectLst>
                <a:latin typeface="TT Hoves" panose="02000503030000020004" pitchFamily="2" charset="-52"/>
              </a:rPr>
              <a:t>Обзор </a:t>
            </a:r>
            <a:r>
              <a:rPr lang="en-US" sz="5400" b="1" dirty="0">
                <a:effectLst>
                  <a:outerShdw blurRad="38100" dist="38100" dir="2700000" algn="tl">
                    <a:srgbClr val="000000">
                      <a:alpha val="43137"/>
                    </a:srgbClr>
                  </a:outerShdw>
                </a:effectLst>
                <a:latin typeface="TT Hoves" panose="02000503030000020004" pitchFamily="2" charset="-52"/>
              </a:rPr>
              <a:t>CMS</a:t>
            </a:r>
          </a:p>
        </p:txBody>
      </p:sp>
      <p:sp>
        <p:nvSpPr>
          <p:cNvPr id="11" name="Текст 2">
            <a:extLst>
              <a:ext uri="{FF2B5EF4-FFF2-40B4-BE49-F238E27FC236}">
                <a16:creationId xmlns:a16="http://schemas.microsoft.com/office/drawing/2014/main" id="{FECFED31-33D2-41CD-969D-608F4A33AE42}"/>
              </a:ext>
            </a:extLst>
          </p:cNvPr>
          <p:cNvSpPr txBox="1">
            <a:spLocks/>
          </p:cNvSpPr>
          <p:nvPr/>
        </p:nvSpPr>
        <p:spPr>
          <a:xfrm>
            <a:off x="246625" y="2768935"/>
            <a:ext cx="9189133" cy="3327399"/>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3200" dirty="0">
                <a:latin typeface="TT Hoves" panose="02000503030000020004"/>
              </a:rPr>
              <a:t>Система управления контентом</a:t>
            </a:r>
            <a:endParaRPr lang="ru-RU" sz="4000" dirty="0">
              <a:latin typeface="TT Hoves" panose="02000503030000020004"/>
            </a:endParaRPr>
          </a:p>
        </p:txBody>
      </p:sp>
    </p:spTree>
    <p:extLst>
      <p:ext uri="{BB962C8B-B14F-4D97-AF65-F5344CB8AC3E}">
        <p14:creationId xmlns:p14="http://schemas.microsoft.com/office/powerpoint/2010/main" val="3304739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Преимущества, которые дают CMS при изготовлении сайтов"/>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30" name="Picture 6" descr="https://kotweb.ru/uploads/posts/2018-01/1516202384_cm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362865"/>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p:cNvSpPr txBox="1">
            <a:spLocks/>
          </p:cNvSpPr>
          <p:nvPr/>
        </p:nvSpPr>
        <p:spPr>
          <a:xfrm>
            <a:off x="1813330" y="539861"/>
            <a:ext cx="8565340" cy="1335898"/>
          </a:xfrm>
          <a:prstGeom prst="rect">
            <a:avLst/>
          </a:prstGeom>
        </p:spPr>
        <p:txBody>
          <a:bodyPr>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panose="02000503030000020004"/>
              </a:rPr>
              <a:t>Система управления контентом</a:t>
            </a:r>
          </a:p>
        </p:txBody>
      </p:sp>
      <p:sp>
        <p:nvSpPr>
          <p:cNvPr id="6" name="Прямоугольник 5"/>
          <p:cNvSpPr/>
          <p:nvPr/>
        </p:nvSpPr>
        <p:spPr>
          <a:xfrm>
            <a:off x="5264447" y="1951672"/>
            <a:ext cx="6185431" cy="1477328"/>
          </a:xfrm>
          <a:prstGeom prst="rect">
            <a:avLst/>
          </a:prstGeom>
        </p:spPr>
        <p:txBody>
          <a:bodyPr wrap="square">
            <a:spAutoFit/>
          </a:bodyPr>
          <a:lstStyle/>
          <a:p>
            <a:pPr marL="285750" indent="-285750" algn="just">
              <a:buClr>
                <a:schemeClr val="accent1"/>
              </a:buClr>
              <a:buFont typeface="Wingdings" panose="05000000000000000000" pitchFamily="2" charset="2"/>
              <a:buChar char="v"/>
            </a:pPr>
            <a:r>
              <a:rPr lang="ru-RU" dirty="0">
                <a:latin typeface="TT Hoves" panose="02000503030000020004"/>
              </a:rPr>
              <a:t>Использование систем управления сайтом </a:t>
            </a:r>
            <a:r>
              <a:rPr lang="ru-RU" b="1" dirty="0">
                <a:solidFill>
                  <a:schemeClr val="accent1"/>
                </a:solidFill>
                <a:latin typeface="TT Hoves" panose="02000503030000020004"/>
              </a:rPr>
              <a:t>CMS (</a:t>
            </a:r>
            <a:r>
              <a:rPr lang="ru-RU" b="1" dirty="0" err="1">
                <a:solidFill>
                  <a:schemeClr val="accent1"/>
                </a:solidFill>
                <a:latin typeface="TT Hoves" panose="02000503030000020004"/>
              </a:rPr>
              <a:t>Content</a:t>
            </a:r>
            <a:r>
              <a:rPr lang="ru-RU" b="1" dirty="0">
                <a:solidFill>
                  <a:schemeClr val="accent1"/>
                </a:solidFill>
                <a:latin typeface="TT Hoves" panose="02000503030000020004"/>
              </a:rPr>
              <a:t> </a:t>
            </a:r>
            <a:r>
              <a:rPr lang="ru-RU" b="1" dirty="0" err="1">
                <a:solidFill>
                  <a:schemeClr val="accent1"/>
                </a:solidFill>
                <a:latin typeface="TT Hoves" panose="02000503030000020004"/>
              </a:rPr>
              <a:t>Management</a:t>
            </a:r>
            <a:r>
              <a:rPr lang="ru-RU" b="1" dirty="0">
                <a:solidFill>
                  <a:schemeClr val="accent1"/>
                </a:solidFill>
                <a:latin typeface="TT Hoves" panose="02000503030000020004"/>
              </a:rPr>
              <a:t> </a:t>
            </a:r>
            <a:r>
              <a:rPr lang="ru-RU" b="1" dirty="0" err="1">
                <a:solidFill>
                  <a:schemeClr val="accent1"/>
                </a:solidFill>
                <a:latin typeface="TT Hoves" panose="02000503030000020004"/>
              </a:rPr>
              <a:t>System</a:t>
            </a:r>
            <a:r>
              <a:rPr lang="ru-RU" b="1" dirty="0">
                <a:solidFill>
                  <a:schemeClr val="accent1"/>
                </a:solidFill>
                <a:latin typeface="TT Hoves" panose="02000503030000020004"/>
              </a:rPr>
              <a:t>) </a:t>
            </a:r>
            <a:r>
              <a:rPr lang="ru-RU" dirty="0">
                <a:latin typeface="TT Hoves" panose="02000503030000020004"/>
              </a:rPr>
              <a:t>позволяет сделать изготовление сайтов максимально простым, сведя его к разработке веб-дизайна и настройке системы управления веб-контентом. </a:t>
            </a:r>
          </a:p>
        </p:txBody>
      </p:sp>
      <p:sp>
        <p:nvSpPr>
          <p:cNvPr id="7" name="Прямоугольник 6"/>
          <p:cNvSpPr/>
          <p:nvPr/>
        </p:nvSpPr>
        <p:spPr>
          <a:xfrm>
            <a:off x="5264446" y="3488636"/>
            <a:ext cx="6185432" cy="1200329"/>
          </a:xfrm>
          <a:prstGeom prst="rect">
            <a:avLst/>
          </a:prstGeom>
        </p:spPr>
        <p:txBody>
          <a:bodyPr wrap="square">
            <a:spAutoFit/>
          </a:bodyPr>
          <a:lstStyle/>
          <a:p>
            <a:pPr marL="285750" indent="-285750" algn="just">
              <a:buClr>
                <a:schemeClr val="accent1"/>
              </a:buClr>
              <a:buFont typeface="Wingdings" panose="05000000000000000000" pitchFamily="2" charset="2"/>
              <a:buChar char="v"/>
            </a:pPr>
            <a:r>
              <a:rPr lang="ru-RU" dirty="0">
                <a:latin typeface="TT Hoves" panose="02000503030000020004"/>
              </a:rPr>
              <a:t>Принцип работы с CMS:  изготовление сайтов производится путем расстановки информационных блоков, потом - прорисовка веб-дизайна и настройка интерфейса. </a:t>
            </a:r>
          </a:p>
        </p:txBody>
      </p:sp>
      <p:sp>
        <p:nvSpPr>
          <p:cNvPr id="8" name="Прямоугольник 7"/>
          <p:cNvSpPr/>
          <p:nvPr/>
        </p:nvSpPr>
        <p:spPr>
          <a:xfrm>
            <a:off x="5264446" y="4871787"/>
            <a:ext cx="6185432" cy="923330"/>
          </a:xfrm>
          <a:prstGeom prst="rect">
            <a:avLst/>
          </a:prstGeom>
        </p:spPr>
        <p:txBody>
          <a:bodyPr wrap="square">
            <a:spAutoFit/>
          </a:bodyPr>
          <a:lstStyle/>
          <a:p>
            <a:pPr marL="285750" indent="-285750" algn="just">
              <a:buClr>
                <a:schemeClr val="accent1"/>
              </a:buClr>
              <a:buFont typeface="Wingdings" panose="05000000000000000000" pitchFamily="2" charset="2"/>
              <a:buChar char="v"/>
            </a:pPr>
            <a:r>
              <a:rPr lang="ru-RU" dirty="0">
                <a:latin typeface="TT Hoves" panose="02000503030000020004"/>
              </a:rPr>
              <a:t>Часто эти системы  используют, когда необходимо предоставить различным пользователям разные возможности.</a:t>
            </a:r>
          </a:p>
        </p:txBody>
      </p:sp>
      <p:sp>
        <p:nvSpPr>
          <p:cNvPr id="10" name="Текст 4">
            <a:extLst>
              <a:ext uri="{FF2B5EF4-FFF2-40B4-BE49-F238E27FC236}">
                <a16:creationId xmlns:a16="http://schemas.microsoft.com/office/drawing/2014/main" id="{D100DFAC-2EC2-478B-9769-DD2BBAE40DFF}"/>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обзор </a:t>
            </a:r>
            <a:r>
              <a:rPr lang="en-US" sz="1200" dirty="0">
                <a:latin typeface="TT Hoves"/>
              </a:rPr>
              <a:t>CMS</a:t>
            </a:r>
            <a:endParaRPr lang="ru-RU" sz="1200" dirty="0">
              <a:latin typeface="TT Hoves"/>
            </a:endParaRPr>
          </a:p>
        </p:txBody>
      </p:sp>
    </p:spTree>
    <p:extLst>
      <p:ext uri="{BB962C8B-B14F-4D97-AF65-F5344CB8AC3E}">
        <p14:creationId xmlns:p14="http://schemas.microsoft.com/office/powerpoint/2010/main" val="553161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Группа 3">
            <a:extLst>
              <a:ext uri="{FF2B5EF4-FFF2-40B4-BE49-F238E27FC236}">
                <a16:creationId xmlns:a16="http://schemas.microsoft.com/office/drawing/2014/main" id="{B1CB1D21-69B2-4344-AA3F-83B32ED069C5}"/>
              </a:ext>
            </a:extLst>
          </p:cNvPr>
          <p:cNvGrpSpPr/>
          <p:nvPr/>
        </p:nvGrpSpPr>
        <p:grpSpPr>
          <a:xfrm>
            <a:off x="3464094" y="1587686"/>
            <a:ext cx="7758939" cy="4303180"/>
            <a:chOff x="3217914" y="1241130"/>
            <a:chExt cx="7979964" cy="4303180"/>
          </a:xfrm>
        </p:grpSpPr>
        <p:pic>
          <p:nvPicPr>
            <p:cNvPr id="2052" name="Picture 4" descr="CMS market share"/>
            <p:cNvPicPr>
              <a:picLocks noChangeAspect="1" noChangeArrowheads="1"/>
            </p:cNvPicPr>
            <p:nvPr/>
          </p:nvPicPr>
          <p:blipFill rotWithShape="1">
            <a:blip r:embed="rId3">
              <a:extLst>
                <a:ext uri="{28A0092B-C50C-407E-A947-70E740481C1C}">
                  <a14:useLocalDpi xmlns:a14="http://schemas.microsoft.com/office/drawing/2010/main" val="0"/>
                </a:ext>
              </a:extLst>
            </a:blip>
            <a:srcRect l="-17311" t="17965" r="25538" b="-1906"/>
            <a:stretch/>
          </p:blipFill>
          <p:spPr bwMode="auto">
            <a:xfrm>
              <a:off x="3217914" y="1241130"/>
              <a:ext cx="6592010" cy="43031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MS market share">
              <a:extLst>
                <a:ext uri="{FF2B5EF4-FFF2-40B4-BE49-F238E27FC236}">
                  <a16:creationId xmlns:a16="http://schemas.microsoft.com/office/drawing/2014/main" id="{54B6BA89-DB0B-4184-AC5F-EA5771101C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33" t="51078" r="2845" b="33606"/>
            <a:stretch/>
          </p:blipFill>
          <p:spPr bwMode="auto">
            <a:xfrm>
              <a:off x="9809924" y="3443554"/>
              <a:ext cx="1387954" cy="78519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AutoShape 4" descr="Преимущества, которые дают CMS при изготовлении сайтов"/>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5" name="Заголовок 1"/>
          <p:cNvSpPr txBox="1">
            <a:spLocks/>
          </p:cNvSpPr>
          <p:nvPr/>
        </p:nvSpPr>
        <p:spPr>
          <a:xfrm>
            <a:off x="3464094" y="535012"/>
            <a:ext cx="5263811" cy="972426"/>
          </a:xfrm>
          <a:prstGeom prst="rect">
            <a:avLst/>
          </a:prstGeom>
        </p:spPr>
        <p:txBody>
          <a:bodyPr>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r>
              <a:rPr lang="en-US" dirty="0">
                <a:effectLst>
                  <a:outerShdw blurRad="38100" dist="38100" dir="2700000" algn="tl">
                    <a:srgbClr val="000000">
                      <a:alpha val="43137"/>
                    </a:srgbClr>
                  </a:outerShdw>
                </a:effectLst>
                <a:latin typeface="TT Hoves DemiBold" panose="02000503030000020004"/>
              </a:rPr>
              <a:t>CMS Market Share</a:t>
            </a:r>
            <a:endParaRPr lang="ru-RU" dirty="0">
              <a:effectLst>
                <a:outerShdw blurRad="38100" dist="38100" dir="2700000" algn="tl">
                  <a:srgbClr val="000000">
                    <a:alpha val="43137"/>
                  </a:srgbClr>
                </a:outerShdw>
              </a:effectLst>
              <a:latin typeface="TT Hoves DemiBold" panose="02000503030000020004"/>
            </a:endParaRPr>
          </a:p>
        </p:txBody>
      </p:sp>
      <p:sp>
        <p:nvSpPr>
          <p:cNvPr id="13" name="Прямоугольник 12"/>
          <p:cNvSpPr/>
          <p:nvPr/>
        </p:nvSpPr>
        <p:spPr>
          <a:xfrm>
            <a:off x="356686" y="2081950"/>
            <a:ext cx="4396549" cy="3416320"/>
          </a:xfrm>
          <a:prstGeom prst="rect">
            <a:avLst/>
          </a:prstGeom>
        </p:spPr>
        <p:txBody>
          <a:bodyPr wrap="square">
            <a:spAutoFit/>
          </a:bodyPr>
          <a:lstStyle/>
          <a:p>
            <a:pPr marL="285750" indent="-285750" algn="just">
              <a:buClr>
                <a:schemeClr val="accent1"/>
              </a:buClr>
              <a:buFont typeface="Wingdings" panose="05000000000000000000" pitchFamily="2" charset="2"/>
              <a:buChar char="v"/>
            </a:pPr>
            <a:r>
              <a:rPr lang="ru-RU" b="1" dirty="0" err="1">
                <a:solidFill>
                  <a:schemeClr val="accent1"/>
                </a:solidFill>
                <a:latin typeface="TT Hoves" panose="02000503030000020004"/>
              </a:rPr>
              <a:t>WordPress</a:t>
            </a:r>
            <a:r>
              <a:rPr lang="ru-RU" dirty="0">
                <a:latin typeface="TT Hoves" panose="02000503030000020004"/>
              </a:rPr>
              <a:t> – это одна из наиболее популярных CMS в мире. С ее помощью можно создавать сайты различного характера и управлять ими без знаний и навыков программирования. </a:t>
            </a:r>
            <a:endParaRPr lang="en-US" dirty="0">
              <a:latin typeface="TT Hoves" panose="02000503030000020004"/>
            </a:endParaRPr>
          </a:p>
          <a:p>
            <a:pPr marL="285750" indent="-285750" algn="just">
              <a:buClr>
                <a:schemeClr val="accent1"/>
              </a:buClr>
              <a:buFont typeface="Wingdings" panose="05000000000000000000" pitchFamily="2" charset="2"/>
              <a:buChar char="v"/>
            </a:pPr>
            <a:endParaRPr lang="en-US" dirty="0"/>
          </a:p>
          <a:p>
            <a:pPr marL="285750" indent="-285750" algn="just">
              <a:buClr>
                <a:schemeClr val="accent1"/>
              </a:buClr>
              <a:buFont typeface="Wingdings" panose="05000000000000000000" pitchFamily="2" charset="2"/>
              <a:buChar char="v"/>
            </a:pPr>
            <a:r>
              <a:rPr lang="ru-RU" dirty="0">
                <a:latin typeface="TT Hoves" panose="02000503030000020004"/>
              </a:rPr>
              <a:t>Более 30 % всех сайтов в интернете работают на данной платформе. А если говорить исключительно о площадках, работающих на CMS, то на WP приходится более 60 %, что делает ее однозначным лидером рынка.</a:t>
            </a:r>
            <a:endParaRPr lang="en-US" dirty="0"/>
          </a:p>
        </p:txBody>
      </p:sp>
      <p:sp>
        <p:nvSpPr>
          <p:cNvPr id="14" name="Текст 4">
            <a:extLst>
              <a:ext uri="{FF2B5EF4-FFF2-40B4-BE49-F238E27FC236}">
                <a16:creationId xmlns:a16="http://schemas.microsoft.com/office/drawing/2014/main" id="{3E2811F5-6A4F-405E-BBCE-975BEAB1C0CE}"/>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обзор </a:t>
            </a:r>
            <a:r>
              <a:rPr lang="en-US" sz="1200" dirty="0">
                <a:latin typeface="TT Hoves"/>
              </a:rPr>
              <a:t>CMS</a:t>
            </a:r>
            <a:endParaRPr lang="ru-RU" sz="1200" dirty="0">
              <a:latin typeface="TT Hoves"/>
            </a:endParaRPr>
          </a:p>
        </p:txBody>
      </p:sp>
    </p:spTree>
    <p:extLst>
      <p:ext uri="{BB962C8B-B14F-4D97-AF65-F5344CB8AC3E}">
        <p14:creationId xmlns:p14="http://schemas.microsoft.com/office/powerpoint/2010/main" val="1702092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2"/>
          <p:cNvSpPr txBox="1">
            <a:spLocks/>
          </p:cNvSpPr>
          <p:nvPr/>
        </p:nvSpPr>
        <p:spPr>
          <a:xfrm>
            <a:off x="2671714" y="1310190"/>
            <a:ext cx="6525235" cy="2118810"/>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4400" b="1" dirty="0">
                <a:effectLst>
                  <a:outerShdw blurRad="38100" dist="38100" dir="2700000" algn="tl">
                    <a:srgbClr val="000000">
                      <a:alpha val="43137"/>
                    </a:srgbClr>
                  </a:outerShdw>
                </a:effectLst>
                <a:latin typeface="TT Hoves" panose="02000503030000020004" pitchFamily="2" charset="-52"/>
              </a:rPr>
              <a:t>Структура </a:t>
            </a:r>
            <a:r>
              <a:rPr lang="en-US" sz="4400" b="1" dirty="0">
                <a:effectLst>
                  <a:outerShdw blurRad="38100" dist="38100" dir="2700000" algn="tl">
                    <a:srgbClr val="000000">
                      <a:alpha val="43137"/>
                    </a:srgbClr>
                  </a:outerShdw>
                </a:effectLst>
                <a:latin typeface="TT Hoves" panose="02000503030000020004" pitchFamily="2" charset="-52"/>
              </a:rPr>
              <a:t>HTTP </a:t>
            </a:r>
            <a:r>
              <a:rPr lang="ru-RU" sz="4400" b="1" dirty="0">
                <a:effectLst>
                  <a:outerShdw blurRad="38100" dist="38100" dir="2700000" algn="tl">
                    <a:srgbClr val="000000">
                      <a:alpha val="43137"/>
                    </a:srgbClr>
                  </a:outerShdw>
                </a:effectLst>
                <a:latin typeface="TT Hoves" panose="02000503030000020004" pitchFamily="2" charset="-52"/>
              </a:rPr>
              <a:t>запроса</a:t>
            </a:r>
            <a:endParaRPr lang="en-US" sz="4400" b="1" dirty="0">
              <a:effectLst>
                <a:outerShdw blurRad="38100" dist="38100" dir="2700000" algn="tl">
                  <a:srgbClr val="000000">
                    <a:alpha val="43137"/>
                  </a:srgbClr>
                </a:outerShdw>
              </a:effectLst>
              <a:latin typeface="TT Hoves" panose="02000503030000020004" pitchFamily="2" charset="-52"/>
            </a:endParaRPr>
          </a:p>
        </p:txBody>
      </p:sp>
      <p:sp>
        <p:nvSpPr>
          <p:cNvPr id="5" name="Текст 4">
            <a:extLst>
              <a:ext uri="{FF2B5EF4-FFF2-40B4-BE49-F238E27FC236}">
                <a16:creationId xmlns:a16="http://schemas.microsoft.com/office/drawing/2014/main" id="{91ED8417-5015-4FB2-8C00-EA7CBB495E16}"/>
              </a:ext>
            </a:extLst>
          </p:cNvPr>
          <p:cNvSpPr>
            <a:spLocks noGrp="1"/>
          </p:cNvSpPr>
          <p:nvPr>
            <p:ph type="body" idx="1"/>
          </p:nvPr>
        </p:nvSpPr>
        <p:spPr>
          <a:xfrm>
            <a:off x="2671714" y="2369595"/>
            <a:ext cx="6154234" cy="3327399"/>
          </a:xfrm>
        </p:spPr>
        <p:txBody>
          <a:bodyPr>
            <a:normAutofit/>
          </a:bodyPr>
          <a:lstStyle/>
          <a:p>
            <a:r>
              <a:rPr lang="ru-RU" sz="2400" dirty="0">
                <a:latin typeface="TT Hoves" panose="02000503030000020004"/>
              </a:rPr>
              <a:t>Методы, определяющие операции, которые хочет выполнить клиент</a:t>
            </a:r>
          </a:p>
        </p:txBody>
      </p:sp>
    </p:spTree>
    <p:extLst>
      <p:ext uri="{BB962C8B-B14F-4D97-AF65-F5344CB8AC3E}">
        <p14:creationId xmlns:p14="http://schemas.microsoft.com/office/powerpoint/2010/main" val="1626155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2946210" y="535012"/>
            <a:ext cx="6299579" cy="1054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panose="02000503030000020004"/>
              </a:rPr>
              <a:t>Протокол </a:t>
            </a:r>
            <a:r>
              <a:rPr lang="en-US" dirty="0">
                <a:effectLst>
                  <a:outerShdw blurRad="38100" dist="38100" dir="2700000" algn="tl">
                    <a:srgbClr val="000000">
                      <a:alpha val="43137"/>
                    </a:srgbClr>
                  </a:outerShdw>
                </a:effectLst>
                <a:latin typeface="TT Hoves DemiBold" panose="02000503030000020004"/>
              </a:rPr>
              <a:t>HTTP</a:t>
            </a:r>
            <a:endParaRPr lang="ru-RU" dirty="0">
              <a:effectLst>
                <a:outerShdw blurRad="38100" dist="38100" dir="2700000" algn="tl">
                  <a:srgbClr val="000000">
                    <a:alpha val="43137"/>
                  </a:srgbClr>
                </a:outerShdw>
              </a:effectLst>
              <a:latin typeface="TT Hoves DemiBold" panose="02000503030000020004"/>
            </a:endParaRPr>
          </a:p>
        </p:txBody>
      </p:sp>
      <p:sp>
        <p:nvSpPr>
          <p:cNvPr id="5" name="Текст 4"/>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структура </a:t>
            </a:r>
            <a:r>
              <a:rPr lang="en-US" sz="1200" dirty="0">
                <a:latin typeface="TT Hoves"/>
              </a:rPr>
              <a:t>HTTP</a:t>
            </a:r>
            <a:r>
              <a:rPr lang="ru-RU" sz="1200" dirty="0">
                <a:latin typeface="TT Hoves"/>
              </a:rPr>
              <a:t> запроса</a:t>
            </a:r>
          </a:p>
        </p:txBody>
      </p:sp>
      <p:sp>
        <p:nvSpPr>
          <p:cNvPr id="9" name="Прямоугольник 8"/>
          <p:cNvSpPr/>
          <p:nvPr/>
        </p:nvSpPr>
        <p:spPr>
          <a:xfrm>
            <a:off x="6835997" y="2192390"/>
            <a:ext cx="4610792" cy="2862322"/>
          </a:xfrm>
          <a:prstGeom prst="rect">
            <a:avLst/>
          </a:prstGeom>
        </p:spPr>
        <p:txBody>
          <a:bodyPr wrap="square">
            <a:spAutoFit/>
          </a:bodyPr>
          <a:lstStyle/>
          <a:p>
            <a:pPr algn="just"/>
            <a:r>
              <a:rPr lang="ru-RU" b="1" dirty="0">
                <a:solidFill>
                  <a:schemeClr val="accent1"/>
                </a:solidFill>
                <a:latin typeface="TT Hoves" panose="02000503030000020004"/>
              </a:rPr>
              <a:t>HTTP (</a:t>
            </a:r>
            <a:r>
              <a:rPr lang="ru-RU" b="1" dirty="0" err="1">
                <a:solidFill>
                  <a:schemeClr val="accent1"/>
                </a:solidFill>
                <a:latin typeface="TT Hoves" panose="02000503030000020004"/>
              </a:rPr>
              <a:t>Hypertext</a:t>
            </a:r>
            <a:r>
              <a:rPr lang="ru-RU" b="1" dirty="0">
                <a:solidFill>
                  <a:schemeClr val="accent1"/>
                </a:solidFill>
                <a:latin typeface="TT Hoves" panose="02000503030000020004"/>
              </a:rPr>
              <a:t> Transfer Protocol)</a:t>
            </a:r>
            <a:r>
              <a:rPr lang="ru-RU" dirty="0">
                <a:solidFill>
                  <a:schemeClr val="accent1"/>
                </a:solidFill>
                <a:latin typeface="TT Hoves" panose="02000503030000020004"/>
              </a:rPr>
              <a:t> </a:t>
            </a:r>
          </a:p>
          <a:p>
            <a:pPr algn="just"/>
            <a:r>
              <a:rPr lang="ru-RU" dirty="0">
                <a:latin typeface="TT Hoves" panose="02000503030000020004"/>
              </a:rPr>
              <a:t>Протокол, позволяющий получать различные ресурсы, например HTML-документы. </a:t>
            </a:r>
            <a:endParaRPr lang="en-US" dirty="0">
              <a:latin typeface="TT Hoves" panose="02000503030000020004"/>
            </a:endParaRPr>
          </a:p>
          <a:p>
            <a:pPr algn="just">
              <a:buClr>
                <a:schemeClr val="accent1"/>
              </a:buClr>
            </a:pPr>
            <a:endParaRPr lang="ru-RU" dirty="0"/>
          </a:p>
          <a:p>
            <a:pPr algn="just">
              <a:buClr>
                <a:schemeClr val="accent1"/>
              </a:buClr>
            </a:pPr>
            <a:r>
              <a:rPr lang="ru-RU" dirty="0">
                <a:latin typeface="TT Hoves" panose="02000503030000020004"/>
              </a:rPr>
              <a:t>HTTP является протоколом </a:t>
            </a:r>
            <a:r>
              <a:rPr lang="ru-RU" b="1" dirty="0">
                <a:solidFill>
                  <a:schemeClr val="accent1"/>
                </a:solidFill>
                <a:latin typeface="TT Hoves" panose="02000503030000020004"/>
              </a:rPr>
              <a:t>клиент-серверного взаимодействия</a:t>
            </a:r>
            <a:r>
              <a:rPr lang="ru-RU" dirty="0">
                <a:latin typeface="TT Hoves" panose="02000503030000020004"/>
              </a:rPr>
              <a:t>, что означает инициирование запросов к серверу самим получателем, обычно веб-браузером (</a:t>
            </a:r>
            <a:r>
              <a:rPr lang="ru-RU" dirty="0" err="1">
                <a:latin typeface="TT Hoves" panose="02000503030000020004"/>
              </a:rPr>
              <a:t>web-browser</a:t>
            </a:r>
            <a:r>
              <a:rPr lang="ru-RU" dirty="0">
                <a:latin typeface="TT Hoves" panose="02000503030000020004"/>
              </a:rPr>
              <a:t>).</a:t>
            </a:r>
          </a:p>
        </p:txBody>
      </p:sp>
      <p:pic>
        <p:nvPicPr>
          <p:cNvPr id="3" name="Рисунок 2">
            <a:extLst>
              <a:ext uri="{FF2B5EF4-FFF2-40B4-BE49-F238E27FC236}">
                <a16:creationId xmlns:a16="http://schemas.microsoft.com/office/drawing/2014/main" id="{93346C07-8C6C-43AE-9CBA-C52DAAD6B06B}"/>
              </a:ext>
            </a:extLst>
          </p:cNvPr>
          <p:cNvPicPr>
            <a:picLocks noChangeAspect="1"/>
          </p:cNvPicPr>
          <p:nvPr/>
        </p:nvPicPr>
        <p:blipFill>
          <a:blip r:embed="rId4"/>
          <a:stretch>
            <a:fillRect/>
          </a:stretch>
        </p:blipFill>
        <p:spPr>
          <a:xfrm>
            <a:off x="338748" y="1760702"/>
            <a:ext cx="6281641" cy="3725698"/>
          </a:xfrm>
          <a:prstGeom prst="rect">
            <a:avLst/>
          </a:prstGeom>
        </p:spPr>
      </p:pic>
    </p:spTree>
    <p:extLst>
      <p:ext uri="{BB962C8B-B14F-4D97-AF65-F5344CB8AC3E}">
        <p14:creationId xmlns:p14="http://schemas.microsoft.com/office/powerpoint/2010/main" val="12875839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структура </a:t>
            </a:r>
            <a:r>
              <a:rPr lang="en-US" sz="1200" dirty="0">
                <a:latin typeface="TT Hoves"/>
              </a:rPr>
              <a:t>HTTP</a:t>
            </a:r>
            <a:r>
              <a:rPr lang="ru-RU" sz="1200" dirty="0">
                <a:latin typeface="TT Hoves"/>
              </a:rPr>
              <a:t> запроса</a:t>
            </a:r>
          </a:p>
        </p:txBody>
      </p:sp>
      <p:sp>
        <p:nvSpPr>
          <p:cNvPr id="9" name="Прямоугольник 8"/>
          <p:cNvSpPr/>
          <p:nvPr/>
        </p:nvSpPr>
        <p:spPr>
          <a:xfrm>
            <a:off x="6903376" y="1898720"/>
            <a:ext cx="4516685" cy="4247317"/>
          </a:xfrm>
          <a:prstGeom prst="rect">
            <a:avLst/>
          </a:prstGeom>
        </p:spPr>
        <p:txBody>
          <a:bodyPr wrap="square">
            <a:spAutoFit/>
          </a:bodyPr>
          <a:lstStyle/>
          <a:p>
            <a:pPr algn="just"/>
            <a:r>
              <a:rPr lang="ru-RU" dirty="0">
                <a:latin typeface="TT Hoves" panose="02000503030000020004"/>
              </a:rPr>
              <a:t>Полученный итоговый документ будет (может) состоять из различных </a:t>
            </a:r>
            <a:r>
              <a:rPr lang="ru-RU" b="1" dirty="0" err="1">
                <a:solidFill>
                  <a:schemeClr val="accent1"/>
                </a:solidFill>
                <a:latin typeface="TT Hoves" panose="02000503030000020004"/>
              </a:rPr>
              <a:t>поддокументов</a:t>
            </a:r>
            <a:r>
              <a:rPr lang="ru-RU" dirty="0">
                <a:latin typeface="TT Hoves" panose="02000503030000020004"/>
              </a:rPr>
              <a:t>, являющихся частью итогового документа.</a:t>
            </a:r>
          </a:p>
          <a:p>
            <a:pPr algn="just"/>
            <a:endParaRPr lang="ru-RU" dirty="0">
              <a:latin typeface="TT Hoves" panose="02000503030000020004"/>
            </a:endParaRPr>
          </a:p>
          <a:p>
            <a:pPr algn="just"/>
            <a:r>
              <a:rPr lang="ru-RU" dirty="0">
                <a:latin typeface="TT Hoves" panose="02000503030000020004"/>
              </a:rPr>
              <a:t>Клиенты и серверы взаимодействуют, обмениваясь </a:t>
            </a:r>
            <a:r>
              <a:rPr lang="ru-RU" b="1" dirty="0">
                <a:solidFill>
                  <a:schemeClr val="accent1"/>
                </a:solidFill>
                <a:latin typeface="TT Hoves" panose="02000503030000020004"/>
              </a:rPr>
              <a:t>одиночными сообщениями</a:t>
            </a:r>
            <a:r>
              <a:rPr lang="ru-RU" dirty="0">
                <a:latin typeface="TT Hoves" panose="02000503030000020004"/>
              </a:rPr>
              <a:t> (а не потоком данных). </a:t>
            </a:r>
          </a:p>
          <a:p>
            <a:pPr algn="just"/>
            <a:endParaRPr lang="ru-RU" dirty="0">
              <a:latin typeface="TT Hoves" panose="02000503030000020004"/>
            </a:endParaRPr>
          </a:p>
          <a:p>
            <a:pPr algn="just"/>
            <a:r>
              <a:rPr lang="ru-RU" dirty="0">
                <a:latin typeface="TT Hoves" panose="02000503030000020004"/>
              </a:rPr>
              <a:t>Сообщения, отправленные </a:t>
            </a:r>
            <a:r>
              <a:rPr lang="ru-RU" b="1" dirty="0">
                <a:latin typeface="TT Hoves" panose="02000503030000020004"/>
              </a:rPr>
              <a:t>клиентом</a:t>
            </a:r>
            <a:r>
              <a:rPr lang="ru-RU" dirty="0">
                <a:latin typeface="TT Hoves" panose="02000503030000020004"/>
              </a:rPr>
              <a:t>, обычно веб-браузером, называются</a:t>
            </a:r>
            <a:r>
              <a:rPr lang="ru-RU" b="1" dirty="0">
                <a:latin typeface="TT Hoves" panose="02000503030000020004"/>
              </a:rPr>
              <a:t> </a:t>
            </a:r>
            <a:r>
              <a:rPr lang="ru-RU" b="1" dirty="0">
                <a:solidFill>
                  <a:srgbClr val="FF0000"/>
                </a:solidFill>
                <a:latin typeface="TT Hoves" panose="02000503030000020004"/>
              </a:rPr>
              <a:t>запросами</a:t>
            </a:r>
            <a:r>
              <a:rPr lang="ru-RU" dirty="0">
                <a:latin typeface="TT Hoves" panose="02000503030000020004"/>
              </a:rPr>
              <a:t>, а сообщения, отправленные </a:t>
            </a:r>
            <a:r>
              <a:rPr lang="ru-RU" b="1" dirty="0">
                <a:latin typeface="TT Hoves" panose="02000503030000020004"/>
              </a:rPr>
              <a:t>сервером</a:t>
            </a:r>
            <a:r>
              <a:rPr lang="ru-RU" dirty="0">
                <a:latin typeface="TT Hoves" panose="02000503030000020004"/>
              </a:rPr>
              <a:t>, </a:t>
            </a:r>
            <a:r>
              <a:rPr lang="ru-RU" b="1" dirty="0">
                <a:latin typeface="TT Hoves" panose="02000503030000020004"/>
              </a:rPr>
              <a:t>называются</a:t>
            </a:r>
            <a:r>
              <a:rPr lang="ru-RU" dirty="0">
                <a:latin typeface="TT Hoves" panose="02000503030000020004"/>
              </a:rPr>
              <a:t> </a:t>
            </a:r>
            <a:r>
              <a:rPr lang="ru-RU" b="1" dirty="0">
                <a:solidFill>
                  <a:srgbClr val="FF0000"/>
                </a:solidFill>
                <a:latin typeface="TT Hoves" panose="02000503030000020004"/>
              </a:rPr>
              <a:t>ответами</a:t>
            </a:r>
            <a:r>
              <a:rPr lang="ru-RU" dirty="0">
                <a:latin typeface="TT Hoves" panose="02000503030000020004"/>
              </a:rPr>
              <a:t>.</a:t>
            </a:r>
            <a:endParaRPr lang="en-US" dirty="0">
              <a:latin typeface="TT Hoves" panose="02000503030000020004"/>
            </a:endParaRPr>
          </a:p>
          <a:p>
            <a:endParaRPr lang="ru-RU" dirty="0">
              <a:latin typeface="TT Hoves" panose="02000503030000020004"/>
            </a:endParaRPr>
          </a:p>
          <a:p>
            <a:endParaRPr lang="ru-RU" dirty="0">
              <a:latin typeface="TT Hoves" panose="02000503030000020004"/>
            </a:endParaRPr>
          </a:p>
        </p:txBody>
      </p:sp>
      <p:pic>
        <p:nvPicPr>
          <p:cNvPr id="3" name="Рисунок 2">
            <a:extLst>
              <a:ext uri="{FF2B5EF4-FFF2-40B4-BE49-F238E27FC236}">
                <a16:creationId xmlns:a16="http://schemas.microsoft.com/office/drawing/2014/main" id="{93346C07-8C6C-43AE-9CBA-C52DAAD6B06B}"/>
              </a:ext>
            </a:extLst>
          </p:cNvPr>
          <p:cNvPicPr>
            <a:picLocks noChangeAspect="1"/>
          </p:cNvPicPr>
          <p:nvPr/>
        </p:nvPicPr>
        <p:blipFill>
          <a:blip r:embed="rId4"/>
          <a:stretch>
            <a:fillRect/>
          </a:stretch>
        </p:blipFill>
        <p:spPr>
          <a:xfrm>
            <a:off x="338748" y="1760702"/>
            <a:ext cx="6281641" cy="3725698"/>
          </a:xfrm>
          <a:prstGeom prst="rect">
            <a:avLst/>
          </a:prstGeom>
        </p:spPr>
      </p:pic>
      <p:sp>
        <p:nvSpPr>
          <p:cNvPr id="6" name="Заголовок 1">
            <a:extLst>
              <a:ext uri="{FF2B5EF4-FFF2-40B4-BE49-F238E27FC236}">
                <a16:creationId xmlns:a16="http://schemas.microsoft.com/office/drawing/2014/main" id="{134BDC88-66C3-4F50-B06B-06AD610A357F}"/>
              </a:ext>
            </a:extLst>
          </p:cNvPr>
          <p:cNvSpPr txBox="1">
            <a:spLocks/>
          </p:cNvSpPr>
          <p:nvPr/>
        </p:nvSpPr>
        <p:spPr>
          <a:xfrm>
            <a:off x="2946210" y="535012"/>
            <a:ext cx="6299579" cy="1054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panose="02000503030000020004"/>
              </a:rPr>
              <a:t>Протокол </a:t>
            </a:r>
            <a:r>
              <a:rPr lang="en-US" dirty="0">
                <a:effectLst>
                  <a:outerShdw blurRad="38100" dist="38100" dir="2700000" algn="tl">
                    <a:srgbClr val="000000">
                      <a:alpha val="43137"/>
                    </a:srgbClr>
                  </a:outerShdw>
                </a:effectLst>
                <a:latin typeface="TT Hoves DemiBold" panose="02000503030000020004"/>
              </a:rPr>
              <a:t>HTTP</a:t>
            </a:r>
            <a:endParaRPr lang="ru-RU" dirty="0">
              <a:effectLst>
                <a:outerShdw blurRad="38100" dist="38100" dir="2700000" algn="tl">
                  <a:srgbClr val="000000">
                    <a:alpha val="43137"/>
                  </a:srgbClr>
                </a:outerShdw>
              </a:effectLst>
              <a:latin typeface="TT Hoves DemiBold" panose="02000503030000020004"/>
            </a:endParaRPr>
          </a:p>
        </p:txBody>
      </p:sp>
    </p:spTree>
    <p:extLst>
      <p:ext uri="{BB962C8B-B14F-4D97-AF65-F5344CB8AC3E}">
        <p14:creationId xmlns:p14="http://schemas.microsoft.com/office/powerpoint/2010/main" val="2527723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www.w3.org/2005/01/timelines/timeline-2500x998.png">
            <a:extLst>
              <a:ext uri="{FF2B5EF4-FFF2-40B4-BE49-F238E27FC236}">
                <a16:creationId xmlns:a16="http://schemas.microsoft.com/office/drawing/2014/main" id="{556BFB88-9E8B-4471-9A7E-6372DD0484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5" t="21611" r="35687" b="2613"/>
          <a:stretch/>
        </p:blipFill>
        <p:spPr bwMode="auto">
          <a:xfrm>
            <a:off x="-1" y="228598"/>
            <a:ext cx="12191999" cy="6629402"/>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6DD9D66F-58AB-46CC-893F-3407807970DC}"/>
              </a:ext>
            </a:extLst>
          </p:cNvPr>
          <p:cNvSpPr/>
          <p:nvPr/>
        </p:nvSpPr>
        <p:spPr>
          <a:xfrm>
            <a:off x="178904" y="334528"/>
            <a:ext cx="2710364" cy="291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a:extLst>
              <a:ext uri="{FF2B5EF4-FFF2-40B4-BE49-F238E27FC236}">
                <a16:creationId xmlns:a16="http://schemas.microsoft.com/office/drawing/2014/main" id="{430CCE53-9786-40C8-8E0D-BBD2F41A2683}"/>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0A7F9B99-6056-4865-B225-E80B7A47A21F}"/>
              </a:ext>
            </a:extLst>
          </p:cNvPr>
          <p:cNvPicPr>
            <a:picLocks noChangeAspect="1"/>
          </p:cNvPicPr>
          <p:nvPr/>
        </p:nvPicPr>
        <p:blipFill rotWithShape="1">
          <a:blip r:embed="rId4"/>
          <a:srcRect t="6124" r="7863" b="7863"/>
          <a:stretch/>
        </p:blipFill>
        <p:spPr>
          <a:xfrm>
            <a:off x="11357012" y="430259"/>
            <a:ext cx="400979" cy="390963"/>
          </a:xfrm>
          <a:prstGeom prst="rect">
            <a:avLst/>
          </a:prstGeom>
        </p:spPr>
      </p:pic>
      <p:sp>
        <p:nvSpPr>
          <p:cNvPr id="6" name="Текст 4">
            <a:extLst>
              <a:ext uri="{FF2B5EF4-FFF2-40B4-BE49-F238E27FC236}">
                <a16:creationId xmlns:a16="http://schemas.microsoft.com/office/drawing/2014/main" id="{6F5966A3-6C72-400E-8425-0DE0E8F0C94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pic>
        <p:nvPicPr>
          <p:cNvPr id="8" name="Рисунок 7">
            <a:extLst>
              <a:ext uri="{FF2B5EF4-FFF2-40B4-BE49-F238E27FC236}">
                <a16:creationId xmlns:a16="http://schemas.microsoft.com/office/drawing/2014/main" id="{E97E72D0-D2D0-4F5C-8877-3EE633B4A111}"/>
              </a:ext>
            </a:extLst>
          </p:cNvPr>
          <p:cNvPicPr>
            <a:picLocks noChangeAspect="1"/>
          </p:cNvPicPr>
          <p:nvPr/>
        </p:nvPicPr>
        <p:blipFill>
          <a:blip r:embed="rId6"/>
          <a:stretch>
            <a:fillRect/>
          </a:stretch>
        </p:blipFill>
        <p:spPr>
          <a:xfrm>
            <a:off x="1347001" y="644985"/>
            <a:ext cx="2381582" cy="352474"/>
          </a:xfrm>
          <a:prstGeom prst="rect">
            <a:avLst/>
          </a:prstGeom>
        </p:spPr>
      </p:pic>
    </p:spTree>
    <p:extLst>
      <p:ext uri="{BB962C8B-B14F-4D97-AF65-F5344CB8AC3E}">
        <p14:creationId xmlns:p14="http://schemas.microsoft.com/office/powerpoint/2010/main" val="6603139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Рисунок 4">
            <a:extLst>
              <a:ext uri="{FF2B5EF4-FFF2-40B4-BE49-F238E27FC236}">
                <a16:creationId xmlns:a16="http://schemas.microsoft.com/office/drawing/2014/main" id="{852FDC9E-925D-4674-8F45-5AFF7B14B3B2}"/>
              </a:ext>
            </a:extLst>
          </p:cNvPr>
          <p:cNvSpPr>
            <a:spLocks noGrp="1"/>
          </p:cNvSpPr>
          <p:nvPr>
            <p:ph type="pic" idx="1"/>
          </p:nvPr>
        </p:nvSpPr>
        <p:spPr>
          <a:solidFill>
            <a:schemeClr val="bg1"/>
          </a:solidFill>
        </p:spPr>
      </p:sp>
      <p:sp>
        <p:nvSpPr>
          <p:cNvPr id="4" name="Заголовок 1"/>
          <p:cNvSpPr txBox="1">
            <a:spLocks/>
          </p:cNvSpPr>
          <p:nvPr/>
        </p:nvSpPr>
        <p:spPr>
          <a:xfrm>
            <a:off x="3260109" y="535012"/>
            <a:ext cx="5671782" cy="9041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HTTP </a:t>
            </a:r>
            <a:r>
              <a:rPr lang="ru-RU" dirty="0">
                <a:effectLst>
                  <a:outerShdw blurRad="38100" dist="38100" dir="2700000" algn="tl">
                    <a:srgbClr val="000000">
                      <a:alpha val="43137"/>
                    </a:srgbClr>
                  </a:outerShdw>
                </a:effectLst>
                <a:latin typeface="TT Hoves DemiBold" panose="02000503030000020004"/>
              </a:rPr>
              <a:t>запросы</a:t>
            </a:r>
          </a:p>
        </p:txBody>
      </p:sp>
      <p:pic>
        <p:nvPicPr>
          <p:cNvPr id="4100" name="Picture 4" descr="A basic HTTP request"/>
          <p:cNvPicPr>
            <a:picLocks noChangeAspect="1" noChangeArrowheads="1"/>
          </p:cNvPicPr>
          <p:nvPr/>
        </p:nvPicPr>
        <p:blipFill rotWithShape="1">
          <a:blip r:embed="rId3">
            <a:extLst>
              <a:ext uri="{28A0092B-C50C-407E-A947-70E740481C1C}">
                <a14:useLocalDpi xmlns:a14="http://schemas.microsoft.com/office/drawing/2010/main" val="0"/>
              </a:ext>
            </a:extLst>
          </a:blip>
          <a:srcRect l="3294" t="3965" r="2446"/>
          <a:stretch/>
        </p:blipFill>
        <p:spPr bwMode="auto">
          <a:xfrm>
            <a:off x="7659665" y="2848765"/>
            <a:ext cx="4532336" cy="2238865"/>
          </a:xfrm>
          <a:prstGeom prst="rect">
            <a:avLst/>
          </a:prstGeom>
          <a:noFill/>
          <a:extLst>
            <a:ext uri="{909E8E84-426E-40DD-AFC4-6F175D3DCCD1}">
              <a14:hiddenFill xmlns:a14="http://schemas.microsoft.com/office/drawing/2010/main">
                <a:solidFill>
                  <a:srgbClr val="FFFFFF"/>
                </a:solidFill>
              </a14:hiddenFill>
            </a:ext>
          </a:extLst>
        </p:spPr>
      </p:pic>
      <p:sp>
        <p:nvSpPr>
          <p:cNvPr id="7" name="Текст 4">
            <a:extLst>
              <a:ext uri="{FF2B5EF4-FFF2-40B4-BE49-F238E27FC236}">
                <a16:creationId xmlns:a16="http://schemas.microsoft.com/office/drawing/2014/main" id="{28C85281-2DDF-4258-BCB8-C0C12F28590E}"/>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структура </a:t>
            </a:r>
            <a:r>
              <a:rPr lang="en-US" sz="1200" dirty="0">
                <a:latin typeface="TT Hoves"/>
              </a:rPr>
              <a:t>HTTP</a:t>
            </a:r>
            <a:r>
              <a:rPr lang="ru-RU" sz="1200" dirty="0">
                <a:latin typeface="TT Hoves"/>
              </a:rPr>
              <a:t> запроса</a:t>
            </a:r>
          </a:p>
        </p:txBody>
      </p:sp>
      <p:sp>
        <p:nvSpPr>
          <p:cNvPr id="13" name="Прямоугольник 12">
            <a:extLst>
              <a:ext uri="{FF2B5EF4-FFF2-40B4-BE49-F238E27FC236}">
                <a16:creationId xmlns:a16="http://schemas.microsoft.com/office/drawing/2014/main" id="{DB037D96-F3BA-4FE4-865C-A4809D7C94B4}"/>
              </a:ext>
            </a:extLst>
          </p:cNvPr>
          <p:cNvSpPr/>
          <p:nvPr/>
        </p:nvSpPr>
        <p:spPr>
          <a:xfrm>
            <a:off x="356686" y="2132243"/>
            <a:ext cx="6096000" cy="3416320"/>
          </a:xfrm>
          <a:prstGeom prst="rect">
            <a:avLst/>
          </a:prstGeom>
        </p:spPr>
        <p:txBody>
          <a:bodyPr>
            <a:spAutoFit/>
          </a:bodyPr>
          <a:lstStyle/>
          <a:p>
            <a:r>
              <a:rPr lang="ru-RU" b="1" dirty="0">
                <a:latin typeface="TT Hoves" panose="02000503030000020004"/>
              </a:rPr>
              <a:t>Запросы содержат следующие элементы:</a:t>
            </a:r>
            <a:endParaRPr lang="en-US" b="1" dirty="0"/>
          </a:p>
          <a:p>
            <a:endParaRPr lang="en-US" b="1" dirty="0"/>
          </a:p>
          <a:p>
            <a:pPr marL="285750" indent="-285750" algn="just">
              <a:buClr>
                <a:schemeClr val="accent1"/>
              </a:buClr>
              <a:buFont typeface="Wingdings" panose="05000000000000000000" pitchFamily="2" charset="2"/>
              <a:buChar char="v"/>
            </a:pPr>
            <a:r>
              <a:rPr lang="ru-RU" b="1" dirty="0">
                <a:solidFill>
                  <a:schemeClr val="accent1"/>
                </a:solidFill>
                <a:latin typeface="TT Hoves" panose="02000503030000020004"/>
              </a:rPr>
              <a:t>HTTP-метод. </a:t>
            </a:r>
          </a:p>
          <a:p>
            <a:pPr algn="just">
              <a:buClr>
                <a:schemeClr val="accent1"/>
              </a:buClr>
            </a:pPr>
            <a:r>
              <a:rPr lang="ru-RU" dirty="0">
                <a:latin typeface="TT Hoves" panose="02000503030000020004"/>
              </a:rPr>
              <a:t>Обычно глагол подобно GET, POST или существительное, как OPTIONS или HEAD, определяющее операцию, которую клиент хочет выполнить. </a:t>
            </a:r>
          </a:p>
          <a:p>
            <a:pPr marL="285750" indent="-285750" algn="just">
              <a:buClr>
                <a:schemeClr val="accent1"/>
              </a:buClr>
              <a:buFont typeface="Wingdings" panose="05000000000000000000" pitchFamily="2" charset="2"/>
              <a:buChar char="v"/>
            </a:pPr>
            <a:endParaRPr lang="ru-RU" dirty="0">
              <a:latin typeface="TT Hoves" panose="02000503030000020004"/>
            </a:endParaRPr>
          </a:p>
          <a:p>
            <a:pPr marL="285750" indent="-285750" algn="just">
              <a:buClr>
                <a:schemeClr val="accent1"/>
              </a:buClr>
              <a:buFont typeface="Wingdings" panose="05000000000000000000" pitchFamily="2" charset="2"/>
              <a:buChar char="v"/>
            </a:pPr>
            <a:r>
              <a:rPr lang="ru-RU" b="1" dirty="0">
                <a:solidFill>
                  <a:schemeClr val="accent1"/>
                </a:solidFill>
                <a:latin typeface="TT Hoves" panose="02000503030000020004"/>
              </a:rPr>
              <a:t>Путь к ресурсу.</a:t>
            </a:r>
            <a:r>
              <a:rPr lang="ru-RU" dirty="0">
                <a:latin typeface="TT Hoves" panose="02000503030000020004"/>
              </a:rPr>
              <a:t> </a:t>
            </a:r>
          </a:p>
          <a:p>
            <a:pPr algn="just">
              <a:buClr>
                <a:schemeClr val="accent1"/>
              </a:buClr>
            </a:pPr>
            <a:r>
              <a:rPr lang="ru-RU" dirty="0">
                <a:latin typeface="TT Hoves" panose="02000503030000020004"/>
              </a:rPr>
              <a:t>URL ресурсы лишены элементов, которые очевидны из контекста, например без протокола (http://), домена (здесь developer.mozilla.org), или TCP порта (здесь 80).</a:t>
            </a:r>
          </a:p>
          <a:p>
            <a:pPr>
              <a:buClr>
                <a:schemeClr val="accent1"/>
              </a:buClr>
            </a:pPr>
            <a:endParaRPr lang="ru-RU" b="1" dirty="0">
              <a:solidFill>
                <a:schemeClr val="accent1"/>
              </a:solidFill>
              <a:latin typeface="TT Hoves" panose="02000503030000020004"/>
            </a:endParaRPr>
          </a:p>
        </p:txBody>
      </p:sp>
    </p:spTree>
    <p:extLst>
      <p:ext uri="{BB962C8B-B14F-4D97-AF65-F5344CB8AC3E}">
        <p14:creationId xmlns:p14="http://schemas.microsoft.com/office/powerpoint/2010/main" val="89020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37FD2D3F-FFA7-43C5-B338-0123CD107DB9}"/>
              </a:ext>
            </a:extLst>
          </p:cNvPr>
          <p:cNvSpPr/>
          <p:nvPr/>
        </p:nvSpPr>
        <p:spPr>
          <a:xfrm>
            <a:off x="356686" y="2132243"/>
            <a:ext cx="6096000" cy="2585323"/>
          </a:xfrm>
          <a:prstGeom prst="rect">
            <a:avLst/>
          </a:prstGeom>
        </p:spPr>
        <p:txBody>
          <a:bodyPr>
            <a:spAutoFit/>
          </a:bodyPr>
          <a:lstStyle/>
          <a:p>
            <a:r>
              <a:rPr lang="ru-RU" b="1" dirty="0">
                <a:latin typeface="TT Hoves" panose="02000503030000020004"/>
              </a:rPr>
              <a:t>Запросы содержат следующие элементы:</a:t>
            </a:r>
            <a:endParaRPr lang="en-US" b="1" dirty="0"/>
          </a:p>
          <a:p>
            <a:pPr algn="just"/>
            <a:endParaRPr lang="en-US" b="1" dirty="0"/>
          </a:p>
          <a:p>
            <a:pPr marL="285750" indent="-285750" algn="just">
              <a:buClr>
                <a:schemeClr val="accent1"/>
              </a:buClr>
              <a:buFont typeface="Wingdings" panose="05000000000000000000" pitchFamily="2" charset="2"/>
              <a:buChar char="v"/>
            </a:pPr>
            <a:r>
              <a:rPr lang="ru-RU" b="1" dirty="0">
                <a:solidFill>
                  <a:schemeClr val="accent1"/>
                </a:solidFill>
                <a:latin typeface="TT Hoves" panose="02000503030000020004"/>
              </a:rPr>
              <a:t>Версию HTTP-протокола.</a:t>
            </a:r>
            <a:endParaRPr lang="en-US" b="1" dirty="0">
              <a:solidFill>
                <a:schemeClr val="accent1"/>
              </a:solidFill>
            </a:endParaRPr>
          </a:p>
          <a:p>
            <a:pPr algn="just"/>
            <a:endParaRPr lang="ru-RU" dirty="0">
              <a:latin typeface="TT Hoves" panose="02000503030000020004"/>
            </a:endParaRPr>
          </a:p>
          <a:p>
            <a:pPr marL="285750" indent="-285750" algn="just">
              <a:buFont typeface="Wingdings" panose="05000000000000000000" pitchFamily="2" charset="2"/>
              <a:buChar char="v"/>
            </a:pPr>
            <a:r>
              <a:rPr lang="ru-RU" b="1" dirty="0">
                <a:solidFill>
                  <a:schemeClr val="accent1"/>
                </a:solidFill>
                <a:latin typeface="TT Hoves" panose="02000503030000020004"/>
              </a:rPr>
              <a:t>Заголовки</a:t>
            </a:r>
            <a:r>
              <a:rPr lang="ru-RU" dirty="0">
                <a:latin typeface="TT Hoves" panose="02000503030000020004"/>
              </a:rPr>
              <a:t> </a:t>
            </a:r>
            <a:r>
              <a:rPr lang="ru-RU" b="1" dirty="0">
                <a:solidFill>
                  <a:schemeClr val="accent1"/>
                </a:solidFill>
                <a:latin typeface="TT Hoves" panose="02000503030000020004"/>
              </a:rPr>
              <a:t>(опционально).</a:t>
            </a:r>
          </a:p>
          <a:p>
            <a:pPr algn="just"/>
            <a:r>
              <a:rPr lang="ru-RU" dirty="0">
                <a:latin typeface="TT Hoves" panose="02000503030000020004"/>
              </a:rPr>
              <a:t>Они представляют дополнительную информацию для сервера. Или </a:t>
            </a:r>
            <a:r>
              <a:rPr lang="ru-RU" b="1" dirty="0">
                <a:solidFill>
                  <a:schemeClr val="accent1"/>
                </a:solidFill>
                <a:latin typeface="TT Hoves" panose="02000503030000020004"/>
              </a:rPr>
              <a:t>тело</a:t>
            </a:r>
            <a:r>
              <a:rPr lang="ru-RU" dirty="0">
                <a:latin typeface="TT Hoves" panose="02000503030000020004"/>
              </a:rPr>
              <a:t>, для некоторых методов, таких как POST, которое содержит отправленный ресурс.</a:t>
            </a:r>
          </a:p>
          <a:p>
            <a:pPr>
              <a:buClr>
                <a:schemeClr val="accent1"/>
              </a:buClr>
            </a:pPr>
            <a:endParaRPr lang="ru-RU" b="1" dirty="0">
              <a:solidFill>
                <a:schemeClr val="accent1"/>
              </a:solidFill>
              <a:latin typeface="TT Hoves" panose="02000503030000020004"/>
            </a:endParaRPr>
          </a:p>
        </p:txBody>
      </p:sp>
      <p:sp>
        <p:nvSpPr>
          <p:cNvPr id="5" name="Рисунок 4">
            <a:extLst>
              <a:ext uri="{FF2B5EF4-FFF2-40B4-BE49-F238E27FC236}">
                <a16:creationId xmlns:a16="http://schemas.microsoft.com/office/drawing/2014/main" id="{852FDC9E-925D-4674-8F45-5AFF7B14B3B2}"/>
              </a:ext>
            </a:extLst>
          </p:cNvPr>
          <p:cNvSpPr>
            <a:spLocks noGrp="1"/>
          </p:cNvSpPr>
          <p:nvPr>
            <p:ph type="pic" idx="1"/>
          </p:nvPr>
        </p:nvSpPr>
        <p:spPr>
          <a:solidFill>
            <a:schemeClr val="bg1"/>
          </a:solidFill>
        </p:spPr>
      </p:sp>
      <p:pic>
        <p:nvPicPr>
          <p:cNvPr id="4100" name="Picture 4" descr="A basic HTTP request"/>
          <p:cNvPicPr>
            <a:picLocks noChangeAspect="1" noChangeArrowheads="1"/>
          </p:cNvPicPr>
          <p:nvPr/>
        </p:nvPicPr>
        <p:blipFill rotWithShape="1">
          <a:blip r:embed="rId3">
            <a:extLst>
              <a:ext uri="{28A0092B-C50C-407E-A947-70E740481C1C}">
                <a14:useLocalDpi xmlns:a14="http://schemas.microsoft.com/office/drawing/2010/main" val="0"/>
              </a:ext>
            </a:extLst>
          </a:blip>
          <a:srcRect l="3294" t="3965" r="2446"/>
          <a:stretch/>
        </p:blipFill>
        <p:spPr bwMode="auto">
          <a:xfrm>
            <a:off x="7659665" y="2848765"/>
            <a:ext cx="4532336" cy="2238865"/>
          </a:xfrm>
          <a:prstGeom prst="rect">
            <a:avLst/>
          </a:prstGeom>
          <a:noFill/>
          <a:extLst>
            <a:ext uri="{909E8E84-426E-40DD-AFC4-6F175D3DCCD1}">
              <a14:hiddenFill xmlns:a14="http://schemas.microsoft.com/office/drawing/2010/main">
                <a:solidFill>
                  <a:srgbClr val="FFFFFF"/>
                </a:solidFill>
              </a14:hiddenFill>
            </a:ext>
          </a:extLst>
        </p:spPr>
      </p:pic>
      <p:sp>
        <p:nvSpPr>
          <p:cNvPr id="7" name="Текст 4">
            <a:extLst>
              <a:ext uri="{FF2B5EF4-FFF2-40B4-BE49-F238E27FC236}">
                <a16:creationId xmlns:a16="http://schemas.microsoft.com/office/drawing/2014/main" id="{28C85281-2DDF-4258-BCB8-C0C12F28590E}"/>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структура </a:t>
            </a:r>
            <a:r>
              <a:rPr lang="en-US" sz="1200" dirty="0">
                <a:latin typeface="TT Hoves"/>
              </a:rPr>
              <a:t>HTTP</a:t>
            </a:r>
            <a:r>
              <a:rPr lang="ru-RU" sz="1200" dirty="0">
                <a:latin typeface="TT Hoves"/>
              </a:rPr>
              <a:t> запроса</a:t>
            </a:r>
          </a:p>
        </p:txBody>
      </p:sp>
      <p:sp>
        <p:nvSpPr>
          <p:cNvPr id="9" name="Заголовок 1">
            <a:extLst>
              <a:ext uri="{FF2B5EF4-FFF2-40B4-BE49-F238E27FC236}">
                <a16:creationId xmlns:a16="http://schemas.microsoft.com/office/drawing/2014/main" id="{C533238F-2247-4B46-BE1C-DF4CF4DE98B7}"/>
              </a:ext>
            </a:extLst>
          </p:cNvPr>
          <p:cNvSpPr txBox="1">
            <a:spLocks/>
          </p:cNvSpPr>
          <p:nvPr/>
        </p:nvSpPr>
        <p:spPr>
          <a:xfrm>
            <a:off x="3260109" y="535012"/>
            <a:ext cx="5671782" cy="9041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HTTP </a:t>
            </a:r>
            <a:r>
              <a:rPr lang="ru-RU" dirty="0">
                <a:effectLst>
                  <a:outerShdw blurRad="38100" dist="38100" dir="2700000" algn="tl">
                    <a:srgbClr val="000000">
                      <a:alpha val="43137"/>
                    </a:srgbClr>
                  </a:outerShdw>
                </a:effectLst>
                <a:latin typeface="TT Hoves DemiBold" panose="02000503030000020004"/>
              </a:rPr>
              <a:t>запросы</a:t>
            </a:r>
          </a:p>
        </p:txBody>
      </p:sp>
    </p:spTree>
    <p:extLst>
      <p:ext uri="{BB962C8B-B14F-4D97-AF65-F5344CB8AC3E}">
        <p14:creationId xmlns:p14="http://schemas.microsoft.com/office/powerpoint/2010/main" val="585086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70042" y="2502307"/>
            <a:ext cx="4521958" cy="3120570"/>
          </a:xfrm>
          <a:solidFill>
            <a:schemeClr val="bg1"/>
          </a:solidFill>
        </p:spPr>
      </p:sp>
      <p:sp>
        <p:nvSpPr>
          <p:cNvPr id="4" name="Заголовок 1"/>
          <p:cNvSpPr txBox="1">
            <a:spLocks/>
          </p:cNvSpPr>
          <p:nvPr/>
        </p:nvSpPr>
        <p:spPr>
          <a:xfrm>
            <a:off x="838200" y="535012"/>
            <a:ext cx="10515600" cy="847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a:rPr>
              <a:t>HTTP </a:t>
            </a:r>
            <a:r>
              <a:rPr lang="ru-RU" dirty="0">
                <a:effectLst>
                  <a:outerShdw blurRad="38100" dist="38100" dir="2700000" algn="tl">
                    <a:srgbClr val="000000">
                      <a:alpha val="43137"/>
                    </a:srgbClr>
                  </a:outerShdw>
                </a:effectLst>
                <a:latin typeface="TT Hoves DemiBold"/>
              </a:rPr>
              <a:t>ответы</a:t>
            </a:r>
          </a:p>
        </p:txBody>
      </p:sp>
      <p:pic>
        <p:nvPicPr>
          <p:cNvPr id="5122" name="Picture 2" descr="https://mdn.mozillademos.org/files/13691/HTTP_Response.png"/>
          <p:cNvPicPr>
            <a:picLocks noChangeAspect="1" noChangeArrowheads="1"/>
          </p:cNvPicPr>
          <p:nvPr/>
        </p:nvPicPr>
        <p:blipFill rotWithShape="1">
          <a:blip r:embed="rId3">
            <a:extLst>
              <a:ext uri="{28A0092B-C50C-407E-A947-70E740481C1C}">
                <a14:useLocalDpi xmlns:a14="http://schemas.microsoft.com/office/drawing/2010/main" val="0"/>
              </a:ext>
            </a:extLst>
          </a:blip>
          <a:srcRect l="1256" t="2197" r="3511" b="6784"/>
          <a:stretch/>
        </p:blipFill>
        <p:spPr bwMode="auto">
          <a:xfrm>
            <a:off x="7670042" y="2593400"/>
            <a:ext cx="4521958" cy="2816596"/>
          </a:xfrm>
          <a:prstGeom prst="rect">
            <a:avLst/>
          </a:prstGeom>
          <a:noFill/>
          <a:extLst>
            <a:ext uri="{909E8E84-426E-40DD-AFC4-6F175D3DCCD1}">
              <a14:hiddenFill xmlns:a14="http://schemas.microsoft.com/office/drawing/2010/main">
                <a:solidFill>
                  <a:srgbClr val="FFFFFF"/>
                </a:solidFill>
              </a14:hiddenFill>
            </a:ext>
          </a:extLst>
        </p:spPr>
      </p:pic>
      <p:sp>
        <p:nvSpPr>
          <p:cNvPr id="11" name="Прямоугольник 10"/>
          <p:cNvSpPr/>
          <p:nvPr/>
        </p:nvSpPr>
        <p:spPr>
          <a:xfrm>
            <a:off x="356686" y="1878039"/>
            <a:ext cx="6096000" cy="3970318"/>
          </a:xfrm>
          <a:prstGeom prst="rect">
            <a:avLst/>
          </a:prstGeom>
        </p:spPr>
        <p:txBody>
          <a:bodyPr>
            <a:spAutoFit/>
          </a:bodyPr>
          <a:lstStyle/>
          <a:p>
            <a:pPr>
              <a:defRPr/>
            </a:pPr>
            <a:r>
              <a:rPr lang="ru-RU" b="1" dirty="0">
                <a:solidFill>
                  <a:schemeClr val="accent1"/>
                </a:solidFill>
                <a:latin typeface="TT Hoves" panose="02000503030000020004"/>
              </a:rPr>
              <a:t>Ответы содержат следующие элементы:</a:t>
            </a:r>
            <a:endParaRPr lang="en-US" b="1" dirty="0">
              <a:solidFill>
                <a:schemeClr val="accent1"/>
              </a:solidFill>
            </a:endParaRPr>
          </a:p>
          <a:p>
            <a:pPr algn="just"/>
            <a:endParaRPr lang="en-US" dirty="0"/>
          </a:p>
          <a:p>
            <a:pPr marL="285750" indent="-285750" algn="just">
              <a:buClr>
                <a:schemeClr val="accent1"/>
              </a:buClr>
              <a:buFont typeface="Wingdings" panose="05000000000000000000" pitchFamily="2" charset="2"/>
              <a:buChar char="v"/>
            </a:pPr>
            <a:r>
              <a:rPr lang="ru-RU" b="1" dirty="0">
                <a:latin typeface="TT Hoves" panose="02000503030000020004"/>
              </a:rPr>
              <a:t>Версию HTTP-протокола.</a:t>
            </a:r>
            <a:endParaRPr lang="en-US" b="1" dirty="0"/>
          </a:p>
          <a:p>
            <a:pPr marL="285750" indent="-285750" algn="just">
              <a:buClr>
                <a:schemeClr val="accent1"/>
              </a:buClr>
              <a:buFont typeface="Wingdings" panose="05000000000000000000" pitchFamily="2" charset="2"/>
              <a:buChar char="v"/>
            </a:pPr>
            <a:endParaRPr lang="en-US" dirty="0"/>
          </a:p>
          <a:p>
            <a:pPr marL="285750" indent="-285750" algn="just">
              <a:buClr>
                <a:schemeClr val="accent1"/>
              </a:buClr>
              <a:buFont typeface="Wingdings" panose="05000000000000000000" pitchFamily="2" charset="2"/>
              <a:buChar char="v"/>
            </a:pPr>
            <a:r>
              <a:rPr lang="ru-RU" b="1" dirty="0">
                <a:latin typeface="TT Hoves" panose="02000503030000020004"/>
              </a:rPr>
              <a:t>HTTP код состояния</a:t>
            </a:r>
            <a:r>
              <a:rPr lang="ru-RU" dirty="0">
                <a:latin typeface="TT Hoves" panose="02000503030000020004"/>
              </a:rPr>
              <a:t>, сообщающий об успешности запроса или причине неудачи.</a:t>
            </a:r>
          </a:p>
          <a:p>
            <a:pPr marL="285750" indent="-285750" algn="just">
              <a:buClr>
                <a:schemeClr val="accent1"/>
              </a:buClr>
              <a:buFont typeface="Wingdings" panose="05000000000000000000" pitchFamily="2" charset="2"/>
              <a:buChar char="v"/>
            </a:pPr>
            <a:endParaRPr lang="en-US" dirty="0"/>
          </a:p>
          <a:p>
            <a:pPr marL="285750" indent="-285750" algn="just">
              <a:buClr>
                <a:schemeClr val="accent1"/>
              </a:buClr>
              <a:buFont typeface="Wingdings" panose="05000000000000000000" pitchFamily="2" charset="2"/>
              <a:buChar char="v"/>
            </a:pPr>
            <a:r>
              <a:rPr lang="ru-RU" b="1" dirty="0">
                <a:latin typeface="TT Hoves" panose="02000503030000020004"/>
              </a:rPr>
              <a:t>Сообщение состояния </a:t>
            </a:r>
            <a:r>
              <a:rPr lang="ru-RU" dirty="0">
                <a:latin typeface="TT Hoves" panose="02000503030000020004"/>
              </a:rPr>
              <a:t>— краткое описание кода состояния.</a:t>
            </a:r>
          </a:p>
          <a:p>
            <a:pPr marL="285750" indent="-285750" algn="just">
              <a:buClr>
                <a:schemeClr val="accent1"/>
              </a:buClr>
              <a:buFont typeface="Wingdings" panose="05000000000000000000" pitchFamily="2" charset="2"/>
              <a:buChar char="v"/>
            </a:pPr>
            <a:endParaRPr lang="en-US" dirty="0"/>
          </a:p>
          <a:p>
            <a:pPr marL="285750" indent="-285750" algn="just">
              <a:buClr>
                <a:schemeClr val="accent1"/>
              </a:buClr>
              <a:buFont typeface="Wingdings" panose="05000000000000000000" pitchFamily="2" charset="2"/>
              <a:buChar char="v"/>
            </a:pPr>
            <a:r>
              <a:rPr lang="ru-RU" b="1" dirty="0">
                <a:latin typeface="TT Hoves" panose="02000503030000020004"/>
              </a:rPr>
              <a:t>HTTP заголовки</a:t>
            </a:r>
            <a:r>
              <a:rPr lang="ru-RU" dirty="0">
                <a:latin typeface="TT Hoves" panose="02000503030000020004"/>
              </a:rPr>
              <a:t>, подобно заголовкам в запросах.</a:t>
            </a:r>
          </a:p>
          <a:p>
            <a:pPr marL="285750" indent="-285750" algn="just">
              <a:buClr>
                <a:schemeClr val="accent1"/>
              </a:buClr>
              <a:buFont typeface="Wingdings" panose="05000000000000000000" pitchFamily="2" charset="2"/>
              <a:buChar char="v"/>
            </a:pPr>
            <a:endParaRPr lang="en-US" dirty="0"/>
          </a:p>
          <a:p>
            <a:pPr marL="285750" indent="-285750" algn="just">
              <a:buClr>
                <a:schemeClr val="accent1"/>
              </a:buClr>
              <a:buFont typeface="Wingdings" panose="05000000000000000000" pitchFamily="2" charset="2"/>
              <a:buChar char="v"/>
            </a:pPr>
            <a:r>
              <a:rPr lang="ru-RU" dirty="0">
                <a:latin typeface="TT Hoves" panose="02000503030000020004"/>
              </a:rPr>
              <a:t>Опционально: </a:t>
            </a:r>
            <a:r>
              <a:rPr lang="ru-RU" b="1" dirty="0">
                <a:latin typeface="TT Hoves" panose="02000503030000020004"/>
              </a:rPr>
              <a:t>тело</a:t>
            </a:r>
            <a:r>
              <a:rPr lang="ru-RU" dirty="0">
                <a:latin typeface="TT Hoves" panose="02000503030000020004"/>
              </a:rPr>
              <a:t>, содержащее пересылаемый ресурс.</a:t>
            </a:r>
          </a:p>
          <a:p>
            <a:pPr marL="285750" indent="-285750">
              <a:buClr>
                <a:schemeClr val="accent1"/>
              </a:buClr>
              <a:buFont typeface="Wingdings" panose="05000000000000000000" pitchFamily="2" charset="2"/>
              <a:buChar char="v"/>
            </a:pPr>
            <a:endParaRPr lang="ru-RU" b="1" dirty="0">
              <a:solidFill>
                <a:schemeClr val="accent1"/>
              </a:solidFill>
              <a:latin typeface="TT Hoves" panose="02000503030000020004"/>
            </a:endParaRPr>
          </a:p>
        </p:txBody>
      </p:sp>
      <p:sp>
        <p:nvSpPr>
          <p:cNvPr id="7" name="Текст 4">
            <a:extLst>
              <a:ext uri="{FF2B5EF4-FFF2-40B4-BE49-F238E27FC236}">
                <a16:creationId xmlns:a16="http://schemas.microsoft.com/office/drawing/2014/main" id="{7D96DEEF-47B2-4D60-95D5-EAF915F112A4}"/>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структура </a:t>
            </a:r>
            <a:r>
              <a:rPr lang="en-US" sz="1200" dirty="0">
                <a:latin typeface="TT Hoves"/>
              </a:rPr>
              <a:t>HTTP</a:t>
            </a:r>
            <a:r>
              <a:rPr lang="ru-RU" sz="1200" dirty="0">
                <a:latin typeface="TT Hoves"/>
              </a:rPr>
              <a:t> запроса</a:t>
            </a:r>
          </a:p>
        </p:txBody>
      </p:sp>
    </p:spTree>
    <p:extLst>
      <p:ext uri="{BB962C8B-B14F-4D97-AF65-F5344CB8AC3E}">
        <p14:creationId xmlns:p14="http://schemas.microsoft.com/office/powerpoint/2010/main" val="4146969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1444486" y="535012"/>
            <a:ext cx="10515600" cy="847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a:rPr>
              <a:t>HTTP </a:t>
            </a:r>
            <a:r>
              <a:rPr lang="ru-RU" dirty="0">
                <a:effectLst>
                  <a:outerShdw blurRad="38100" dist="38100" dir="2700000" algn="tl">
                    <a:srgbClr val="000000">
                      <a:alpha val="43137"/>
                    </a:srgbClr>
                  </a:outerShdw>
                </a:effectLst>
                <a:latin typeface="TT Hoves DemiBold"/>
              </a:rPr>
              <a:t>методы</a:t>
            </a:r>
          </a:p>
        </p:txBody>
      </p:sp>
      <p:sp>
        <p:nvSpPr>
          <p:cNvPr id="6" name="Текст 4">
            <a:extLst>
              <a:ext uri="{FF2B5EF4-FFF2-40B4-BE49-F238E27FC236}">
                <a16:creationId xmlns:a16="http://schemas.microsoft.com/office/drawing/2014/main" id="{289243AB-2957-42F7-9BAD-EC7E2E6CE58A}"/>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структура </a:t>
            </a:r>
            <a:r>
              <a:rPr lang="en-US" sz="1200" dirty="0">
                <a:latin typeface="TT Hoves"/>
              </a:rPr>
              <a:t>HTTP</a:t>
            </a:r>
            <a:r>
              <a:rPr lang="ru-RU" sz="1200" dirty="0">
                <a:latin typeface="TT Hoves"/>
              </a:rPr>
              <a:t> запроса</a:t>
            </a:r>
          </a:p>
        </p:txBody>
      </p:sp>
      <p:sp>
        <p:nvSpPr>
          <p:cNvPr id="7" name="Текст 2">
            <a:extLst>
              <a:ext uri="{FF2B5EF4-FFF2-40B4-BE49-F238E27FC236}">
                <a16:creationId xmlns:a16="http://schemas.microsoft.com/office/drawing/2014/main" id="{2C5BF6BD-BC7D-43AE-9CDE-035F214A0E22}"/>
              </a:ext>
            </a:extLst>
          </p:cNvPr>
          <p:cNvSpPr txBox="1">
            <a:spLocks/>
          </p:cNvSpPr>
          <p:nvPr/>
        </p:nvSpPr>
        <p:spPr>
          <a:xfrm>
            <a:off x="5117529" y="1711088"/>
            <a:ext cx="6312471" cy="4401477"/>
          </a:xfrm>
          <a:prstGeom prst="rect">
            <a:avLst/>
          </a:prstGeom>
        </p:spPr>
        <p:txBody>
          <a:bodyPr vert="horz" lIns="91440" tIns="45720" rIns="91440" bIns="45720" rtlCol="0">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ru-RU" sz="1900" b="1" dirty="0">
                <a:solidFill>
                  <a:schemeClr val="accent1"/>
                </a:solidFill>
                <a:latin typeface="TT Hoves" panose="02000503030000020004"/>
              </a:rPr>
              <a:t>Метод </a:t>
            </a:r>
            <a:r>
              <a:rPr lang="ru-RU" sz="1800" b="1" dirty="0">
                <a:solidFill>
                  <a:schemeClr val="accent1"/>
                </a:solidFill>
                <a:latin typeface="TT Hoves" panose="02000503030000020004"/>
              </a:rPr>
              <a:t>GET</a:t>
            </a:r>
            <a:endParaRPr lang="ru-RU" sz="1800" dirty="0">
              <a:solidFill>
                <a:schemeClr val="accent1"/>
              </a:solidFill>
              <a:latin typeface="TT Hoves" panose="02000503030000020004"/>
            </a:endParaRPr>
          </a:p>
          <a:p>
            <a:pPr marL="0" indent="0" algn="just">
              <a:buNone/>
            </a:pPr>
            <a:r>
              <a:rPr lang="ru-RU" sz="1800" dirty="0">
                <a:latin typeface="TT Hoves" panose="02000503030000020004"/>
              </a:rPr>
              <a:t>Метод GET запрашивает информацию из указанного источника и не влияет на его содержимое. Запрос доступен для кеширования данных и добавления в закладки. Длина запроса ограничена (макс. длина URL - 2048).</a:t>
            </a:r>
            <a:endParaRPr lang="en-US" sz="1800" dirty="0"/>
          </a:p>
          <a:p>
            <a:pPr marL="285750" indent="-285750" algn="just">
              <a:buFont typeface="Wingdings" panose="05000000000000000000" pitchFamily="2" charset="2"/>
              <a:buChar char="v"/>
            </a:pPr>
            <a:endParaRPr lang="ru-RU" sz="1800" dirty="0">
              <a:latin typeface="TT Hoves" panose="02000503030000020004"/>
            </a:endParaRPr>
          </a:p>
          <a:p>
            <a:pPr algn="just">
              <a:buFont typeface="Wingdings" panose="05000000000000000000" pitchFamily="2" charset="2"/>
              <a:buChar char="v"/>
            </a:pPr>
            <a:r>
              <a:rPr lang="ru-RU" sz="1800" b="1" dirty="0">
                <a:solidFill>
                  <a:schemeClr val="accent1"/>
                </a:solidFill>
                <a:latin typeface="TT Hoves" panose="02000503030000020004"/>
              </a:rPr>
              <a:t>Метод POST</a:t>
            </a:r>
            <a:endParaRPr lang="ru-RU" sz="1800" dirty="0">
              <a:solidFill>
                <a:schemeClr val="accent1"/>
              </a:solidFill>
              <a:latin typeface="TT Hoves" panose="02000503030000020004"/>
            </a:endParaRPr>
          </a:p>
          <a:p>
            <a:pPr marL="0" indent="0" algn="just">
              <a:buNone/>
            </a:pPr>
            <a:r>
              <a:rPr lang="ru-RU" sz="1800" dirty="0">
                <a:latin typeface="TT Hoves" panose="02000503030000020004"/>
              </a:rPr>
              <a:t>Метод POST используется для отправки данных, что может оказывать влияние на содержимое ресурса. В отличие от метода GET запросы POST не могут быть </a:t>
            </a:r>
            <a:r>
              <a:rPr lang="ru-RU" sz="1800" dirty="0" err="1">
                <a:latin typeface="TT Hoves" panose="02000503030000020004"/>
              </a:rPr>
              <a:t>кешированы</a:t>
            </a:r>
            <a:r>
              <a:rPr lang="ru-RU" sz="1800" dirty="0">
                <a:latin typeface="TT Hoves" panose="02000503030000020004"/>
              </a:rPr>
              <a:t>, они не остаются в истории браузера и их нельзя добавить в закладки. Запросы POST не ограничиваются в объеме.</a:t>
            </a:r>
          </a:p>
        </p:txBody>
      </p:sp>
    </p:spTree>
    <p:extLst>
      <p:ext uri="{BB962C8B-B14F-4D97-AF65-F5344CB8AC3E}">
        <p14:creationId xmlns:p14="http://schemas.microsoft.com/office/powerpoint/2010/main" val="1776423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4">
            <a:extLst>
              <a:ext uri="{FF2B5EF4-FFF2-40B4-BE49-F238E27FC236}">
                <a16:creationId xmlns:a16="http://schemas.microsoft.com/office/drawing/2014/main" id="{289243AB-2957-42F7-9BAD-EC7E2E6CE58A}"/>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структура </a:t>
            </a:r>
            <a:r>
              <a:rPr lang="en-US" sz="1200" dirty="0">
                <a:latin typeface="TT Hoves"/>
              </a:rPr>
              <a:t>HTTP</a:t>
            </a:r>
            <a:r>
              <a:rPr lang="ru-RU" sz="1200" dirty="0">
                <a:latin typeface="TT Hoves"/>
              </a:rPr>
              <a:t> запроса</a:t>
            </a:r>
          </a:p>
        </p:txBody>
      </p:sp>
      <p:sp>
        <p:nvSpPr>
          <p:cNvPr id="11" name="Текст 2">
            <a:extLst>
              <a:ext uri="{FF2B5EF4-FFF2-40B4-BE49-F238E27FC236}">
                <a16:creationId xmlns:a16="http://schemas.microsoft.com/office/drawing/2014/main" id="{A0B91616-14C3-4FC8-AB16-9E64B61B7D97}"/>
              </a:ext>
            </a:extLst>
          </p:cNvPr>
          <p:cNvSpPr txBox="1">
            <a:spLocks/>
          </p:cNvSpPr>
          <p:nvPr/>
        </p:nvSpPr>
        <p:spPr>
          <a:xfrm>
            <a:off x="5117529" y="1711088"/>
            <a:ext cx="6312471" cy="4401477"/>
          </a:xfrm>
          <a:prstGeom prst="rect">
            <a:avLst/>
          </a:prstGeom>
        </p:spPr>
        <p:txBody>
          <a:bodyPr vert="horz" lIns="91440" tIns="45720" rIns="91440" bIns="45720" rtlCol="0">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ru-RU" sz="1900" b="1" dirty="0">
                <a:solidFill>
                  <a:schemeClr val="accent1"/>
                </a:solidFill>
                <a:latin typeface="TT Hoves" panose="02000503030000020004"/>
              </a:rPr>
              <a:t>Метод HEAD</a:t>
            </a:r>
            <a:endParaRPr lang="ru-RU" sz="1900" dirty="0">
              <a:solidFill>
                <a:schemeClr val="accent1"/>
              </a:solidFill>
              <a:latin typeface="TT Hoves" panose="02000503030000020004"/>
            </a:endParaRPr>
          </a:p>
          <a:p>
            <a:pPr marL="0" indent="0" algn="just">
              <a:buFontTx/>
              <a:buNone/>
            </a:pPr>
            <a:r>
              <a:rPr lang="ru-RU" sz="1900" dirty="0">
                <a:latin typeface="TT Hoves" panose="02000503030000020004"/>
              </a:rPr>
              <a:t>Аналогичен методу GET, однако в ответе сервера содержится только заголовок, без тела. Обычно применяется для того, чтобы проверить, существует ли ресурс по указанному адресу, а также не изменился ли он с момента последнего обращения.</a:t>
            </a:r>
          </a:p>
          <a:p>
            <a:pPr marL="0" indent="0" algn="just">
              <a:buFontTx/>
              <a:buNone/>
            </a:pPr>
            <a:endParaRPr lang="ru-RU" sz="1900" dirty="0">
              <a:latin typeface="TT Hoves" panose="02000503030000020004"/>
            </a:endParaRPr>
          </a:p>
          <a:p>
            <a:pPr algn="just">
              <a:buFont typeface="Wingdings" panose="05000000000000000000" pitchFamily="2" charset="2"/>
              <a:buChar char="v"/>
            </a:pPr>
            <a:r>
              <a:rPr lang="ru-RU" sz="1900" b="1" dirty="0">
                <a:solidFill>
                  <a:schemeClr val="accent1"/>
                </a:solidFill>
                <a:latin typeface="TT Hoves" panose="02000503030000020004"/>
              </a:rPr>
              <a:t>Метод PUT</a:t>
            </a:r>
            <a:endParaRPr lang="ru-RU" sz="1900" dirty="0">
              <a:solidFill>
                <a:schemeClr val="accent1"/>
              </a:solidFill>
              <a:latin typeface="TT Hoves" panose="02000503030000020004"/>
            </a:endParaRPr>
          </a:p>
          <a:p>
            <a:pPr marL="0" indent="0" algn="just">
              <a:buFontTx/>
              <a:buNone/>
            </a:pPr>
            <a:r>
              <a:rPr lang="ru-RU" sz="1900" dirty="0">
                <a:latin typeface="TT Hoves" panose="02000503030000020004"/>
              </a:rPr>
              <a:t>Загружает содержимое запроса на указанный в запросе URI. Если по заданному URI ресурса нет, то сервер создает его, возвращая статус 201 (</a:t>
            </a:r>
            <a:r>
              <a:rPr lang="ru-RU" sz="1900" dirty="0" err="1">
                <a:latin typeface="TT Hoves" panose="02000503030000020004"/>
              </a:rPr>
              <a:t>Created</a:t>
            </a:r>
            <a:r>
              <a:rPr lang="ru-RU" sz="1900" dirty="0">
                <a:latin typeface="TT Hoves" panose="02000503030000020004"/>
              </a:rPr>
              <a:t>).</a:t>
            </a:r>
          </a:p>
        </p:txBody>
      </p:sp>
      <p:sp>
        <p:nvSpPr>
          <p:cNvPr id="5" name="Заголовок 1">
            <a:extLst>
              <a:ext uri="{FF2B5EF4-FFF2-40B4-BE49-F238E27FC236}">
                <a16:creationId xmlns:a16="http://schemas.microsoft.com/office/drawing/2014/main" id="{CF33778D-7380-4766-9AC9-62BCDF29CF9A}"/>
              </a:ext>
            </a:extLst>
          </p:cNvPr>
          <p:cNvSpPr txBox="1">
            <a:spLocks/>
          </p:cNvSpPr>
          <p:nvPr/>
        </p:nvSpPr>
        <p:spPr>
          <a:xfrm>
            <a:off x="1444486" y="535012"/>
            <a:ext cx="10515600" cy="847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a:rPr>
              <a:t>HTTP </a:t>
            </a:r>
            <a:r>
              <a:rPr lang="ru-RU" dirty="0">
                <a:effectLst>
                  <a:outerShdw blurRad="38100" dist="38100" dir="2700000" algn="tl">
                    <a:srgbClr val="000000">
                      <a:alpha val="43137"/>
                    </a:srgbClr>
                  </a:outerShdw>
                </a:effectLst>
                <a:latin typeface="TT Hoves DemiBold"/>
              </a:rPr>
              <a:t>методы</a:t>
            </a:r>
          </a:p>
        </p:txBody>
      </p:sp>
    </p:spTree>
    <p:extLst>
      <p:ext uri="{BB962C8B-B14F-4D97-AF65-F5344CB8AC3E}">
        <p14:creationId xmlns:p14="http://schemas.microsoft.com/office/powerpoint/2010/main" val="3233172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4">
            <a:extLst>
              <a:ext uri="{FF2B5EF4-FFF2-40B4-BE49-F238E27FC236}">
                <a16:creationId xmlns:a16="http://schemas.microsoft.com/office/drawing/2014/main" id="{289243AB-2957-42F7-9BAD-EC7E2E6CE58A}"/>
              </a:ext>
            </a:extLst>
          </p:cNvPr>
          <p:cNvSpPr txBox="1">
            <a:spLocks/>
          </p:cNvSpPr>
          <p:nvPr/>
        </p:nvSpPr>
        <p:spPr>
          <a:xfrm>
            <a:off x="356686" y="334528"/>
            <a:ext cx="3807810"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ru-RU" sz="1200" dirty="0">
                <a:latin typeface="TT Hoves"/>
              </a:rPr>
              <a:t>структура </a:t>
            </a:r>
            <a:r>
              <a:rPr lang="en-US" sz="1200" dirty="0">
                <a:latin typeface="TT Hoves"/>
              </a:rPr>
              <a:t>HTTP</a:t>
            </a:r>
            <a:r>
              <a:rPr lang="ru-RU" sz="1200" dirty="0">
                <a:latin typeface="TT Hoves"/>
              </a:rPr>
              <a:t> запроса</a:t>
            </a:r>
          </a:p>
        </p:txBody>
      </p:sp>
      <p:sp>
        <p:nvSpPr>
          <p:cNvPr id="11" name="Текст 2">
            <a:extLst>
              <a:ext uri="{FF2B5EF4-FFF2-40B4-BE49-F238E27FC236}">
                <a16:creationId xmlns:a16="http://schemas.microsoft.com/office/drawing/2014/main" id="{A0B91616-14C3-4FC8-AB16-9E64B61B7D97}"/>
              </a:ext>
            </a:extLst>
          </p:cNvPr>
          <p:cNvSpPr txBox="1">
            <a:spLocks/>
          </p:cNvSpPr>
          <p:nvPr/>
        </p:nvSpPr>
        <p:spPr>
          <a:xfrm>
            <a:off x="5117529" y="1711088"/>
            <a:ext cx="6312471" cy="4401477"/>
          </a:xfrm>
          <a:prstGeom prst="rect">
            <a:avLst/>
          </a:prstGeom>
        </p:spPr>
        <p:txBody>
          <a:bodyPr vert="horz" lIns="91440" tIns="45720" rIns="91440" bIns="45720" rtlCol="0">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v"/>
            </a:pPr>
            <a:r>
              <a:rPr lang="ru-RU" sz="1900" b="1" dirty="0">
                <a:solidFill>
                  <a:schemeClr val="accent1"/>
                </a:solidFill>
                <a:latin typeface="TT Hoves" panose="02000503030000020004"/>
              </a:rPr>
              <a:t>Метод </a:t>
            </a:r>
            <a:r>
              <a:rPr lang="ru-RU" sz="1800" b="1" dirty="0">
                <a:solidFill>
                  <a:schemeClr val="accent1"/>
                </a:solidFill>
                <a:latin typeface="TT Hoves" panose="02000503030000020004"/>
              </a:rPr>
              <a:t>DELETE</a:t>
            </a:r>
            <a:endParaRPr lang="ru-RU" sz="1800" dirty="0">
              <a:solidFill>
                <a:schemeClr val="accent1"/>
              </a:solidFill>
              <a:latin typeface="TT Hoves" panose="02000503030000020004"/>
            </a:endParaRPr>
          </a:p>
          <a:p>
            <a:pPr marL="0" indent="0" algn="just">
              <a:buNone/>
            </a:pPr>
            <a:r>
              <a:rPr lang="ru-RU" sz="1800" dirty="0">
                <a:latin typeface="TT Hoves" panose="02000503030000020004"/>
              </a:rPr>
              <a:t>Удаляет указанный ресурс.</a:t>
            </a:r>
          </a:p>
          <a:p>
            <a:pPr marL="0" indent="0" algn="just">
              <a:buNone/>
            </a:pPr>
            <a:endParaRPr lang="ru-RU" sz="1800" dirty="0">
              <a:latin typeface="TT Hoves" panose="02000503030000020004"/>
            </a:endParaRPr>
          </a:p>
          <a:p>
            <a:pPr algn="just">
              <a:buFont typeface="Wingdings" panose="05000000000000000000" pitchFamily="2" charset="2"/>
              <a:buChar char="v"/>
            </a:pPr>
            <a:r>
              <a:rPr lang="ru-RU" sz="1800" b="1" dirty="0">
                <a:solidFill>
                  <a:schemeClr val="accent1"/>
                </a:solidFill>
                <a:latin typeface="TT Hoves" panose="02000503030000020004"/>
              </a:rPr>
              <a:t>Метод OPTION</a:t>
            </a:r>
            <a:endParaRPr lang="ru-RU" sz="1800" dirty="0">
              <a:solidFill>
                <a:schemeClr val="accent1"/>
              </a:solidFill>
              <a:latin typeface="TT Hoves" panose="02000503030000020004"/>
            </a:endParaRPr>
          </a:p>
          <a:p>
            <a:pPr marL="0" indent="0" algn="just">
              <a:buNone/>
            </a:pPr>
            <a:r>
              <a:rPr lang="ru-RU" sz="1800" dirty="0">
                <a:latin typeface="TT Hoves" panose="02000503030000020004"/>
              </a:rPr>
              <a:t>Используется для описания параметров коммуникации между клиентом и сервером.</a:t>
            </a:r>
          </a:p>
          <a:p>
            <a:pPr marL="0" indent="0" algn="just">
              <a:buNone/>
            </a:pPr>
            <a:endParaRPr lang="ru-RU" sz="1800" dirty="0">
              <a:latin typeface="TT Hoves" panose="02000503030000020004"/>
            </a:endParaRPr>
          </a:p>
          <a:p>
            <a:pPr algn="just">
              <a:buFont typeface="Wingdings" panose="05000000000000000000" pitchFamily="2" charset="2"/>
              <a:buChar char="v"/>
            </a:pPr>
            <a:r>
              <a:rPr lang="ru-RU" sz="1800" b="1" dirty="0">
                <a:solidFill>
                  <a:schemeClr val="accent1"/>
                </a:solidFill>
                <a:latin typeface="TT Hoves" panose="02000503030000020004"/>
              </a:rPr>
              <a:t>Метод CONNECT</a:t>
            </a:r>
            <a:endParaRPr lang="ru-RU" sz="1800" dirty="0">
              <a:solidFill>
                <a:schemeClr val="accent1"/>
              </a:solidFill>
              <a:latin typeface="TT Hoves" panose="02000503030000020004"/>
            </a:endParaRPr>
          </a:p>
          <a:p>
            <a:pPr marL="0" indent="0" algn="just">
              <a:buNone/>
            </a:pPr>
            <a:r>
              <a:rPr lang="ru-RU" sz="1800" dirty="0">
                <a:latin typeface="TT Hoves" panose="02000503030000020004"/>
              </a:rPr>
              <a:t>Преобразует соединение запроса в прозрачный TCP/IP-туннель.</a:t>
            </a:r>
          </a:p>
        </p:txBody>
      </p:sp>
      <p:sp>
        <p:nvSpPr>
          <p:cNvPr id="5" name="Заголовок 1">
            <a:extLst>
              <a:ext uri="{FF2B5EF4-FFF2-40B4-BE49-F238E27FC236}">
                <a16:creationId xmlns:a16="http://schemas.microsoft.com/office/drawing/2014/main" id="{FE7A1E5C-5404-4494-8C09-F198C53A923B}"/>
              </a:ext>
            </a:extLst>
          </p:cNvPr>
          <p:cNvSpPr txBox="1">
            <a:spLocks/>
          </p:cNvSpPr>
          <p:nvPr/>
        </p:nvSpPr>
        <p:spPr>
          <a:xfrm>
            <a:off x="1444486" y="535012"/>
            <a:ext cx="10515600" cy="847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a:rPr>
              <a:t>HTTP </a:t>
            </a:r>
            <a:r>
              <a:rPr lang="ru-RU" dirty="0">
                <a:effectLst>
                  <a:outerShdw blurRad="38100" dist="38100" dir="2700000" algn="tl">
                    <a:srgbClr val="000000">
                      <a:alpha val="43137"/>
                    </a:srgbClr>
                  </a:outerShdw>
                </a:effectLst>
                <a:latin typeface="TT Hoves DemiBold"/>
              </a:rPr>
              <a:t>методы</a:t>
            </a:r>
          </a:p>
        </p:txBody>
      </p:sp>
    </p:spTree>
    <p:extLst>
      <p:ext uri="{BB962C8B-B14F-4D97-AF65-F5344CB8AC3E}">
        <p14:creationId xmlns:p14="http://schemas.microsoft.com/office/powerpoint/2010/main" val="749735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2"/>
          <p:cNvSpPr txBox="1">
            <a:spLocks/>
          </p:cNvSpPr>
          <p:nvPr/>
        </p:nvSpPr>
        <p:spPr>
          <a:xfrm>
            <a:off x="322826" y="1250555"/>
            <a:ext cx="4547347" cy="2178445"/>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5400" b="1" dirty="0">
                <a:effectLst>
                  <a:outerShdw blurRad="38100" dist="38100" dir="2700000" algn="tl">
                    <a:srgbClr val="000000">
                      <a:alpha val="43137"/>
                    </a:srgbClr>
                  </a:outerShdw>
                </a:effectLst>
                <a:latin typeface="TT Hoves" panose="02000503030000020004" pitchFamily="2" charset="-52"/>
              </a:rPr>
              <a:t>Файлы </a:t>
            </a:r>
            <a:r>
              <a:rPr lang="en-US" sz="5400" b="1" dirty="0">
                <a:effectLst>
                  <a:outerShdw blurRad="38100" dist="38100" dir="2700000" algn="tl">
                    <a:srgbClr val="000000">
                      <a:alpha val="43137"/>
                    </a:srgbClr>
                  </a:outerShdw>
                </a:effectLst>
                <a:latin typeface="TT Hoves" panose="02000503030000020004" pitchFamily="2" charset="-52"/>
              </a:rPr>
              <a:t>Cookie</a:t>
            </a:r>
          </a:p>
        </p:txBody>
      </p:sp>
      <p:pic>
        <p:nvPicPr>
          <p:cNvPr id="11" name="Рисунок 10">
            <a:extLst>
              <a:ext uri="{FF2B5EF4-FFF2-40B4-BE49-F238E27FC236}">
                <a16:creationId xmlns:a16="http://schemas.microsoft.com/office/drawing/2014/main" id="{5E8F73A5-E1AA-4664-A740-6F625C4F15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30675"/>
            <a:ext cx="4795432" cy="4795432"/>
          </a:xfrm>
          <a:prstGeom prst="rect">
            <a:avLst/>
          </a:prstGeom>
        </p:spPr>
      </p:pic>
      <p:sp>
        <p:nvSpPr>
          <p:cNvPr id="12" name="Текст 2">
            <a:extLst>
              <a:ext uri="{FF2B5EF4-FFF2-40B4-BE49-F238E27FC236}">
                <a16:creationId xmlns:a16="http://schemas.microsoft.com/office/drawing/2014/main" id="{B88DB5E1-E5E3-47AD-81FF-AE774C7EF432}"/>
              </a:ext>
            </a:extLst>
          </p:cNvPr>
          <p:cNvSpPr txBox="1">
            <a:spLocks/>
          </p:cNvSpPr>
          <p:nvPr/>
        </p:nvSpPr>
        <p:spPr>
          <a:xfrm>
            <a:off x="322827" y="2642112"/>
            <a:ext cx="4971417" cy="3283995"/>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sz="2400" dirty="0">
                <a:latin typeface="TT Hoves" panose="02000503030000020004"/>
              </a:rPr>
              <a:t>Небольшие текстовые файлы с данными с посещенных вами сайтов</a:t>
            </a:r>
            <a:endParaRPr lang="ru-RU" sz="2800" dirty="0">
              <a:latin typeface="TT Hoves" panose="02000503030000020004"/>
            </a:endParaRPr>
          </a:p>
        </p:txBody>
      </p:sp>
    </p:spTree>
    <p:extLst>
      <p:ext uri="{BB962C8B-B14F-4D97-AF65-F5344CB8AC3E}">
        <p14:creationId xmlns:p14="http://schemas.microsoft.com/office/powerpoint/2010/main" val="2489083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4802804" y="535012"/>
            <a:ext cx="2368824" cy="10286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a:rPr>
              <a:t>Cookie</a:t>
            </a:r>
            <a:endParaRPr lang="ru-RU" dirty="0">
              <a:effectLst>
                <a:outerShdw blurRad="38100" dist="38100" dir="2700000" algn="tl">
                  <a:srgbClr val="000000">
                    <a:alpha val="43137"/>
                  </a:srgbClr>
                </a:outerShdw>
              </a:effectLst>
              <a:latin typeface="TT Hoves DemiBold"/>
            </a:endParaRPr>
          </a:p>
        </p:txBody>
      </p:sp>
      <p:sp>
        <p:nvSpPr>
          <p:cNvPr id="3" name="Текст 2"/>
          <p:cNvSpPr txBox="1">
            <a:spLocks/>
          </p:cNvSpPr>
          <p:nvPr/>
        </p:nvSpPr>
        <p:spPr>
          <a:xfrm>
            <a:off x="574250" y="1880643"/>
            <a:ext cx="10825933" cy="1042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ru-RU" sz="2000" b="1" dirty="0" err="1">
                <a:solidFill>
                  <a:schemeClr val="accent1"/>
                </a:solidFill>
                <a:latin typeface="TT Hoves" panose="02000503030000020004"/>
              </a:rPr>
              <a:t>Cookie</a:t>
            </a:r>
            <a:r>
              <a:rPr lang="ru-RU" sz="2000" dirty="0">
                <a:latin typeface="TT Hoves" panose="02000503030000020004"/>
              </a:rPr>
              <a:t> — небольшой фрагмент данных, отправленный веб-сервером и хранимый на компьютере пользователя</a:t>
            </a:r>
            <a:r>
              <a:rPr lang="en-US" sz="2000" dirty="0">
                <a:latin typeface="TT Hoves" panose="02000503030000020004"/>
              </a:rPr>
              <a:t>. </a:t>
            </a:r>
            <a:r>
              <a:rPr lang="ru-RU" sz="2000" dirty="0">
                <a:latin typeface="TT Hoves" panose="02000503030000020004"/>
              </a:rPr>
              <a:t>Используются веб-серверами для идентификации пользователей и хранения данных о них.</a:t>
            </a:r>
          </a:p>
          <a:p>
            <a:pPr marL="0" indent="0" algn="just">
              <a:buNone/>
            </a:pPr>
            <a:endParaRPr lang="ru-RU" sz="1800" dirty="0">
              <a:latin typeface="TT Hoves" panose="02000503030000020004"/>
            </a:endParaRPr>
          </a:p>
        </p:txBody>
      </p:sp>
      <p:sp>
        <p:nvSpPr>
          <p:cNvPr id="4" name="Текст 4"/>
          <p:cNvSpPr txBox="1">
            <a:spLocks/>
          </p:cNvSpPr>
          <p:nvPr/>
        </p:nvSpPr>
        <p:spPr>
          <a:xfrm>
            <a:off x="356685" y="334528"/>
            <a:ext cx="3112071" cy="400968"/>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файлы </a:t>
            </a:r>
            <a:r>
              <a:rPr lang="en-US" sz="1200" dirty="0">
                <a:latin typeface="TT Hoves"/>
              </a:rPr>
              <a:t>Cookie</a:t>
            </a:r>
            <a:endParaRPr lang="ru-RU" sz="1200" dirty="0">
              <a:latin typeface="TT Hoves"/>
            </a:endParaRPr>
          </a:p>
        </p:txBody>
      </p:sp>
      <p:graphicFrame>
        <p:nvGraphicFramePr>
          <p:cNvPr id="8" name="Таблица 8">
            <a:extLst>
              <a:ext uri="{FF2B5EF4-FFF2-40B4-BE49-F238E27FC236}">
                <a16:creationId xmlns:a16="http://schemas.microsoft.com/office/drawing/2014/main" id="{E10A3766-D565-46F3-9CC9-CD61CC7ED8A4}"/>
              </a:ext>
            </a:extLst>
          </p:cNvPr>
          <p:cNvGraphicFramePr>
            <a:graphicFrameLocks noGrp="1"/>
          </p:cNvGraphicFramePr>
          <p:nvPr>
            <p:extLst>
              <p:ext uri="{D42A27DB-BD31-4B8C-83A1-F6EECF244321}">
                <p14:modId xmlns:p14="http://schemas.microsoft.com/office/powerpoint/2010/main" val="3347150132"/>
              </p:ext>
            </p:extLst>
          </p:nvPr>
        </p:nvGraphicFramePr>
        <p:xfrm>
          <a:off x="2814429" y="2923137"/>
          <a:ext cx="6563139" cy="2477055"/>
        </p:xfrm>
        <a:graphic>
          <a:graphicData uri="http://schemas.openxmlformats.org/drawingml/2006/table">
            <a:tbl>
              <a:tblPr firstRow="1" bandRow="1">
                <a:tableStyleId>{5C22544A-7EE6-4342-B048-85BDC9FD1C3A}</a:tableStyleId>
              </a:tblPr>
              <a:tblGrid>
                <a:gridCol w="6563139">
                  <a:extLst>
                    <a:ext uri="{9D8B030D-6E8A-4147-A177-3AD203B41FA5}">
                      <a16:colId xmlns:a16="http://schemas.microsoft.com/office/drawing/2014/main" val="369177797"/>
                    </a:ext>
                  </a:extLst>
                </a:gridCol>
              </a:tblGrid>
              <a:tr h="495411">
                <a:tc>
                  <a:txBody>
                    <a:bodyPr/>
                    <a:lstStyle/>
                    <a:p>
                      <a:pPr algn="ctr"/>
                      <a:r>
                        <a:rPr lang="ru-RU" sz="1800" b="1" dirty="0">
                          <a:latin typeface="TT Hoves" panose="02000503030000020004"/>
                        </a:rPr>
                        <a:t>Основные функции:</a:t>
                      </a:r>
                      <a:endParaRPr lang="en-US" sz="1800" b="1" dirty="0">
                        <a:latin typeface="TT Hoves" panose="02000503030000020004"/>
                      </a:endParaRPr>
                    </a:p>
                  </a:txBody>
                  <a:tcPr/>
                </a:tc>
                <a:extLst>
                  <a:ext uri="{0D108BD9-81ED-4DB2-BD59-A6C34878D82A}">
                    <a16:rowId xmlns:a16="http://schemas.microsoft.com/office/drawing/2014/main" val="2851550366"/>
                  </a:ext>
                </a:extLst>
              </a:tr>
              <a:tr h="495411">
                <a:tc>
                  <a:txBody>
                    <a:bodyPr/>
                    <a:lstStyle/>
                    <a:p>
                      <a:pPr algn="ctr">
                        <a:buClr>
                          <a:schemeClr val="accent1"/>
                        </a:buClr>
                        <a:buFont typeface="Wingdings" panose="05000000000000000000" pitchFamily="2" charset="2"/>
                        <a:buNone/>
                      </a:pPr>
                      <a:r>
                        <a:rPr lang="ru-RU" sz="1800" dirty="0">
                          <a:latin typeface="TT Hoves" panose="02000503030000020004"/>
                        </a:rPr>
                        <a:t>Аутентификация пользователей</a:t>
                      </a:r>
                      <a:r>
                        <a:rPr lang="en-US" sz="1800" dirty="0">
                          <a:latin typeface="TT Hoves" panose="02000503030000020004"/>
                        </a:rPr>
                        <a:t>;</a:t>
                      </a:r>
                    </a:p>
                  </a:txBody>
                  <a:tcPr/>
                </a:tc>
                <a:extLst>
                  <a:ext uri="{0D108BD9-81ED-4DB2-BD59-A6C34878D82A}">
                    <a16:rowId xmlns:a16="http://schemas.microsoft.com/office/drawing/2014/main" val="1356798268"/>
                  </a:ext>
                </a:extLst>
              </a:tr>
              <a:tr h="495411">
                <a:tc>
                  <a:txBody>
                    <a:bodyPr/>
                    <a:lstStyle/>
                    <a:p>
                      <a:pPr algn="ctr">
                        <a:buClr>
                          <a:schemeClr val="accent1"/>
                        </a:buClr>
                        <a:buFont typeface="Wingdings" panose="05000000000000000000" pitchFamily="2" charset="2"/>
                        <a:buNone/>
                      </a:pPr>
                      <a:r>
                        <a:rPr lang="ru-RU" sz="1800" dirty="0">
                          <a:latin typeface="TT Hoves" panose="02000503030000020004"/>
                        </a:rPr>
                        <a:t>Хранения персональных предпочтений и настроек пользователя</a:t>
                      </a:r>
                      <a:r>
                        <a:rPr lang="en-US" sz="1800" dirty="0">
                          <a:latin typeface="TT Hoves" panose="02000503030000020004"/>
                        </a:rPr>
                        <a:t>;</a:t>
                      </a:r>
                    </a:p>
                  </a:txBody>
                  <a:tcPr/>
                </a:tc>
                <a:extLst>
                  <a:ext uri="{0D108BD9-81ED-4DB2-BD59-A6C34878D82A}">
                    <a16:rowId xmlns:a16="http://schemas.microsoft.com/office/drawing/2014/main" val="1597344958"/>
                  </a:ext>
                </a:extLst>
              </a:tr>
              <a:tr h="495411">
                <a:tc>
                  <a:txBody>
                    <a:bodyPr/>
                    <a:lstStyle/>
                    <a:p>
                      <a:pPr algn="ctr">
                        <a:buClr>
                          <a:schemeClr val="accent1"/>
                        </a:buClr>
                        <a:buFont typeface="Wingdings" panose="05000000000000000000" pitchFamily="2" charset="2"/>
                        <a:buNone/>
                      </a:pPr>
                      <a:r>
                        <a:rPr lang="ru-RU" sz="1800" dirty="0">
                          <a:latin typeface="TT Hoves" panose="02000503030000020004"/>
                        </a:rPr>
                        <a:t>Отслеживания состояния сеанса доступа пользователя</a:t>
                      </a:r>
                      <a:r>
                        <a:rPr lang="en-US" sz="1800" dirty="0">
                          <a:latin typeface="TT Hoves" panose="02000503030000020004"/>
                        </a:rPr>
                        <a:t>;</a:t>
                      </a:r>
                    </a:p>
                  </a:txBody>
                  <a:tcPr/>
                </a:tc>
                <a:extLst>
                  <a:ext uri="{0D108BD9-81ED-4DB2-BD59-A6C34878D82A}">
                    <a16:rowId xmlns:a16="http://schemas.microsoft.com/office/drawing/2014/main" val="823912755"/>
                  </a:ext>
                </a:extLst>
              </a:tr>
              <a:tr h="4954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800" dirty="0">
                          <a:latin typeface="TT Hoves" panose="02000503030000020004"/>
                        </a:rPr>
                        <a:t>Сведения статистики о пользователях.</a:t>
                      </a:r>
                    </a:p>
                  </a:txBody>
                  <a:tcPr/>
                </a:tc>
                <a:extLst>
                  <a:ext uri="{0D108BD9-81ED-4DB2-BD59-A6C34878D82A}">
                    <a16:rowId xmlns:a16="http://schemas.microsoft.com/office/drawing/2014/main" val="33167815"/>
                  </a:ext>
                </a:extLst>
              </a:tr>
            </a:tbl>
          </a:graphicData>
        </a:graphic>
      </p:graphicFrame>
    </p:spTree>
    <p:extLst>
      <p:ext uri="{BB962C8B-B14F-4D97-AF65-F5344CB8AC3E}">
        <p14:creationId xmlns:p14="http://schemas.microsoft.com/office/powerpoint/2010/main" val="3125750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2"/>
          <p:cNvSpPr txBox="1">
            <a:spLocks/>
          </p:cNvSpPr>
          <p:nvPr/>
        </p:nvSpPr>
        <p:spPr>
          <a:xfrm>
            <a:off x="2671714" y="883112"/>
            <a:ext cx="6848572" cy="2188080"/>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b="1" dirty="0">
                <a:effectLst>
                  <a:outerShdw blurRad="38100" dist="38100" dir="2700000" algn="tl">
                    <a:srgbClr val="000000">
                      <a:alpha val="43137"/>
                    </a:srgbClr>
                  </a:outerShdw>
                </a:effectLst>
                <a:latin typeface="TT Hoves" panose="02000503030000020004" pitchFamily="2" charset="-52"/>
              </a:rPr>
              <a:t>TLS</a:t>
            </a:r>
            <a:endParaRPr lang="ru-RU" sz="4800" b="1" dirty="0">
              <a:effectLst>
                <a:outerShdw blurRad="38100" dist="38100" dir="2700000" algn="tl">
                  <a:srgbClr val="000000">
                    <a:alpha val="43137"/>
                  </a:srgbClr>
                </a:outerShdw>
              </a:effectLst>
              <a:latin typeface="TT Hoves" panose="02000503030000020004" pitchFamily="2" charset="-52"/>
            </a:endParaRPr>
          </a:p>
          <a:p>
            <a:pPr marL="0" indent="0">
              <a:buNone/>
            </a:pPr>
            <a:r>
              <a:rPr lang="ru-RU" sz="4800" b="1" dirty="0">
                <a:effectLst>
                  <a:outerShdw blurRad="38100" dist="38100" dir="2700000" algn="tl">
                    <a:srgbClr val="000000">
                      <a:alpha val="43137"/>
                    </a:srgbClr>
                  </a:outerShdw>
                </a:effectLst>
                <a:latin typeface="TT Hoves" panose="02000503030000020004" pitchFamily="2" charset="-52"/>
              </a:rPr>
              <a:t>Шифрование трафика</a:t>
            </a:r>
            <a:endParaRPr lang="en-US" sz="4800" b="1" dirty="0">
              <a:effectLst>
                <a:outerShdw blurRad="38100" dist="38100" dir="2700000" algn="tl">
                  <a:srgbClr val="000000">
                    <a:alpha val="43137"/>
                  </a:srgbClr>
                </a:outerShdw>
              </a:effectLst>
              <a:latin typeface="TT Hoves" panose="02000503030000020004" pitchFamily="2" charset="-52"/>
            </a:endParaRPr>
          </a:p>
        </p:txBody>
      </p:sp>
      <p:sp>
        <p:nvSpPr>
          <p:cNvPr id="5" name="Текст 4">
            <a:extLst>
              <a:ext uri="{FF2B5EF4-FFF2-40B4-BE49-F238E27FC236}">
                <a16:creationId xmlns:a16="http://schemas.microsoft.com/office/drawing/2014/main" id="{BA9907CE-60B4-4015-AEDA-E68F1D6B9955}"/>
              </a:ext>
            </a:extLst>
          </p:cNvPr>
          <p:cNvSpPr>
            <a:spLocks noGrp="1"/>
          </p:cNvSpPr>
          <p:nvPr>
            <p:ph type="body" idx="1"/>
          </p:nvPr>
        </p:nvSpPr>
        <p:spPr/>
        <p:txBody>
          <a:bodyPr/>
          <a:lstStyle/>
          <a:p>
            <a:endParaRPr lang="ru-RU"/>
          </a:p>
        </p:txBody>
      </p:sp>
    </p:spTree>
    <p:extLst>
      <p:ext uri="{BB962C8B-B14F-4D97-AF65-F5344CB8AC3E}">
        <p14:creationId xmlns:p14="http://schemas.microsoft.com/office/powerpoint/2010/main" val="14271711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echplugged.com/wp-content/uploads/2022/03/pki-770x54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3416"/>
            <a:ext cx="6703402" cy="4709794"/>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2537791" y="581861"/>
            <a:ext cx="7116417" cy="915603"/>
          </a:xfrm>
        </p:spPr>
        <p:txBody>
          <a:bodyPr>
            <a:normAutofit/>
          </a:bodyPr>
          <a:lstStyle/>
          <a:p>
            <a:pPr algn="ctr"/>
            <a:r>
              <a:rPr kumimoji="0" lang="ru-RU"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T Hoves DemiBold" panose="02000503030000020004"/>
                <a:ea typeface="+mn-ea"/>
                <a:cs typeface="+mn-cs"/>
              </a:rPr>
              <a:t>Public Key Infrastructure</a:t>
            </a:r>
            <a:endParaRPr lang="ru-RU" sz="8800" dirty="0">
              <a:effectLst>
                <a:outerShdw blurRad="38100" dist="38100" dir="2700000" algn="tl">
                  <a:srgbClr val="000000">
                    <a:alpha val="43137"/>
                  </a:srgbClr>
                </a:outerShdw>
              </a:effectLst>
              <a:latin typeface="TT Hoves DemiBold" panose="02000503030000020004"/>
            </a:endParaRPr>
          </a:p>
        </p:txBody>
      </p:sp>
      <p:sp>
        <p:nvSpPr>
          <p:cNvPr id="5" name="Текст 4">
            <a:extLst>
              <a:ext uri="{FF2B5EF4-FFF2-40B4-BE49-F238E27FC236}">
                <a16:creationId xmlns:a16="http://schemas.microsoft.com/office/drawing/2014/main" id="{20C15A83-6068-4F65-B5BC-DC15B9711105}"/>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a:latin typeface="TT Hoves" panose="02000503030000020004" pitchFamily="2" charset="-52"/>
              </a:rPr>
              <a:t>TLS </a:t>
            </a:r>
            <a:r>
              <a:rPr lang="ru-RU" sz="1200" dirty="0">
                <a:latin typeface="TT Hoves" panose="02000503030000020004" pitchFamily="2" charset="-52"/>
              </a:rPr>
              <a:t>и шифрование трафика</a:t>
            </a:r>
            <a:endParaRPr lang="en-US" sz="1200" dirty="0">
              <a:latin typeface="TT Hoves" panose="02000503030000020004" pitchFamily="2" charset="-52"/>
            </a:endParaRPr>
          </a:p>
          <a:p>
            <a:pPr marL="0" indent="0">
              <a:buNone/>
            </a:pPr>
            <a:endParaRPr lang="ru-RU" sz="1200" dirty="0">
              <a:latin typeface="TT Hoves"/>
            </a:endParaRPr>
          </a:p>
        </p:txBody>
      </p:sp>
      <p:sp>
        <p:nvSpPr>
          <p:cNvPr id="7" name="TextBox 6">
            <a:extLst>
              <a:ext uri="{FF2B5EF4-FFF2-40B4-BE49-F238E27FC236}">
                <a16:creationId xmlns:a16="http://schemas.microsoft.com/office/drawing/2014/main" id="{D2CBE1B9-51A4-4DE9-AE88-A0D331232A39}"/>
              </a:ext>
            </a:extLst>
          </p:cNvPr>
          <p:cNvSpPr txBox="1"/>
          <p:nvPr/>
        </p:nvSpPr>
        <p:spPr>
          <a:xfrm>
            <a:off x="6703402" y="2544023"/>
            <a:ext cx="4786233" cy="2037916"/>
          </a:xfrm>
          <a:prstGeom prst="rect">
            <a:avLst/>
          </a:prstGeom>
          <a:noFill/>
        </p:spPr>
        <p:txBody>
          <a:bodyPr wrap="square">
            <a:spAutoFit/>
          </a:bodyPr>
          <a:lstStyle/>
          <a:p>
            <a:pPr algn="just"/>
            <a:r>
              <a:rPr lang="ru-RU" b="1" dirty="0">
                <a:solidFill>
                  <a:srgbClr val="FF0000"/>
                </a:solidFill>
                <a:latin typeface="TT Hoves" panose="02000503030000020004"/>
              </a:rPr>
              <a:t>Инфраструктура открытых ключей (Public Key Infrastructure) </a:t>
            </a:r>
            <a:r>
              <a:rPr lang="ru-RU" dirty="0">
                <a:latin typeface="TT Hoves" panose="02000503030000020004"/>
              </a:rPr>
              <a:t>— набор средств (технических, материальных, людских и т. д.), распределённых служб и компонентов, в совокупности используемых для поддержки </a:t>
            </a:r>
            <a:r>
              <a:rPr lang="ru-RU" dirty="0" err="1">
                <a:latin typeface="TT Hoves" panose="02000503030000020004"/>
              </a:rPr>
              <a:t>криптозадач</a:t>
            </a:r>
            <a:r>
              <a:rPr lang="ru-RU" dirty="0">
                <a:latin typeface="TT Hoves" panose="02000503030000020004"/>
              </a:rPr>
              <a:t> на основе закрытого и открытого ключей. </a:t>
            </a:r>
          </a:p>
        </p:txBody>
      </p:sp>
    </p:spTree>
    <p:extLst>
      <p:ext uri="{BB962C8B-B14F-4D97-AF65-F5344CB8AC3E}">
        <p14:creationId xmlns:p14="http://schemas.microsoft.com/office/powerpoint/2010/main" val="95592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https://www.w3.org/2005/01/timelines/timeline-2500x998.png">
            <a:extLst>
              <a:ext uri="{FF2B5EF4-FFF2-40B4-BE49-F238E27FC236}">
                <a16:creationId xmlns:a16="http://schemas.microsoft.com/office/drawing/2014/main" id="{556BFB88-9E8B-4471-9A7E-6372DD0484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6" t="21611" r="39992" b="2613"/>
          <a:stretch/>
        </p:blipFill>
        <p:spPr bwMode="auto">
          <a:xfrm>
            <a:off x="-1" y="228598"/>
            <a:ext cx="11357013" cy="6629402"/>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a:extLst>
              <a:ext uri="{FF2B5EF4-FFF2-40B4-BE49-F238E27FC236}">
                <a16:creationId xmlns:a16="http://schemas.microsoft.com/office/drawing/2014/main" id="{6DD9D66F-58AB-46CC-893F-3407807970DC}"/>
              </a:ext>
            </a:extLst>
          </p:cNvPr>
          <p:cNvSpPr/>
          <p:nvPr/>
        </p:nvSpPr>
        <p:spPr>
          <a:xfrm>
            <a:off x="178904" y="334528"/>
            <a:ext cx="2710364" cy="291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a:extLst>
              <a:ext uri="{FF2B5EF4-FFF2-40B4-BE49-F238E27FC236}">
                <a16:creationId xmlns:a16="http://schemas.microsoft.com/office/drawing/2014/main" id="{430CCE53-9786-40C8-8E0D-BBD2F41A2683}"/>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0A7F9B99-6056-4865-B225-E80B7A47A21F}"/>
              </a:ext>
            </a:extLst>
          </p:cNvPr>
          <p:cNvPicPr>
            <a:picLocks noChangeAspect="1"/>
          </p:cNvPicPr>
          <p:nvPr/>
        </p:nvPicPr>
        <p:blipFill rotWithShape="1">
          <a:blip r:embed="rId4"/>
          <a:srcRect t="6124" r="7863" b="7863"/>
          <a:stretch/>
        </p:blipFill>
        <p:spPr>
          <a:xfrm>
            <a:off x="11357012" y="430259"/>
            <a:ext cx="400979" cy="390963"/>
          </a:xfrm>
          <a:prstGeom prst="rect">
            <a:avLst/>
          </a:prstGeom>
        </p:spPr>
      </p:pic>
      <p:sp>
        <p:nvSpPr>
          <p:cNvPr id="6" name="Текст 4">
            <a:extLst>
              <a:ext uri="{FF2B5EF4-FFF2-40B4-BE49-F238E27FC236}">
                <a16:creationId xmlns:a16="http://schemas.microsoft.com/office/drawing/2014/main" id="{6F5966A3-6C72-400E-8425-0DE0E8F0C94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pic>
        <p:nvPicPr>
          <p:cNvPr id="8" name="Рисунок 7">
            <a:extLst>
              <a:ext uri="{FF2B5EF4-FFF2-40B4-BE49-F238E27FC236}">
                <a16:creationId xmlns:a16="http://schemas.microsoft.com/office/drawing/2014/main" id="{E97E72D0-D2D0-4F5C-8877-3EE633B4A111}"/>
              </a:ext>
            </a:extLst>
          </p:cNvPr>
          <p:cNvPicPr>
            <a:picLocks noChangeAspect="1"/>
          </p:cNvPicPr>
          <p:nvPr/>
        </p:nvPicPr>
        <p:blipFill>
          <a:blip r:embed="rId6"/>
          <a:stretch>
            <a:fillRect/>
          </a:stretch>
        </p:blipFill>
        <p:spPr>
          <a:xfrm>
            <a:off x="1347001" y="644985"/>
            <a:ext cx="2381582" cy="352474"/>
          </a:xfrm>
          <a:prstGeom prst="rect">
            <a:avLst/>
          </a:prstGeom>
        </p:spPr>
      </p:pic>
      <p:sp>
        <p:nvSpPr>
          <p:cNvPr id="4" name="Прямоугольник 3">
            <a:extLst>
              <a:ext uri="{FF2B5EF4-FFF2-40B4-BE49-F238E27FC236}">
                <a16:creationId xmlns:a16="http://schemas.microsoft.com/office/drawing/2014/main" id="{9EF61544-73AD-442B-BD7D-E7BD210E799C}"/>
              </a:ext>
            </a:extLst>
          </p:cNvPr>
          <p:cNvSpPr/>
          <p:nvPr/>
        </p:nvSpPr>
        <p:spPr>
          <a:xfrm>
            <a:off x="11251096" y="5625548"/>
            <a:ext cx="198782" cy="390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456618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2CBE1B9-51A4-4DE9-AE88-A0D331232A39}"/>
              </a:ext>
            </a:extLst>
          </p:cNvPr>
          <p:cNvSpPr txBox="1"/>
          <p:nvPr/>
        </p:nvSpPr>
        <p:spPr>
          <a:xfrm>
            <a:off x="353585" y="1744018"/>
            <a:ext cx="11105051" cy="3693319"/>
          </a:xfrm>
          <a:prstGeom prst="rect">
            <a:avLst/>
          </a:prstGeom>
          <a:noFill/>
        </p:spPr>
        <p:txBody>
          <a:bodyPr wrap="square">
            <a:spAutoFit/>
          </a:bodyPr>
          <a:lstStyle/>
          <a:p>
            <a:pPr algn="just"/>
            <a:r>
              <a:rPr lang="ru-RU" b="1" dirty="0">
                <a:latin typeface="TT Hoves" panose="02000503030000020004"/>
              </a:rPr>
              <a:t>В основе PKI лежит использование криптографической системы с открытым ключом и несколько основных принципов:</a:t>
            </a:r>
          </a:p>
          <a:p>
            <a:pPr algn="just"/>
            <a:endParaRPr lang="ru-RU" b="1" dirty="0">
              <a:latin typeface="TT Hoves" panose="02000503030000020004"/>
            </a:endParaRPr>
          </a:p>
          <a:p>
            <a:pPr marL="285750" indent="-285750" algn="just">
              <a:buClr>
                <a:srgbClr val="FF0000"/>
              </a:buClr>
              <a:buFont typeface="Wingdings" panose="05000000000000000000" pitchFamily="2" charset="2"/>
              <a:buChar char="v"/>
            </a:pPr>
            <a:r>
              <a:rPr lang="ru-RU" b="1" dirty="0">
                <a:solidFill>
                  <a:srgbClr val="FF0000"/>
                </a:solidFill>
                <a:latin typeface="TT Hoves" panose="02000503030000020004"/>
              </a:rPr>
              <a:t>Закрытый ключ </a:t>
            </a:r>
            <a:r>
              <a:rPr lang="ru-RU" dirty="0">
                <a:latin typeface="TT Hoves" panose="02000503030000020004"/>
              </a:rPr>
              <a:t>(</a:t>
            </a:r>
            <a:r>
              <a:rPr lang="ru-RU" dirty="0" err="1">
                <a:latin typeface="TT Hoves" panose="02000503030000020004"/>
              </a:rPr>
              <a:t>private</a:t>
            </a:r>
            <a:r>
              <a:rPr lang="ru-RU" dirty="0">
                <a:latin typeface="TT Hoves" panose="02000503030000020004"/>
              </a:rPr>
              <a:t> </a:t>
            </a:r>
            <a:r>
              <a:rPr lang="ru-RU" dirty="0" err="1">
                <a:latin typeface="TT Hoves" panose="02000503030000020004"/>
              </a:rPr>
              <a:t>key</a:t>
            </a:r>
            <a:r>
              <a:rPr lang="ru-RU" dirty="0">
                <a:latin typeface="TT Hoves" panose="02000503030000020004"/>
              </a:rPr>
              <a:t>) известен только его владельцу;</a:t>
            </a:r>
          </a:p>
          <a:p>
            <a:pPr marL="285750" indent="-285750" algn="just">
              <a:buClr>
                <a:srgbClr val="FF0000"/>
              </a:buClr>
              <a:buFont typeface="Wingdings" panose="05000000000000000000" pitchFamily="2" charset="2"/>
              <a:buChar char="v"/>
            </a:pPr>
            <a:endParaRPr lang="ru-RU"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Удостоверяющий центр (УЦ или CA - </a:t>
            </a:r>
            <a:r>
              <a:rPr lang="ru-RU" dirty="0" err="1">
                <a:latin typeface="TT Hoves" panose="02000503030000020004"/>
              </a:rPr>
              <a:t>Certificate</a:t>
            </a:r>
            <a:r>
              <a:rPr lang="ru-RU" dirty="0">
                <a:latin typeface="TT Hoves" panose="02000503030000020004"/>
              </a:rPr>
              <a:t> Authority) создает электронный документ — </a:t>
            </a:r>
            <a:r>
              <a:rPr lang="ru-RU" b="1" dirty="0">
                <a:solidFill>
                  <a:srgbClr val="FF0000"/>
                </a:solidFill>
                <a:latin typeface="TT Hoves" panose="02000503030000020004"/>
              </a:rPr>
              <a:t>сертификат открытого ключа</a:t>
            </a:r>
            <a:r>
              <a:rPr lang="ru-RU" dirty="0">
                <a:latin typeface="TT Hoves" panose="02000503030000020004"/>
              </a:rPr>
              <a:t>, таким образом удостоверяя факт того, что закрытый (секретный) ключ известен эксклюзивно владельцу этого сертификата, </a:t>
            </a:r>
            <a:r>
              <a:rPr lang="ru-RU" b="1" dirty="0">
                <a:latin typeface="TT Hoves" panose="02000503030000020004"/>
              </a:rPr>
              <a:t>открытый ключ (</a:t>
            </a:r>
            <a:r>
              <a:rPr lang="ru-RU" b="1" dirty="0" err="1">
                <a:latin typeface="TT Hoves" panose="02000503030000020004"/>
              </a:rPr>
              <a:t>public</a:t>
            </a:r>
            <a:r>
              <a:rPr lang="ru-RU" b="1" dirty="0">
                <a:latin typeface="TT Hoves" panose="02000503030000020004"/>
              </a:rPr>
              <a:t> </a:t>
            </a:r>
            <a:r>
              <a:rPr lang="ru-RU" b="1" dirty="0" err="1">
                <a:latin typeface="TT Hoves" panose="02000503030000020004"/>
              </a:rPr>
              <a:t>key</a:t>
            </a:r>
            <a:r>
              <a:rPr lang="ru-RU" b="1" dirty="0">
                <a:latin typeface="TT Hoves" panose="02000503030000020004"/>
              </a:rPr>
              <a:t>) свободно передается</a:t>
            </a:r>
            <a:r>
              <a:rPr lang="ru-RU" dirty="0">
                <a:latin typeface="TT Hoves" panose="02000503030000020004"/>
              </a:rPr>
              <a:t>;</a:t>
            </a:r>
          </a:p>
          <a:p>
            <a:pPr marL="285750" indent="-285750" algn="just">
              <a:buClr>
                <a:srgbClr val="FF0000"/>
              </a:buClr>
              <a:buFont typeface="Wingdings" panose="05000000000000000000" pitchFamily="2" charset="2"/>
              <a:buChar char="v"/>
            </a:pPr>
            <a:endParaRPr lang="ru-RU"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Никто не доверяет друг другу, но все доверяют удостоверяющему центру;</a:t>
            </a:r>
          </a:p>
          <a:p>
            <a:pPr marL="285750" indent="-285750" algn="just">
              <a:buClr>
                <a:srgbClr val="FF0000"/>
              </a:buClr>
              <a:buFont typeface="Wingdings" panose="05000000000000000000" pitchFamily="2" charset="2"/>
              <a:buChar char="v"/>
            </a:pPr>
            <a:endParaRPr lang="ru-RU"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Удостоверяющий центр подтверждает или опровергает принадлежность открытого ключа заданному лицу, которое владеет соответствующим закрытым ключом.</a:t>
            </a:r>
          </a:p>
        </p:txBody>
      </p:sp>
      <p:sp>
        <p:nvSpPr>
          <p:cNvPr id="9" name="Текст 4">
            <a:extLst>
              <a:ext uri="{FF2B5EF4-FFF2-40B4-BE49-F238E27FC236}">
                <a16:creationId xmlns:a16="http://schemas.microsoft.com/office/drawing/2014/main" id="{82DFAC7C-3A61-485D-BBA8-A840C94ED176}"/>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a:latin typeface="TT Hoves" panose="02000503030000020004" pitchFamily="2" charset="-52"/>
              </a:rPr>
              <a:t>TLS </a:t>
            </a:r>
            <a:r>
              <a:rPr lang="ru-RU" sz="1200" dirty="0">
                <a:latin typeface="TT Hoves" panose="02000503030000020004" pitchFamily="2" charset="-52"/>
              </a:rPr>
              <a:t>и шифрование трафика</a:t>
            </a:r>
            <a:endParaRPr lang="en-US" sz="1200" dirty="0">
              <a:latin typeface="TT Hoves" panose="02000503030000020004" pitchFamily="2" charset="-52"/>
            </a:endParaRPr>
          </a:p>
          <a:p>
            <a:pPr marL="0" indent="0">
              <a:buNone/>
            </a:pPr>
            <a:endParaRPr lang="ru-RU" sz="1200" dirty="0">
              <a:latin typeface="TT Hoves"/>
            </a:endParaRPr>
          </a:p>
        </p:txBody>
      </p:sp>
      <p:sp>
        <p:nvSpPr>
          <p:cNvPr id="8" name="Заголовок 1">
            <a:extLst>
              <a:ext uri="{FF2B5EF4-FFF2-40B4-BE49-F238E27FC236}">
                <a16:creationId xmlns:a16="http://schemas.microsoft.com/office/drawing/2014/main" id="{C462AF78-D855-42E1-90B1-19F1C229E63B}"/>
              </a:ext>
            </a:extLst>
          </p:cNvPr>
          <p:cNvSpPr txBox="1">
            <a:spLocks/>
          </p:cNvSpPr>
          <p:nvPr/>
        </p:nvSpPr>
        <p:spPr>
          <a:xfrm>
            <a:off x="2537791" y="581861"/>
            <a:ext cx="7116417" cy="915603"/>
          </a:xfrm>
          <a:prstGeom prst="rect">
            <a:avLst/>
          </a:prstGeom>
        </p:spPr>
        <p:txBody>
          <a:bodyPr vert="horz" lIns="91440" tIns="45720" rIns="91440" bIns="45720" rtlCol="0" anchor="t">
            <a:normAutofit/>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pPr algn="ctr"/>
            <a:r>
              <a:rPr lang="ru-RU">
                <a:solidFill>
                  <a:prstClr val="black"/>
                </a:solidFill>
                <a:effectLst>
                  <a:outerShdw blurRad="38100" dist="38100" dir="2700000" algn="tl">
                    <a:srgbClr val="000000">
                      <a:alpha val="43137"/>
                    </a:srgbClr>
                  </a:outerShdw>
                </a:effectLst>
                <a:latin typeface="TT Hoves DemiBold" panose="02000503030000020004"/>
                <a:ea typeface="+mn-ea"/>
                <a:cs typeface="+mn-cs"/>
              </a:rPr>
              <a:t>Public Key Infrastructure</a:t>
            </a:r>
            <a:endParaRPr lang="ru-RU" sz="8800" dirty="0">
              <a:effectLst>
                <a:outerShdw blurRad="38100" dist="38100" dir="2700000" algn="tl">
                  <a:srgbClr val="000000">
                    <a:alpha val="43137"/>
                  </a:srgbClr>
                </a:outerShdw>
              </a:effectLst>
              <a:latin typeface="TT Hoves DemiBold" panose="02000503030000020004"/>
            </a:endParaRPr>
          </a:p>
        </p:txBody>
      </p:sp>
    </p:spTree>
    <p:extLst>
      <p:ext uri="{BB962C8B-B14F-4D97-AF65-F5344CB8AC3E}">
        <p14:creationId xmlns:p14="http://schemas.microsoft.com/office/powerpoint/2010/main" val="15976449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p:cNvSpPr txBox="1">
            <a:spLocks/>
          </p:cNvSpPr>
          <p:nvPr/>
        </p:nvSpPr>
        <p:spPr>
          <a:xfrm>
            <a:off x="1274672" y="551983"/>
            <a:ext cx="9642655" cy="11882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ru-RU" dirty="0">
                <a:effectLst>
                  <a:outerShdw blurRad="38100" dist="38100" dir="2700000" algn="tl">
                    <a:srgbClr val="000000">
                      <a:alpha val="43137"/>
                    </a:srgbClr>
                  </a:outerShdw>
                </a:effectLst>
                <a:latin typeface="TT Hoves DemiBold"/>
              </a:rPr>
              <a:t>Доверенные центры сертификации</a:t>
            </a:r>
          </a:p>
        </p:txBody>
      </p:sp>
      <p:sp>
        <p:nvSpPr>
          <p:cNvPr id="2" name="Прямоугольник 1"/>
          <p:cNvSpPr/>
          <p:nvPr/>
        </p:nvSpPr>
        <p:spPr>
          <a:xfrm>
            <a:off x="6096000" y="2072814"/>
            <a:ext cx="5229451" cy="3731639"/>
          </a:xfrm>
          <a:prstGeom prst="rect">
            <a:avLst/>
          </a:prstGeom>
        </p:spPr>
        <p:txBody>
          <a:bodyPr wrap="square">
            <a:spAutoFit/>
          </a:bodyPr>
          <a:lstStyle/>
          <a:p>
            <a:pPr marL="285750" indent="-285750" algn="just">
              <a:buClr>
                <a:schemeClr val="accent1"/>
              </a:buClr>
              <a:buFont typeface="Wingdings" panose="05000000000000000000" pitchFamily="2" charset="2"/>
              <a:buChar char="v"/>
            </a:pPr>
            <a:r>
              <a:rPr lang="ru-RU" b="1" dirty="0">
                <a:solidFill>
                  <a:schemeClr val="accent1"/>
                </a:solidFill>
                <a:latin typeface="TT Hoves" panose="02000503030000020004"/>
              </a:rPr>
              <a:t>Центр сертификации (</a:t>
            </a:r>
            <a:r>
              <a:rPr lang="ru-RU" b="1" dirty="0" err="1">
                <a:solidFill>
                  <a:schemeClr val="accent1"/>
                </a:solidFill>
                <a:latin typeface="TT Hoves" panose="02000503030000020004"/>
              </a:rPr>
              <a:t>Certificate</a:t>
            </a:r>
            <a:r>
              <a:rPr lang="ru-RU" b="1" dirty="0">
                <a:solidFill>
                  <a:schemeClr val="accent1"/>
                </a:solidFill>
                <a:latin typeface="TT Hoves" panose="02000503030000020004"/>
              </a:rPr>
              <a:t> </a:t>
            </a:r>
            <a:r>
              <a:rPr lang="ru-RU" b="1" dirty="0" err="1">
                <a:solidFill>
                  <a:schemeClr val="accent1"/>
                </a:solidFill>
                <a:latin typeface="TT Hoves" panose="02000503030000020004"/>
              </a:rPr>
              <a:t>Authority</a:t>
            </a:r>
            <a:r>
              <a:rPr lang="ru-RU" b="1" dirty="0">
                <a:solidFill>
                  <a:schemeClr val="accent1"/>
                </a:solidFill>
                <a:latin typeface="TT Hoves" panose="02000503030000020004"/>
              </a:rPr>
              <a:t>) </a:t>
            </a:r>
            <a:r>
              <a:rPr lang="ru-RU" dirty="0">
                <a:latin typeface="TT Hoves" panose="02000503030000020004"/>
              </a:rPr>
              <a:t>— является основной структурой, формирующей цифровые сертификаты подчиненных центров сертификации и конечных пользователей.</a:t>
            </a:r>
          </a:p>
          <a:p>
            <a:pPr marL="285750" indent="-285750" algn="just">
              <a:buClr>
                <a:schemeClr val="accent1"/>
              </a:buClr>
              <a:buFont typeface="Wingdings" panose="05000000000000000000" pitchFamily="2" charset="2"/>
              <a:buChar char="v"/>
            </a:pPr>
            <a:endParaRPr lang="ru-RU" dirty="0">
              <a:latin typeface="TT Hoves" panose="02000503030000020004"/>
            </a:endParaRPr>
          </a:p>
          <a:p>
            <a:pPr marL="285750" indent="-285750" algn="just">
              <a:buClr>
                <a:schemeClr val="accent1"/>
              </a:buClr>
              <a:buFont typeface="Wingdings" panose="05000000000000000000" pitchFamily="2" charset="2"/>
              <a:buChar char="v"/>
            </a:pPr>
            <a:r>
              <a:rPr lang="ru-RU" b="1" dirty="0">
                <a:latin typeface="TT Hoves" panose="02000503030000020004"/>
              </a:rPr>
              <a:t>Задача центра сертификации </a:t>
            </a:r>
            <a:r>
              <a:rPr lang="ru-RU" dirty="0">
                <a:latin typeface="TT Hoves" panose="02000503030000020004"/>
              </a:rPr>
              <a:t>— подтверждать подлинность ключей шифрования с помощью сертификатов электронной подписи.  </a:t>
            </a:r>
          </a:p>
          <a:p>
            <a:pPr marL="285750" indent="-285750" algn="just">
              <a:buClr>
                <a:schemeClr val="accent1"/>
              </a:buClr>
              <a:buFont typeface="Wingdings" panose="05000000000000000000" pitchFamily="2" charset="2"/>
              <a:buChar char="v"/>
            </a:pPr>
            <a:endParaRPr lang="ru-RU" dirty="0">
              <a:latin typeface="TT Hoves" panose="02000503030000020004"/>
            </a:endParaRPr>
          </a:p>
          <a:p>
            <a:pPr marL="285750" indent="-285750" algn="just">
              <a:buClr>
                <a:schemeClr val="accent1"/>
              </a:buClr>
              <a:buFont typeface="Wingdings" panose="05000000000000000000" pitchFamily="2" charset="2"/>
              <a:buChar char="v"/>
            </a:pPr>
            <a:r>
              <a:rPr lang="ru-RU" b="1" dirty="0">
                <a:latin typeface="TT Hoves" panose="02000503030000020004"/>
              </a:rPr>
              <a:t>Сертификат открытого ключа</a:t>
            </a:r>
            <a:r>
              <a:rPr lang="ru-RU" dirty="0">
                <a:latin typeface="TT Hoves" panose="02000503030000020004"/>
              </a:rPr>
              <a:t> — это данные пользователя/сервера и его открытый ключ, скреплённые электронной подписью удостоверяющего центра. </a:t>
            </a:r>
          </a:p>
        </p:txBody>
      </p:sp>
      <p:pic>
        <p:nvPicPr>
          <p:cNvPr id="4" name="Рисунок 3">
            <a:extLst>
              <a:ext uri="{FF2B5EF4-FFF2-40B4-BE49-F238E27FC236}">
                <a16:creationId xmlns:a16="http://schemas.microsoft.com/office/drawing/2014/main" id="{3EE88594-A962-483C-8618-2259C8BD538B}"/>
              </a:ext>
            </a:extLst>
          </p:cNvPr>
          <p:cNvPicPr>
            <a:picLocks noChangeAspect="1"/>
          </p:cNvPicPr>
          <p:nvPr/>
        </p:nvPicPr>
        <p:blipFill>
          <a:blip r:embed="rId3"/>
          <a:stretch>
            <a:fillRect/>
          </a:stretch>
        </p:blipFill>
        <p:spPr>
          <a:xfrm>
            <a:off x="353585" y="1649896"/>
            <a:ext cx="5414106" cy="4154557"/>
          </a:xfrm>
          <a:prstGeom prst="rect">
            <a:avLst/>
          </a:prstGeom>
        </p:spPr>
      </p:pic>
      <p:sp>
        <p:nvSpPr>
          <p:cNvPr id="8" name="Текст 4">
            <a:extLst>
              <a:ext uri="{FF2B5EF4-FFF2-40B4-BE49-F238E27FC236}">
                <a16:creationId xmlns:a16="http://schemas.microsoft.com/office/drawing/2014/main" id="{DBADEFF1-C82E-4D77-AB9D-1BFC7E94D371}"/>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a:latin typeface="TT Hoves" panose="02000503030000020004" pitchFamily="2" charset="-52"/>
              </a:rPr>
              <a:t>TLS </a:t>
            </a:r>
            <a:r>
              <a:rPr lang="ru-RU" sz="1200" dirty="0">
                <a:latin typeface="TT Hoves" panose="02000503030000020004" pitchFamily="2" charset="-52"/>
              </a:rPr>
              <a:t>и шифрование трафика</a:t>
            </a:r>
            <a:endParaRPr lang="en-US" sz="1200" dirty="0">
              <a:latin typeface="TT Hoves" panose="02000503030000020004" pitchFamily="2" charset="-52"/>
            </a:endParaRPr>
          </a:p>
          <a:p>
            <a:pPr marL="0" indent="0">
              <a:buNone/>
            </a:pPr>
            <a:endParaRPr lang="ru-RU" sz="1200" dirty="0">
              <a:latin typeface="TT Hoves"/>
            </a:endParaRPr>
          </a:p>
        </p:txBody>
      </p:sp>
    </p:spTree>
    <p:extLst>
      <p:ext uri="{BB962C8B-B14F-4D97-AF65-F5344CB8AC3E}">
        <p14:creationId xmlns:p14="http://schemas.microsoft.com/office/powerpoint/2010/main" val="1764961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ssl tls handshake process - how does tls work">
            <a:extLst>
              <a:ext uri="{FF2B5EF4-FFF2-40B4-BE49-F238E27FC236}">
                <a16:creationId xmlns:a16="http://schemas.microsoft.com/office/drawing/2014/main" id="{7274D97E-47DE-E5E3-3A7E-E0AE941F6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6" y="2117035"/>
            <a:ext cx="5301721" cy="3468898"/>
          </a:xfrm>
          <a:prstGeom prst="rect">
            <a:avLst/>
          </a:prstGeom>
          <a:noFill/>
          <a:extLst>
            <a:ext uri="{909E8E84-426E-40DD-AFC4-6F175D3DCCD1}">
              <a14:hiddenFill xmlns:a14="http://schemas.microsoft.com/office/drawing/2010/main">
                <a:solidFill>
                  <a:srgbClr val="FFFFFF"/>
                </a:solidFill>
              </a14:hiddenFill>
            </a:ext>
          </a:extLst>
        </p:spPr>
      </p:pic>
      <p:sp>
        <p:nvSpPr>
          <p:cNvPr id="6" name="Текст 4">
            <a:extLst>
              <a:ext uri="{FF2B5EF4-FFF2-40B4-BE49-F238E27FC236}">
                <a16:creationId xmlns:a16="http://schemas.microsoft.com/office/drawing/2014/main" id="{F6EA0056-F810-414B-A098-2DA12DBA30A7}"/>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a:latin typeface="TT Hoves" panose="02000503030000020004" pitchFamily="2" charset="-52"/>
              </a:rPr>
              <a:t>TLS </a:t>
            </a:r>
            <a:r>
              <a:rPr lang="ru-RU" sz="1200" dirty="0">
                <a:latin typeface="TT Hoves" panose="02000503030000020004" pitchFamily="2" charset="-52"/>
              </a:rPr>
              <a:t>и шифрование трафика</a:t>
            </a:r>
            <a:endParaRPr lang="en-US" sz="1200" dirty="0">
              <a:latin typeface="TT Hoves" panose="02000503030000020004" pitchFamily="2" charset="-52"/>
            </a:endParaRPr>
          </a:p>
          <a:p>
            <a:pPr marL="0" indent="0">
              <a:buNone/>
            </a:pPr>
            <a:endParaRPr lang="ru-RU" sz="1200" dirty="0">
              <a:latin typeface="TT Hoves"/>
            </a:endParaRPr>
          </a:p>
        </p:txBody>
      </p:sp>
      <p:sp>
        <p:nvSpPr>
          <p:cNvPr id="5" name="Заголовок 1">
            <a:extLst>
              <a:ext uri="{FF2B5EF4-FFF2-40B4-BE49-F238E27FC236}">
                <a16:creationId xmlns:a16="http://schemas.microsoft.com/office/drawing/2014/main" id="{4135881B-03E5-4397-952D-E35F8014747B}"/>
              </a:ext>
            </a:extLst>
          </p:cNvPr>
          <p:cNvSpPr txBox="1">
            <a:spLocks/>
          </p:cNvSpPr>
          <p:nvPr/>
        </p:nvSpPr>
        <p:spPr>
          <a:xfrm>
            <a:off x="3493425" y="576298"/>
            <a:ext cx="5205146" cy="9145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ffectLst>
                  <a:outerShdw blurRad="38100" dist="38100" dir="2700000" algn="tl">
                    <a:srgbClr val="000000">
                      <a:alpha val="43137"/>
                    </a:srgbClr>
                  </a:outerShdw>
                </a:effectLst>
                <a:latin typeface="TT Hoves DemiBold" panose="02000503030000020004"/>
              </a:rPr>
              <a:t>SSL/TLS</a:t>
            </a:r>
            <a:r>
              <a:rPr lang="ru-RU" dirty="0">
                <a:effectLst>
                  <a:outerShdw blurRad="38100" dist="38100" dir="2700000" algn="tl">
                    <a:srgbClr val="000000">
                      <a:alpha val="43137"/>
                    </a:srgbClr>
                  </a:outerShdw>
                </a:effectLst>
                <a:latin typeface="TT Hoves DemiBold" panose="02000503030000020004"/>
              </a:rPr>
              <a:t>-рукопожатие</a:t>
            </a:r>
            <a:endParaRPr lang="en-US" dirty="0">
              <a:effectLst>
                <a:outerShdw blurRad="38100" dist="38100" dir="2700000" algn="tl">
                  <a:srgbClr val="000000">
                    <a:alpha val="43137"/>
                  </a:srgbClr>
                </a:outerShdw>
              </a:effectLst>
              <a:latin typeface="TT Hoves DemiBold" panose="02000503030000020004"/>
            </a:endParaRPr>
          </a:p>
        </p:txBody>
      </p:sp>
      <p:sp>
        <p:nvSpPr>
          <p:cNvPr id="7" name="TextBox 6">
            <a:extLst>
              <a:ext uri="{FF2B5EF4-FFF2-40B4-BE49-F238E27FC236}">
                <a16:creationId xmlns:a16="http://schemas.microsoft.com/office/drawing/2014/main" id="{5A8B51E1-40C6-4CC5-BE91-FA833BDF06A4}"/>
              </a:ext>
            </a:extLst>
          </p:cNvPr>
          <p:cNvSpPr txBox="1"/>
          <p:nvPr/>
        </p:nvSpPr>
        <p:spPr>
          <a:xfrm>
            <a:off x="6095998" y="2346389"/>
            <a:ext cx="5205146" cy="2871182"/>
          </a:xfrm>
          <a:prstGeom prst="rect">
            <a:avLst/>
          </a:prstGeom>
          <a:noFill/>
        </p:spPr>
        <p:txBody>
          <a:bodyPr wrap="square">
            <a:spAutoFit/>
          </a:bodyPr>
          <a:lstStyle/>
          <a:p>
            <a:pPr marL="285750" indent="-285750" algn="just">
              <a:buClr>
                <a:srgbClr val="FF0000"/>
              </a:buClr>
              <a:buFont typeface="Wingdings" panose="05000000000000000000" pitchFamily="2" charset="2"/>
              <a:buChar char="v"/>
            </a:pPr>
            <a:r>
              <a:rPr lang="ru-RU" dirty="0">
                <a:latin typeface="TT Hoves" panose="02000503030000020004"/>
              </a:rPr>
              <a:t>В HTTPS-соединении участвуют две стороны: клиент (инициатор соединения, обычно веб-браузер) и сервер. </a:t>
            </a:r>
            <a:endParaRPr lang="en-US" dirty="0">
              <a:latin typeface="TT Hoves" panose="02000503030000020004"/>
            </a:endParaRPr>
          </a:p>
          <a:p>
            <a:pPr marL="285750" indent="-285750" algn="just">
              <a:buClr>
                <a:srgbClr val="FF0000"/>
              </a:buClr>
              <a:buFont typeface="Wingdings" panose="05000000000000000000" pitchFamily="2" charset="2"/>
              <a:buChar char="v"/>
            </a:pPr>
            <a:endParaRPr lang="en-US" dirty="0">
              <a:latin typeface="TT Hoves" panose="02000503030000020004"/>
            </a:endParaRPr>
          </a:p>
          <a:p>
            <a:pPr marL="285750" indent="-285750" algn="just">
              <a:buClr>
                <a:srgbClr val="FF0000"/>
              </a:buClr>
              <a:buFont typeface="Wingdings" panose="05000000000000000000" pitchFamily="2" charset="2"/>
              <a:buChar char="v"/>
            </a:pPr>
            <a:r>
              <a:rPr lang="ru-RU" b="1" dirty="0">
                <a:solidFill>
                  <a:schemeClr val="accent1"/>
                </a:solidFill>
                <a:latin typeface="TT Hoves" panose="02000503030000020004"/>
              </a:rPr>
              <a:t>Цель рукопожатия </a:t>
            </a:r>
            <a:r>
              <a:rPr lang="en-US" b="1" dirty="0">
                <a:solidFill>
                  <a:schemeClr val="accent1"/>
                </a:solidFill>
                <a:latin typeface="TT Hoves" panose="02000503030000020004"/>
              </a:rPr>
              <a:t>SSL/</a:t>
            </a:r>
            <a:r>
              <a:rPr lang="ru-RU" b="1" dirty="0">
                <a:solidFill>
                  <a:schemeClr val="accent1"/>
                </a:solidFill>
                <a:latin typeface="TT Hoves" panose="02000503030000020004"/>
              </a:rPr>
              <a:t>TLS </a:t>
            </a:r>
            <a:r>
              <a:rPr lang="ru-RU" dirty="0">
                <a:latin typeface="TT Hoves" panose="02000503030000020004"/>
              </a:rPr>
              <a:t>— выполнить всю криптографическую работу для установки безопасного соединения, в том числе проверить подлинность используемого SSL-сертификата и сгенерировать ключ шифрования.</a:t>
            </a:r>
          </a:p>
        </p:txBody>
      </p:sp>
    </p:spTree>
    <p:extLst>
      <p:ext uri="{BB962C8B-B14F-4D97-AF65-F5344CB8AC3E}">
        <p14:creationId xmlns:p14="http://schemas.microsoft.com/office/powerpoint/2010/main" val="1948524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DE38301-8882-6F24-1C01-FD1B5F2E26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2"/>
          <a:stretch/>
        </p:blipFill>
        <p:spPr bwMode="auto">
          <a:xfrm>
            <a:off x="1361038" y="1799086"/>
            <a:ext cx="9469923" cy="431679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Таблица 5">
            <a:extLst>
              <a:ext uri="{FF2B5EF4-FFF2-40B4-BE49-F238E27FC236}">
                <a16:creationId xmlns:a16="http://schemas.microsoft.com/office/drawing/2014/main" id="{592E64EB-B0EB-436D-8F83-78CB24B426FE}"/>
              </a:ext>
            </a:extLst>
          </p:cNvPr>
          <p:cNvGraphicFramePr>
            <a:graphicFrameLocks noGrp="1"/>
          </p:cNvGraphicFramePr>
          <p:nvPr>
            <p:extLst>
              <p:ext uri="{D42A27DB-BD31-4B8C-83A1-F6EECF244321}">
                <p14:modId xmlns:p14="http://schemas.microsoft.com/office/powerpoint/2010/main" val="2383649638"/>
              </p:ext>
            </p:extLst>
          </p:nvPr>
        </p:nvGraphicFramePr>
        <p:xfrm>
          <a:off x="1361038" y="1336541"/>
          <a:ext cx="9469923" cy="446660"/>
        </p:xfrm>
        <a:graphic>
          <a:graphicData uri="http://schemas.openxmlformats.org/drawingml/2006/table">
            <a:tbl>
              <a:tblPr firstRow="1" bandRow="1">
                <a:tableStyleId>{5C22544A-7EE6-4342-B048-85BDC9FD1C3A}</a:tableStyleId>
              </a:tblPr>
              <a:tblGrid>
                <a:gridCol w="794522">
                  <a:extLst>
                    <a:ext uri="{9D8B030D-6E8A-4147-A177-3AD203B41FA5}">
                      <a16:colId xmlns:a16="http://schemas.microsoft.com/office/drawing/2014/main" val="2578876249"/>
                    </a:ext>
                  </a:extLst>
                </a:gridCol>
                <a:gridCol w="1592259">
                  <a:extLst>
                    <a:ext uri="{9D8B030D-6E8A-4147-A177-3AD203B41FA5}">
                      <a16:colId xmlns:a16="http://schemas.microsoft.com/office/drawing/2014/main" val="448831381"/>
                    </a:ext>
                  </a:extLst>
                </a:gridCol>
                <a:gridCol w="1582610">
                  <a:extLst>
                    <a:ext uri="{9D8B030D-6E8A-4147-A177-3AD203B41FA5}">
                      <a16:colId xmlns:a16="http://schemas.microsoft.com/office/drawing/2014/main" val="4018992483"/>
                    </a:ext>
                  </a:extLst>
                </a:gridCol>
                <a:gridCol w="2335313">
                  <a:extLst>
                    <a:ext uri="{9D8B030D-6E8A-4147-A177-3AD203B41FA5}">
                      <a16:colId xmlns:a16="http://schemas.microsoft.com/office/drawing/2014/main" val="3220436216"/>
                    </a:ext>
                  </a:extLst>
                </a:gridCol>
                <a:gridCol w="1601910">
                  <a:extLst>
                    <a:ext uri="{9D8B030D-6E8A-4147-A177-3AD203B41FA5}">
                      <a16:colId xmlns:a16="http://schemas.microsoft.com/office/drawing/2014/main" val="2582131390"/>
                    </a:ext>
                  </a:extLst>
                </a:gridCol>
                <a:gridCol w="1563309">
                  <a:extLst>
                    <a:ext uri="{9D8B030D-6E8A-4147-A177-3AD203B41FA5}">
                      <a16:colId xmlns:a16="http://schemas.microsoft.com/office/drawing/2014/main" val="3801926147"/>
                    </a:ext>
                  </a:extLst>
                </a:gridCol>
              </a:tblGrid>
              <a:tr h="446660">
                <a:tc>
                  <a:txBody>
                    <a:bodyPr/>
                    <a:lstStyle/>
                    <a:p>
                      <a:pPr algn="ctr"/>
                      <a:r>
                        <a:rPr lang="en-US" dirty="0">
                          <a:latin typeface="TT Hoves" panose="02000503030000020004"/>
                        </a:rPr>
                        <a:t>Step</a:t>
                      </a:r>
                      <a:endParaRPr lang="ru-RU" dirty="0">
                        <a:latin typeface="TT Hoves" panose="02000503030000020004"/>
                      </a:endParaRPr>
                    </a:p>
                  </a:txBody>
                  <a:tcPr/>
                </a:tc>
                <a:tc>
                  <a:txBody>
                    <a:bodyPr/>
                    <a:lstStyle/>
                    <a:p>
                      <a:pPr algn="ctr"/>
                      <a:r>
                        <a:rPr lang="en-US" dirty="0">
                          <a:latin typeface="TT Hoves" panose="02000503030000020004"/>
                        </a:rPr>
                        <a:t>Client</a:t>
                      </a:r>
                      <a:endParaRPr lang="ru-RU" dirty="0">
                        <a:latin typeface="TT Hoves" panose="02000503030000020004"/>
                      </a:endParaRPr>
                    </a:p>
                  </a:txBody>
                  <a:tcPr/>
                </a:tc>
                <a:tc>
                  <a:txBody>
                    <a:bodyPr/>
                    <a:lstStyle/>
                    <a:p>
                      <a:pPr algn="ctr"/>
                      <a:r>
                        <a:rPr lang="en-US" dirty="0">
                          <a:latin typeface="TT Hoves" panose="02000503030000020004"/>
                        </a:rPr>
                        <a:t>Direction</a:t>
                      </a:r>
                      <a:endParaRPr lang="ru-RU" dirty="0">
                        <a:latin typeface="TT Hoves" panose="02000503030000020004"/>
                      </a:endParaRPr>
                    </a:p>
                  </a:txBody>
                  <a:tcPr/>
                </a:tc>
                <a:tc>
                  <a:txBody>
                    <a:bodyPr/>
                    <a:lstStyle/>
                    <a:p>
                      <a:pPr algn="ctr"/>
                      <a:r>
                        <a:rPr lang="en-US" dirty="0">
                          <a:latin typeface="TT Hoves" panose="02000503030000020004"/>
                        </a:rPr>
                        <a:t>Message</a:t>
                      </a:r>
                      <a:endParaRPr lang="ru-RU" dirty="0">
                        <a:latin typeface="TT Hoves" panose="02000503030000020004"/>
                      </a:endParaRPr>
                    </a:p>
                  </a:txBody>
                  <a:tcPr/>
                </a:tc>
                <a:tc>
                  <a:txBody>
                    <a:bodyPr/>
                    <a:lstStyle/>
                    <a:p>
                      <a:pPr algn="ctr"/>
                      <a:r>
                        <a:rPr lang="en-US" dirty="0">
                          <a:latin typeface="TT Hoves" panose="02000503030000020004"/>
                        </a:rPr>
                        <a:t>Direction</a:t>
                      </a:r>
                      <a:endParaRPr lang="ru-RU" dirty="0">
                        <a:latin typeface="TT Hoves" panose="02000503030000020004"/>
                      </a:endParaRPr>
                    </a:p>
                  </a:txBody>
                  <a:tcPr/>
                </a:tc>
                <a:tc>
                  <a:txBody>
                    <a:bodyPr/>
                    <a:lstStyle/>
                    <a:p>
                      <a:pPr algn="ctr"/>
                      <a:r>
                        <a:rPr lang="en-US" dirty="0">
                          <a:latin typeface="TT Hoves" panose="02000503030000020004"/>
                        </a:rPr>
                        <a:t>Server</a:t>
                      </a:r>
                      <a:endParaRPr lang="ru-RU" dirty="0">
                        <a:latin typeface="TT Hoves" panose="02000503030000020004"/>
                      </a:endParaRPr>
                    </a:p>
                  </a:txBody>
                  <a:tcPr/>
                </a:tc>
                <a:extLst>
                  <a:ext uri="{0D108BD9-81ED-4DB2-BD59-A6C34878D82A}">
                    <a16:rowId xmlns:a16="http://schemas.microsoft.com/office/drawing/2014/main" val="2580531201"/>
                  </a:ext>
                </a:extLst>
              </a:tr>
            </a:tbl>
          </a:graphicData>
        </a:graphic>
      </p:graphicFrame>
      <p:sp>
        <p:nvSpPr>
          <p:cNvPr id="6" name="Заголовок 1">
            <a:extLst>
              <a:ext uri="{FF2B5EF4-FFF2-40B4-BE49-F238E27FC236}">
                <a16:creationId xmlns:a16="http://schemas.microsoft.com/office/drawing/2014/main" id="{2BC890DC-0FA2-4A9C-A02F-B2CF83514929}"/>
              </a:ext>
            </a:extLst>
          </p:cNvPr>
          <p:cNvSpPr txBox="1">
            <a:spLocks/>
          </p:cNvSpPr>
          <p:nvPr/>
        </p:nvSpPr>
        <p:spPr>
          <a:xfrm>
            <a:off x="2998957" y="241052"/>
            <a:ext cx="6194086" cy="13714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dirty="0">
              <a:effectLst>
                <a:outerShdw blurRad="38100" dist="38100" dir="2700000" algn="tl">
                  <a:srgbClr val="000000">
                    <a:alpha val="43137"/>
                  </a:srgbClr>
                </a:outerShdw>
              </a:effectLst>
              <a:latin typeface="TT Hoves DemiBold" panose="02000503030000020004"/>
            </a:endParaRPr>
          </a:p>
        </p:txBody>
      </p:sp>
      <p:sp>
        <p:nvSpPr>
          <p:cNvPr id="7" name="Текст 4">
            <a:extLst>
              <a:ext uri="{FF2B5EF4-FFF2-40B4-BE49-F238E27FC236}">
                <a16:creationId xmlns:a16="http://schemas.microsoft.com/office/drawing/2014/main" id="{9CB80E20-3AC8-4015-B52F-F7F361BD5AC0}"/>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a:latin typeface="TT Hoves" panose="02000503030000020004" pitchFamily="2" charset="-52"/>
              </a:rPr>
              <a:t>TLS </a:t>
            </a:r>
            <a:r>
              <a:rPr lang="ru-RU" sz="1200" dirty="0">
                <a:latin typeface="TT Hoves" panose="02000503030000020004" pitchFamily="2" charset="-52"/>
              </a:rPr>
              <a:t>и шифрование трафика</a:t>
            </a:r>
            <a:endParaRPr lang="en-US" sz="1200" dirty="0">
              <a:latin typeface="TT Hoves" panose="02000503030000020004" pitchFamily="2" charset="-52"/>
            </a:endParaRPr>
          </a:p>
          <a:p>
            <a:pPr marL="0" indent="0">
              <a:buNone/>
            </a:pPr>
            <a:endParaRPr lang="ru-RU" sz="1200" dirty="0">
              <a:latin typeface="TT Hoves"/>
            </a:endParaRPr>
          </a:p>
        </p:txBody>
      </p:sp>
      <p:sp>
        <p:nvSpPr>
          <p:cNvPr id="9" name="Заголовок 1">
            <a:extLst>
              <a:ext uri="{FF2B5EF4-FFF2-40B4-BE49-F238E27FC236}">
                <a16:creationId xmlns:a16="http://schemas.microsoft.com/office/drawing/2014/main" id="{343F583D-521E-4295-A480-A8DD19C64FAB}"/>
              </a:ext>
            </a:extLst>
          </p:cNvPr>
          <p:cNvSpPr txBox="1">
            <a:spLocks/>
          </p:cNvSpPr>
          <p:nvPr/>
        </p:nvSpPr>
        <p:spPr>
          <a:xfrm>
            <a:off x="3493425" y="576298"/>
            <a:ext cx="5205146" cy="9145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ffectLst>
                  <a:outerShdw blurRad="38100" dist="38100" dir="2700000" algn="tl">
                    <a:srgbClr val="000000">
                      <a:alpha val="43137"/>
                    </a:srgbClr>
                  </a:outerShdw>
                </a:effectLst>
                <a:latin typeface="TT Hoves DemiBold" panose="02000503030000020004"/>
              </a:rPr>
              <a:t>SSL/TLS</a:t>
            </a:r>
            <a:r>
              <a:rPr lang="ru-RU" dirty="0">
                <a:effectLst>
                  <a:outerShdw blurRad="38100" dist="38100" dir="2700000" algn="tl">
                    <a:srgbClr val="000000">
                      <a:alpha val="43137"/>
                    </a:srgbClr>
                  </a:outerShdw>
                </a:effectLst>
                <a:latin typeface="TT Hoves DemiBold" panose="02000503030000020004"/>
              </a:rPr>
              <a:t>-рукопожатие</a:t>
            </a:r>
            <a:endParaRPr lang="en-US" dirty="0">
              <a:effectLst>
                <a:outerShdw blurRad="38100" dist="38100" dir="2700000" algn="tl">
                  <a:srgbClr val="000000">
                    <a:alpha val="43137"/>
                  </a:srgbClr>
                </a:outerShdw>
              </a:effectLst>
              <a:latin typeface="TT Hoves DemiBold" panose="02000503030000020004"/>
            </a:endParaRPr>
          </a:p>
        </p:txBody>
      </p:sp>
    </p:spTree>
    <p:extLst>
      <p:ext uri="{BB962C8B-B14F-4D97-AF65-F5344CB8AC3E}">
        <p14:creationId xmlns:p14="http://schemas.microsoft.com/office/powerpoint/2010/main" val="13495712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2">
            <a:extLst>
              <a:ext uri="{FF2B5EF4-FFF2-40B4-BE49-F238E27FC236}">
                <a16:creationId xmlns:a16="http://schemas.microsoft.com/office/drawing/2014/main" id="{9521B548-C3B3-4425-A464-D25FE2B7263E}"/>
              </a:ext>
            </a:extLst>
          </p:cNvPr>
          <p:cNvSpPr txBox="1">
            <a:spLocks/>
          </p:cNvSpPr>
          <p:nvPr/>
        </p:nvSpPr>
        <p:spPr>
          <a:xfrm>
            <a:off x="392401" y="1230022"/>
            <a:ext cx="8029387" cy="2546114"/>
          </a:xfrm>
          <a:prstGeom prst="rect">
            <a:avLst/>
          </a:prstGeom>
        </p:spPr>
        <p:txBody>
          <a:bodyPr>
            <a:no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4800" b="1" dirty="0">
                <a:effectLst>
                  <a:outerShdw blurRad="38100" dist="38100" dir="2700000" algn="tl">
                    <a:srgbClr val="000000">
                      <a:alpha val="43137"/>
                    </a:srgbClr>
                  </a:outerShdw>
                </a:effectLst>
                <a:latin typeface="TT Hoves DemiBold" panose="02000503030000020004"/>
              </a:rPr>
              <a:t>Известные файлы: </a:t>
            </a:r>
          </a:p>
          <a:p>
            <a:pPr marL="0" indent="0">
              <a:buNone/>
            </a:pPr>
            <a:r>
              <a:rPr lang="ru-RU" sz="4800" b="1" dirty="0">
                <a:effectLst>
                  <a:outerShdw blurRad="38100" dist="38100" dir="2700000" algn="tl">
                    <a:srgbClr val="000000">
                      <a:alpha val="43137"/>
                    </a:srgbClr>
                  </a:outerShdw>
                </a:effectLst>
                <a:latin typeface="TT Hoves DemiBold" panose="02000503030000020004"/>
              </a:rPr>
              <a:t>robots.txt, </a:t>
            </a:r>
            <a:r>
              <a:rPr lang="ru-RU" sz="4800" b="1" dirty="0" err="1">
                <a:effectLst>
                  <a:outerShdw blurRad="38100" dist="38100" dir="2700000" algn="tl">
                    <a:srgbClr val="000000">
                      <a:alpha val="43137"/>
                    </a:srgbClr>
                  </a:outerShdw>
                </a:effectLst>
                <a:latin typeface="TT Hoves DemiBold" panose="02000503030000020004"/>
              </a:rPr>
              <a:t>httaccess</a:t>
            </a:r>
            <a:r>
              <a:rPr lang="ru-RU" sz="4800" b="1" dirty="0">
                <a:effectLst>
                  <a:outerShdw blurRad="38100" dist="38100" dir="2700000" algn="tl">
                    <a:srgbClr val="000000">
                      <a:alpha val="43137"/>
                    </a:srgbClr>
                  </a:outerShdw>
                </a:effectLst>
                <a:latin typeface="TT Hoves DemiBold" panose="02000503030000020004"/>
              </a:rPr>
              <a:t> и другие</a:t>
            </a:r>
          </a:p>
        </p:txBody>
      </p:sp>
    </p:spTree>
    <p:extLst>
      <p:ext uri="{BB962C8B-B14F-4D97-AF65-F5344CB8AC3E}">
        <p14:creationId xmlns:p14="http://schemas.microsoft.com/office/powerpoint/2010/main" val="13913583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txBox="1">
            <a:spLocks/>
          </p:cNvSpPr>
          <p:nvPr/>
        </p:nvSpPr>
        <p:spPr>
          <a:xfrm>
            <a:off x="4199530" y="551983"/>
            <a:ext cx="3792940" cy="9713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Robots.txt</a:t>
            </a:r>
            <a:endParaRPr lang="ru-RU" dirty="0">
              <a:effectLst>
                <a:outerShdw blurRad="38100" dist="38100" dir="2700000" algn="tl">
                  <a:srgbClr val="000000">
                    <a:alpha val="43137"/>
                  </a:srgbClr>
                </a:outerShdw>
              </a:effectLst>
              <a:latin typeface="TT Hoves DemiBold" panose="02000503030000020004"/>
            </a:endParaRPr>
          </a:p>
        </p:txBody>
      </p:sp>
      <p:sp>
        <p:nvSpPr>
          <p:cNvPr id="6" name="Прямоугольник 5"/>
          <p:cNvSpPr/>
          <p:nvPr/>
        </p:nvSpPr>
        <p:spPr>
          <a:xfrm>
            <a:off x="4972366" y="1846210"/>
            <a:ext cx="6388060" cy="4703677"/>
          </a:xfrm>
          <a:prstGeom prst="rect">
            <a:avLst/>
          </a:prstGeom>
          <a:solidFill>
            <a:schemeClr val="bg1"/>
          </a:solidFill>
        </p:spPr>
        <p:txBody>
          <a:bodyPr wrap="square">
            <a:spAutoFit/>
          </a:bodyPr>
          <a:lstStyle/>
          <a:p>
            <a:pPr marL="342900" indent="-342900" algn="just">
              <a:buClr>
                <a:schemeClr val="accent1"/>
              </a:buClr>
              <a:buFont typeface="Wingdings" panose="05000000000000000000" pitchFamily="2" charset="2"/>
              <a:buChar char="v"/>
            </a:pPr>
            <a:r>
              <a:rPr lang="en-US" sz="2000" b="1" dirty="0">
                <a:solidFill>
                  <a:schemeClr val="accent1"/>
                </a:solidFill>
                <a:latin typeface="TT Hoves" panose="02000503030000020004"/>
              </a:rPr>
              <a:t>r</a:t>
            </a:r>
            <a:r>
              <a:rPr lang="ru-RU" sz="2000" b="1" dirty="0" err="1">
                <a:solidFill>
                  <a:schemeClr val="accent1"/>
                </a:solidFill>
                <a:latin typeface="TT Hoves" panose="02000503030000020004"/>
              </a:rPr>
              <a:t>obots</a:t>
            </a:r>
            <a:r>
              <a:rPr lang="en-US" sz="2000" b="1" dirty="0">
                <a:solidFill>
                  <a:schemeClr val="accent1"/>
                </a:solidFill>
              </a:rPr>
              <a:t>.</a:t>
            </a:r>
            <a:r>
              <a:rPr lang="ru-RU" sz="2000" b="1" dirty="0" err="1">
                <a:solidFill>
                  <a:schemeClr val="accent1"/>
                </a:solidFill>
                <a:latin typeface="TT Hoves" panose="02000503030000020004"/>
              </a:rPr>
              <a:t>txt</a:t>
            </a:r>
            <a:r>
              <a:rPr lang="ru-RU" sz="2000" b="1" dirty="0">
                <a:solidFill>
                  <a:schemeClr val="accent1"/>
                </a:solidFill>
                <a:latin typeface="TT Hoves" panose="02000503030000020004"/>
              </a:rPr>
              <a:t> </a:t>
            </a:r>
            <a:r>
              <a:rPr lang="ru-RU" sz="2000" dirty="0">
                <a:latin typeface="TT Hoves" panose="02000503030000020004"/>
              </a:rPr>
              <a:t>–</a:t>
            </a:r>
            <a:r>
              <a:rPr lang="en-US" sz="2000" dirty="0"/>
              <a:t> </a:t>
            </a:r>
            <a:r>
              <a:rPr lang="ru-RU" sz="2000" dirty="0">
                <a:latin typeface="TT Hoves" panose="02000503030000020004"/>
              </a:rPr>
              <a:t>это обыкновенный текстовый документ, который лежит в корне веб-сайта и информирует поисковых роботов о том, какие страницы и файлы они должны сканировать и индексировать, а для каких наложен запрет.</a:t>
            </a:r>
            <a:endParaRPr lang="en-US" sz="2000" dirty="0">
              <a:latin typeface="TT Hoves" panose="02000503030000020004"/>
            </a:endParaRPr>
          </a:p>
          <a:p>
            <a:pPr marL="342900" indent="-342900" algn="just">
              <a:buClr>
                <a:schemeClr val="accent1"/>
              </a:buClr>
              <a:buFont typeface="Wingdings" panose="05000000000000000000" pitchFamily="2" charset="2"/>
              <a:buChar char="v"/>
            </a:pPr>
            <a:endParaRPr lang="en-US" sz="2000" dirty="0"/>
          </a:p>
          <a:p>
            <a:pPr marL="342900" indent="-342900" algn="just">
              <a:buClr>
                <a:schemeClr val="accent1"/>
              </a:buClr>
              <a:buFont typeface="Wingdings" panose="05000000000000000000" pitchFamily="2" charset="2"/>
              <a:buChar char="v"/>
            </a:pPr>
            <a:r>
              <a:rPr lang="ru-RU" sz="2000" dirty="0">
                <a:latin typeface="TT Hoves" panose="02000503030000020004"/>
              </a:rPr>
              <a:t>Без этого файла поисковики будут хаотично блуждать по сайту, сканировать и индексировать буквально все подряд: дубли, служебные документы, страницы с текстами «заглушками» (</a:t>
            </a:r>
            <a:r>
              <a:rPr lang="ru-RU" sz="2000" dirty="0" err="1">
                <a:latin typeface="TT Hoves" panose="02000503030000020004"/>
              </a:rPr>
              <a:t>Lorem</a:t>
            </a:r>
            <a:r>
              <a:rPr lang="ru-RU" sz="2000" dirty="0">
                <a:latin typeface="TT Hoves" panose="02000503030000020004"/>
              </a:rPr>
              <a:t> </a:t>
            </a:r>
            <a:r>
              <a:rPr lang="ru-RU" sz="2000" dirty="0" err="1">
                <a:latin typeface="TT Hoves" panose="02000503030000020004"/>
              </a:rPr>
              <a:t>Ipsum</a:t>
            </a:r>
            <a:r>
              <a:rPr lang="ru-RU" sz="2000" dirty="0">
                <a:latin typeface="TT Hoves" panose="02000503030000020004"/>
              </a:rPr>
              <a:t>) и тому подобное.</a:t>
            </a:r>
            <a:endParaRPr lang="en-US" sz="2000" dirty="0">
              <a:latin typeface="TT Hoves" panose="02000503030000020004"/>
            </a:endParaRPr>
          </a:p>
          <a:p>
            <a:pPr marL="342900" indent="-342900">
              <a:buClr>
                <a:schemeClr val="accent1"/>
              </a:buClr>
              <a:buFont typeface="Wingdings" panose="05000000000000000000" pitchFamily="2" charset="2"/>
              <a:buChar char="v"/>
            </a:pPr>
            <a:endParaRPr lang="en-US" sz="2000" dirty="0"/>
          </a:p>
          <a:p>
            <a:pPr marL="342900" indent="-342900">
              <a:buClr>
                <a:schemeClr val="accent1"/>
              </a:buClr>
              <a:buFont typeface="Wingdings" panose="05000000000000000000" pitchFamily="2" charset="2"/>
              <a:buChar char="v"/>
            </a:pPr>
            <a:endParaRPr lang="en-US" sz="2000" dirty="0"/>
          </a:p>
          <a:p>
            <a:pPr marL="342900" indent="-342900">
              <a:buClr>
                <a:schemeClr val="accent1"/>
              </a:buClr>
              <a:buFont typeface="Wingdings" panose="05000000000000000000" pitchFamily="2" charset="2"/>
              <a:buChar char="v"/>
            </a:pPr>
            <a:endParaRPr lang="en-US" sz="2000" dirty="0"/>
          </a:p>
          <a:p>
            <a:pPr marL="342900" indent="-342900">
              <a:buClr>
                <a:schemeClr val="accent1"/>
              </a:buClr>
              <a:buFont typeface="Wingdings" panose="05000000000000000000" pitchFamily="2" charset="2"/>
              <a:buChar char="v"/>
            </a:pPr>
            <a:endParaRPr lang="en-US" sz="2000" dirty="0"/>
          </a:p>
        </p:txBody>
      </p:sp>
      <p:sp>
        <p:nvSpPr>
          <p:cNvPr id="5" name="Текст 4">
            <a:extLst>
              <a:ext uri="{FF2B5EF4-FFF2-40B4-BE49-F238E27FC236}">
                <a16:creationId xmlns:a16="http://schemas.microsoft.com/office/drawing/2014/main" id="{C2D1A7A4-6178-4F8A-BB3C-5F74BB9E777A}"/>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a:latin typeface="TT Hoves" panose="02000503030000020004" pitchFamily="2" charset="-52"/>
              </a:rPr>
              <a:t>robots.txt</a:t>
            </a:r>
          </a:p>
          <a:p>
            <a:pPr marL="0" indent="0">
              <a:buNone/>
            </a:pPr>
            <a:endParaRPr lang="ru-RU" sz="1200" dirty="0">
              <a:latin typeface="TT Hoves"/>
            </a:endParaRPr>
          </a:p>
        </p:txBody>
      </p:sp>
    </p:spTree>
    <p:extLst>
      <p:ext uri="{BB962C8B-B14F-4D97-AF65-F5344CB8AC3E}">
        <p14:creationId xmlns:p14="http://schemas.microsoft.com/office/powerpoint/2010/main" val="3910728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E74F5EEB-4732-4BD4-8C86-9E041A0DDE40}"/>
              </a:ext>
            </a:extLst>
          </p:cNvPr>
          <p:cNvPicPr>
            <a:picLocks noChangeAspect="1"/>
          </p:cNvPicPr>
          <p:nvPr/>
        </p:nvPicPr>
        <p:blipFill>
          <a:blip r:embed="rId3"/>
          <a:stretch>
            <a:fillRect/>
          </a:stretch>
        </p:blipFill>
        <p:spPr>
          <a:xfrm>
            <a:off x="2030120" y="1612489"/>
            <a:ext cx="8131759" cy="4554674"/>
          </a:xfrm>
          <a:prstGeom prst="rect">
            <a:avLst/>
          </a:prstGeom>
        </p:spPr>
      </p:pic>
      <p:sp>
        <p:nvSpPr>
          <p:cNvPr id="2" name="Заголовок 1"/>
          <p:cNvSpPr txBox="1">
            <a:spLocks/>
          </p:cNvSpPr>
          <p:nvPr/>
        </p:nvSpPr>
        <p:spPr>
          <a:xfrm>
            <a:off x="1638299" y="551983"/>
            <a:ext cx="8915400" cy="8323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38100" dist="38100" dir="2700000" algn="tl">
                    <a:srgbClr val="000000">
                      <a:alpha val="43137"/>
                    </a:srgbClr>
                  </a:outerShdw>
                </a:effectLst>
                <a:latin typeface="TT Hoves DemiBold" panose="02000503030000020004"/>
              </a:rPr>
              <a:t>Robots.txt</a:t>
            </a:r>
            <a:r>
              <a:rPr lang="ru-RU" dirty="0">
                <a:effectLst>
                  <a:outerShdw blurRad="38100" dist="38100" dir="2700000" algn="tl">
                    <a:srgbClr val="000000">
                      <a:alpha val="43137"/>
                    </a:srgbClr>
                  </a:outerShdw>
                </a:effectLst>
                <a:latin typeface="TT Hoves DemiBold" panose="02000503030000020004"/>
              </a:rPr>
              <a:t> – наглядная визуализация</a:t>
            </a:r>
          </a:p>
        </p:txBody>
      </p:sp>
      <p:sp>
        <p:nvSpPr>
          <p:cNvPr id="6" name="Текст 4">
            <a:extLst>
              <a:ext uri="{FF2B5EF4-FFF2-40B4-BE49-F238E27FC236}">
                <a16:creationId xmlns:a16="http://schemas.microsoft.com/office/drawing/2014/main" id="{8CF63586-D917-406D-A0C6-EE0A5B089C6F}"/>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a:latin typeface="TT Hoves" panose="02000503030000020004" pitchFamily="2" charset="-52"/>
              </a:rPr>
              <a:t>robots.txt</a:t>
            </a:r>
          </a:p>
          <a:p>
            <a:pPr marL="0" indent="0">
              <a:buNone/>
            </a:pPr>
            <a:endParaRPr lang="ru-RU" sz="1200" dirty="0">
              <a:latin typeface="TT Hoves"/>
            </a:endParaRPr>
          </a:p>
        </p:txBody>
      </p:sp>
    </p:spTree>
    <p:extLst>
      <p:ext uri="{BB962C8B-B14F-4D97-AF65-F5344CB8AC3E}">
        <p14:creationId xmlns:p14="http://schemas.microsoft.com/office/powerpoint/2010/main" val="40677526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55E0E349-BD6D-4A8C-8593-4A8DD3A5D276}"/>
              </a:ext>
            </a:extLst>
          </p:cNvPr>
          <p:cNvSpPr/>
          <p:nvPr/>
        </p:nvSpPr>
        <p:spPr>
          <a:xfrm>
            <a:off x="5080544" y="2339298"/>
            <a:ext cx="6250066" cy="2053798"/>
          </a:xfrm>
          <a:prstGeom prst="rect">
            <a:avLst/>
          </a:prstGeom>
        </p:spPr>
        <p:txBody>
          <a:bodyPr wrap="square">
            <a:spAutoFit/>
          </a:bodyPr>
          <a:lstStyle/>
          <a:p>
            <a:pPr marL="285750" indent="-285750" algn="just">
              <a:buClr>
                <a:srgbClr val="FF0000"/>
              </a:buClr>
              <a:buFont typeface="Wingdings" panose="05000000000000000000" pitchFamily="2" charset="2"/>
              <a:buChar char="v"/>
            </a:pPr>
            <a:r>
              <a:rPr lang="ru-RU" dirty="0">
                <a:latin typeface="TT Hoves" panose="02000503030000020004"/>
              </a:rPr>
              <a:t>Файл</a:t>
            </a:r>
            <a:r>
              <a:rPr lang="ru-RU" dirty="0">
                <a:solidFill>
                  <a:schemeClr val="accent1"/>
                </a:solidFill>
                <a:latin typeface="TT Hoves" panose="02000503030000020004"/>
              </a:rPr>
              <a:t> </a:t>
            </a:r>
            <a:r>
              <a:rPr lang="ru-RU" b="1" dirty="0" err="1">
                <a:solidFill>
                  <a:schemeClr val="accent1"/>
                </a:solidFill>
                <a:latin typeface="TT Hoves" panose="02000503030000020004"/>
              </a:rPr>
              <a:t>htaccess</a:t>
            </a:r>
            <a:r>
              <a:rPr lang="ru-RU" dirty="0">
                <a:solidFill>
                  <a:schemeClr val="accent1"/>
                </a:solidFill>
                <a:latin typeface="TT Hoves" panose="02000503030000020004"/>
              </a:rPr>
              <a:t> </a:t>
            </a:r>
            <a:r>
              <a:rPr lang="ru-RU" dirty="0">
                <a:latin typeface="TT Hoves" panose="02000503030000020004"/>
              </a:rPr>
              <a:t>– конфигурационный файл веб-сервера Apache уровня каталога. </a:t>
            </a:r>
          </a:p>
          <a:p>
            <a:pPr algn="just">
              <a:buClr>
                <a:srgbClr val="FF0000"/>
              </a:buClr>
            </a:pPr>
            <a:endParaRPr lang="ru-RU" dirty="0">
              <a:latin typeface="TT Hoves" panose="02000503030000020004"/>
            </a:endParaRPr>
          </a:p>
          <a:p>
            <a:pPr marL="285750" indent="-285750" algn="just">
              <a:buClr>
                <a:srgbClr val="FF0000"/>
              </a:buClr>
              <a:buFont typeface="Wingdings" panose="05000000000000000000" pitchFamily="2" charset="2"/>
              <a:buChar char="v"/>
            </a:pPr>
            <a:r>
              <a:rPr lang="ru-RU" dirty="0">
                <a:latin typeface="TT Hoves" panose="02000503030000020004"/>
              </a:rPr>
              <a:t>Он содержит набор инструкций, обуславливающих принципы работы ПО Apache в рамках текущего каталога и дочерних папках без внесения изменений в общие настройки веб-сервера.</a:t>
            </a:r>
            <a:endParaRPr lang="en-US" dirty="0"/>
          </a:p>
        </p:txBody>
      </p:sp>
      <p:sp>
        <p:nvSpPr>
          <p:cNvPr id="5" name="Текст 4">
            <a:extLst>
              <a:ext uri="{FF2B5EF4-FFF2-40B4-BE49-F238E27FC236}">
                <a16:creationId xmlns:a16="http://schemas.microsoft.com/office/drawing/2014/main" id="{548F2DD1-D386-4E63-ABE2-4CA91283F002}"/>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err="1">
                <a:latin typeface="TT Hoves" panose="02000503030000020004" pitchFamily="2" charset="-52"/>
              </a:rPr>
              <a:t>htaccess</a:t>
            </a:r>
            <a:endParaRPr lang="en-US" sz="1200" dirty="0">
              <a:latin typeface="TT Hoves" panose="02000503030000020004" pitchFamily="2" charset="-52"/>
            </a:endParaRPr>
          </a:p>
          <a:p>
            <a:pPr marL="0" indent="0">
              <a:buNone/>
            </a:pPr>
            <a:endParaRPr lang="ru-RU" sz="1200" dirty="0">
              <a:latin typeface="TT Hoves"/>
            </a:endParaRPr>
          </a:p>
        </p:txBody>
      </p:sp>
      <p:sp>
        <p:nvSpPr>
          <p:cNvPr id="6" name="Заголовок 1">
            <a:extLst>
              <a:ext uri="{FF2B5EF4-FFF2-40B4-BE49-F238E27FC236}">
                <a16:creationId xmlns:a16="http://schemas.microsoft.com/office/drawing/2014/main" id="{E761B1E0-DBC9-4A75-BDC6-9244A4FA85BB}"/>
              </a:ext>
            </a:extLst>
          </p:cNvPr>
          <p:cNvSpPr txBox="1">
            <a:spLocks/>
          </p:cNvSpPr>
          <p:nvPr/>
        </p:nvSpPr>
        <p:spPr>
          <a:xfrm>
            <a:off x="838200" y="551983"/>
            <a:ext cx="10515600" cy="847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effectLst>
                  <a:outerShdw blurRad="38100" dist="38100" dir="2700000" algn="tl">
                    <a:srgbClr val="000000">
                      <a:alpha val="43137"/>
                    </a:srgbClr>
                  </a:outerShdw>
                </a:effectLst>
                <a:latin typeface="TT Hoves DemiBold"/>
              </a:rPr>
              <a:t>htaccess</a:t>
            </a:r>
            <a:endParaRPr lang="ru-RU"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8044497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Таблица 17"/>
          <p:cNvGraphicFramePr>
            <a:graphicFrameLocks noGrp="1"/>
          </p:cNvGraphicFramePr>
          <p:nvPr>
            <p:extLst>
              <p:ext uri="{D42A27DB-BD31-4B8C-83A1-F6EECF244321}">
                <p14:modId xmlns:p14="http://schemas.microsoft.com/office/powerpoint/2010/main" val="4279803812"/>
              </p:ext>
            </p:extLst>
          </p:nvPr>
        </p:nvGraphicFramePr>
        <p:xfrm>
          <a:off x="679087" y="1717541"/>
          <a:ext cx="10833826" cy="3725841"/>
        </p:xfrm>
        <a:graphic>
          <a:graphicData uri="http://schemas.openxmlformats.org/drawingml/2006/table">
            <a:tbl>
              <a:tblPr firstRow="1" bandRow="1">
                <a:tableStyleId>{5C22544A-7EE6-4342-B048-85BDC9FD1C3A}</a:tableStyleId>
              </a:tblPr>
              <a:tblGrid>
                <a:gridCol w="10833826">
                  <a:extLst>
                    <a:ext uri="{9D8B030D-6E8A-4147-A177-3AD203B41FA5}">
                      <a16:colId xmlns:a16="http://schemas.microsoft.com/office/drawing/2014/main" val="4084972044"/>
                    </a:ext>
                  </a:extLst>
                </a:gridCol>
              </a:tblGrid>
              <a:tr h="405345">
                <a:tc>
                  <a:txBody>
                    <a:bodyPr/>
                    <a:lstStyle/>
                    <a:p>
                      <a:pPr algn="ctr"/>
                      <a:r>
                        <a:rPr lang="ru-RU" dirty="0">
                          <a:latin typeface="TT Hoves" panose="02000503030000020004"/>
                        </a:rPr>
                        <a:t>Основные</a:t>
                      </a:r>
                      <a:r>
                        <a:rPr lang="ru-RU" baseline="0" dirty="0">
                          <a:latin typeface="TT Hoves" panose="02000503030000020004"/>
                        </a:rPr>
                        <a:t> функции </a:t>
                      </a:r>
                      <a:r>
                        <a:rPr lang="ru-RU" b="1" dirty="0" err="1">
                          <a:latin typeface="TT Hoves" panose="02000503030000020004"/>
                        </a:rPr>
                        <a:t>htaccess</a:t>
                      </a:r>
                      <a:endParaRPr lang="ru-RU" dirty="0">
                        <a:latin typeface="TT Hoves" panose="02000503030000020004"/>
                      </a:endParaRPr>
                    </a:p>
                  </a:txBody>
                  <a:tcPr/>
                </a:tc>
                <a:extLst>
                  <a:ext uri="{0D108BD9-81ED-4DB2-BD59-A6C34878D82A}">
                    <a16:rowId xmlns:a16="http://schemas.microsoft.com/office/drawing/2014/main" val="879817363"/>
                  </a:ext>
                </a:extLst>
              </a:tr>
              <a:tr h="999480">
                <a:tc>
                  <a:txBody>
                    <a:bodyPr/>
                    <a:lstStyle/>
                    <a:p>
                      <a:pPr marL="0" indent="0" algn="just">
                        <a:buClr>
                          <a:schemeClr val="accent1"/>
                        </a:buClr>
                        <a:buFont typeface="Wingdings" panose="05000000000000000000" pitchFamily="2" charset="2"/>
                        <a:buNone/>
                      </a:pPr>
                      <a:r>
                        <a:rPr lang="ru-RU" dirty="0">
                          <a:latin typeface="TT Hoves" panose="02000503030000020004"/>
                        </a:rPr>
                        <a:t>Переопределение директив (команд, обуславливающих принципы работы веб-сервера), которые хранятся в основном конфигурационном файле – </a:t>
                      </a:r>
                      <a:r>
                        <a:rPr lang="ru-RU" dirty="0" err="1">
                          <a:latin typeface="TT Hoves" panose="02000503030000020004"/>
                        </a:rPr>
                        <a:t>httpd.conf</a:t>
                      </a:r>
                      <a:r>
                        <a:rPr lang="ru-RU" dirty="0">
                          <a:latin typeface="TT Hoves" panose="02000503030000020004"/>
                        </a:rPr>
                        <a:t>, для локальных нужд (для определенного каталога).</a:t>
                      </a:r>
                    </a:p>
                  </a:txBody>
                  <a:tcPr/>
                </a:tc>
                <a:extLst>
                  <a:ext uri="{0D108BD9-81ED-4DB2-BD59-A6C34878D82A}">
                    <a16:rowId xmlns:a16="http://schemas.microsoft.com/office/drawing/2014/main" val="1375734077"/>
                  </a:ext>
                </a:extLst>
              </a:tr>
              <a:tr h="405345">
                <a:tc>
                  <a:txBody>
                    <a:bodyPr/>
                    <a:lstStyle/>
                    <a:p>
                      <a:pPr marL="0" indent="0" algn="just">
                        <a:buClr>
                          <a:schemeClr val="accent1"/>
                        </a:buClr>
                        <a:buFont typeface="Wingdings" panose="05000000000000000000" pitchFamily="2" charset="2"/>
                        <a:buNone/>
                      </a:pPr>
                      <a:r>
                        <a:rPr lang="ru-RU" dirty="0">
                          <a:latin typeface="TT Hoves" panose="02000503030000020004"/>
                        </a:rPr>
                        <a:t>Настройка работы интерпретатора PHP (некоторые важные функции).</a:t>
                      </a:r>
                    </a:p>
                  </a:txBody>
                  <a:tcPr/>
                </a:tc>
                <a:extLst>
                  <a:ext uri="{0D108BD9-81ED-4DB2-BD59-A6C34878D82A}">
                    <a16:rowId xmlns:a16="http://schemas.microsoft.com/office/drawing/2014/main" val="1569400207"/>
                  </a:ext>
                </a:extLst>
              </a:tr>
              <a:tr h="405345">
                <a:tc>
                  <a:txBody>
                    <a:bodyPr/>
                    <a:lstStyle/>
                    <a:p>
                      <a:pPr marL="0" indent="0" algn="just">
                        <a:buClr>
                          <a:schemeClr val="accent1"/>
                        </a:buClr>
                        <a:buFont typeface="Wingdings" panose="05000000000000000000" pitchFamily="2" charset="2"/>
                        <a:buNone/>
                      </a:pPr>
                      <a:r>
                        <a:rPr lang="ru-RU" dirty="0">
                          <a:latin typeface="TT Hoves" panose="02000503030000020004"/>
                        </a:rPr>
                        <a:t>Использование для ограничения доступа к некоторым каталогам.</a:t>
                      </a:r>
                    </a:p>
                  </a:txBody>
                  <a:tcPr/>
                </a:tc>
                <a:extLst>
                  <a:ext uri="{0D108BD9-81ED-4DB2-BD59-A6C34878D82A}">
                    <a16:rowId xmlns:a16="http://schemas.microsoft.com/office/drawing/2014/main" val="3041974789"/>
                  </a:ext>
                </a:extLst>
              </a:tr>
              <a:tr h="405345">
                <a:tc>
                  <a:txBody>
                    <a:bodyPr/>
                    <a:lstStyle/>
                    <a:p>
                      <a:pPr marL="0" marR="0" lvl="0" indent="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None/>
                        <a:tabLst/>
                        <a:defRPr/>
                      </a:pPr>
                      <a:r>
                        <a:rPr kumimoji="0" lang="ru-RU" sz="1800" b="0" i="0" u="none" strike="noStrike" kern="1200" cap="none" spc="0" normalizeH="0" baseline="0" noProof="0" dirty="0">
                          <a:ln>
                            <a:noFill/>
                          </a:ln>
                          <a:solidFill>
                            <a:srgbClr val="212121"/>
                          </a:solidFill>
                          <a:effectLst/>
                          <a:uLnTx/>
                          <a:uFillTx/>
                          <a:latin typeface="TT Hoves" panose="02000503030000020004"/>
                          <a:ea typeface="+mn-ea"/>
                          <a:cs typeface="+mn-cs"/>
                        </a:rPr>
                        <a:t>Выбор кодировки символов.</a:t>
                      </a:r>
                    </a:p>
                  </a:txBody>
                  <a:tcPr/>
                </a:tc>
                <a:extLst>
                  <a:ext uri="{0D108BD9-81ED-4DB2-BD59-A6C34878D82A}">
                    <a16:rowId xmlns:a16="http://schemas.microsoft.com/office/drawing/2014/main" val="2537910226"/>
                  </a:ext>
                </a:extLst>
              </a:tr>
              <a:tr h="405345">
                <a:tc>
                  <a:txBody>
                    <a:bodyPr/>
                    <a:lstStyle/>
                    <a:p>
                      <a:pPr marL="0" marR="0" lvl="0" indent="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None/>
                        <a:tabLst/>
                        <a:defRPr/>
                      </a:pPr>
                      <a:r>
                        <a:rPr kumimoji="0" lang="ru-RU" sz="1800" b="0" i="0" u="none" strike="noStrike" kern="1200" cap="none" spc="0" normalizeH="0" baseline="0" noProof="0" dirty="0">
                          <a:ln>
                            <a:noFill/>
                          </a:ln>
                          <a:solidFill>
                            <a:srgbClr val="212121"/>
                          </a:solidFill>
                          <a:effectLst/>
                          <a:uLnTx/>
                          <a:uFillTx/>
                          <a:latin typeface="TT Hoves" panose="02000503030000020004"/>
                          <a:ea typeface="+mn-ea"/>
                          <a:cs typeface="+mn-cs"/>
                        </a:rPr>
                        <a:t>Замена сложных URL на более простые и понятные (ЧПУ).</a:t>
                      </a:r>
                    </a:p>
                  </a:txBody>
                  <a:tcPr/>
                </a:tc>
                <a:extLst>
                  <a:ext uri="{0D108BD9-81ED-4DB2-BD59-A6C34878D82A}">
                    <a16:rowId xmlns:a16="http://schemas.microsoft.com/office/drawing/2014/main" val="3441644639"/>
                  </a:ext>
                </a:extLst>
              </a:tr>
              <a:tr h="699636">
                <a:tc>
                  <a:txBody>
                    <a:bodyPr/>
                    <a:lstStyle/>
                    <a:p>
                      <a:pPr marL="0" marR="0" lvl="0" indent="0" algn="just" defTabSz="914400" rtl="0" eaLnBrk="1" fontAlgn="auto" latinLnBrk="0" hangingPunct="1">
                        <a:lnSpc>
                          <a:spcPct val="100000"/>
                        </a:lnSpc>
                        <a:spcBef>
                          <a:spcPts val="0"/>
                        </a:spcBef>
                        <a:spcAft>
                          <a:spcPts val="0"/>
                        </a:spcAft>
                        <a:buClr>
                          <a:srgbClr val="FF0000"/>
                        </a:buClr>
                        <a:buSzTx/>
                        <a:buFont typeface="Wingdings" panose="05000000000000000000" pitchFamily="2" charset="2"/>
                        <a:buNone/>
                        <a:tabLst/>
                        <a:defRPr/>
                      </a:pPr>
                      <a:r>
                        <a:rPr kumimoji="0" lang="ru-RU" sz="1800" b="0" i="0" u="none" strike="noStrike" kern="1200" cap="none" spc="0" normalizeH="0" baseline="0" noProof="0" dirty="0">
                          <a:ln>
                            <a:noFill/>
                          </a:ln>
                          <a:solidFill>
                            <a:srgbClr val="212121"/>
                          </a:solidFill>
                          <a:effectLst/>
                          <a:uLnTx/>
                          <a:uFillTx/>
                          <a:latin typeface="TT Hoves" panose="02000503030000020004"/>
                          <a:ea typeface="+mn-ea"/>
                          <a:cs typeface="+mn-cs"/>
                        </a:rPr>
                        <a:t>Указание директив простого, сложного перенаправления при навигации по сайту и многое другое.</a:t>
                      </a:r>
                      <a:endParaRPr kumimoji="0" lang="en-US" sz="1800" b="0" i="0" u="none" strike="noStrike" kern="1200" cap="none" spc="0" normalizeH="0" baseline="0" noProof="0" dirty="0">
                        <a:ln>
                          <a:noFill/>
                        </a:ln>
                        <a:solidFill>
                          <a:srgbClr val="212121"/>
                        </a:solidFill>
                        <a:effectLst/>
                        <a:uLnTx/>
                        <a:uFillTx/>
                        <a:latin typeface="Verdana"/>
                        <a:ea typeface="+mn-ea"/>
                        <a:cs typeface="+mn-cs"/>
                      </a:endParaRPr>
                    </a:p>
                  </a:txBody>
                  <a:tcPr/>
                </a:tc>
                <a:extLst>
                  <a:ext uri="{0D108BD9-81ED-4DB2-BD59-A6C34878D82A}">
                    <a16:rowId xmlns:a16="http://schemas.microsoft.com/office/drawing/2014/main" val="747192786"/>
                  </a:ext>
                </a:extLst>
              </a:tr>
            </a:tbl>
          </a:graphicData>
        </a:graphic>
      </p:graphicFrame>
      <p:sp>
        <p:nvSpPr>
          <p:cNvPr id="7" name="Заголовок 1">
            <a:extLst>
              <a:ext uri="{FF2B5EF4-FFF2-40B4-BE49-F238E27FC236}">
                <a16:creationId xmlns:a16="http://schemas.microsoft.com/office/drawing/2014/main" id="{CA2DD35C-54B2-4E96-8DD7-2AB0DE6991A4}"/>
              </a:ext>
            </a:extLst>
          </p:cNvPr>
          <p:cNvSpPr txBox="1">
            <a:spLocks/>
          </p:cNvSpPr>
          <p:nvPr/>
        </p:nvSpPr>
        <p:spPr>
          <a:xfrm>
            <a:off x="838200" y="551983"/>
            <a:ext cx="10515600" cy="8472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err="1">
                <a:effectLst>
                  <a:outerShdw blurRad="38100" dist="38100" dir="2700000" algn="tl">
                    <a:srgbClr val="000000">
                      <a:alpha val="43137"/>
                    </a:srgbClr>
                  </a:outerShdw>
                </a:effectLst>
                <a:latin typeface="TT Hoves DemiBold"/>
              </a:rPr>
              <a:t>htaccess</a:t>
            </a:r>
            <a:endParaRPr lang="ru-RU" dirty="0">
              <a:effectLst>
                <a:outerShdw blurRad="38100" dist="38100" dir="2700000" algn="tl">
                  <a:srgbClr val="000000">
                    <a:alpha val="43137"/>
                  </a:srgbClr>
                </a:outerShdw>
              </a:effectLst>
              <a:latin typeface="TT Hoves DemiBold"/>
            </a:endParaRPr>
          </a:p>
        </p:txBody>
      </p:sp>
      <p:sp>
        <p:nvSpPr>
          <p:cNvPr id="8" name="Текст 4">
            <a:extLst>
              <a:ext uri="{FF2B5EF4-FFF2-40B4-BE49-F238E27FC236}">
                <a16:creationId xmlns:a16="http://schemas.microsoft.com/office/drawing/2014/main" id="{B7DCF97B-8148-46C8-A65E-73A61988D0C1}"/>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err="1">
                <a:latin typeface="TT Hoves" panose="02000503030000020004" pitchFamily="2" charset="-52"/>
              </a:rPr>
              <a:t>htaccess</a:t>
            </a:r>
            <a:endParaRPr lang="en-US" sz="1200" dirty="0">
              <a:latin typeface="TT Hoves" panose="02000503030000020004" pitchFamily="2" charset="-52"/>
            </a:endParaRPr>
          </a:p>
          <a:p>
            <a:pPr marL="0" indent="0">
              <a:buNone/>
            </a:pPr>
            <a:endParaRPr lang="ru-RU" sz="1200" dirty="0">
              <a:latin typeface="TT Hoves"/>
            </a:endParaRPr>
          </a:p>
        </p:txBody>
      </p:sp>
    </p:spTree>
    <p:extLst>
      <p:ext uri="{BB962C8B-B14F-4D97-AF65-F5344CB8AC3E}">
        <p14:creationId xmlns:p14="http://schemas.microsoft.com/office/powerpoint/2010/main" val="2024787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433B15-930E-452D-78BB-18FBE3D4A218}"/>
              </a:ext>
            </a:extLst>
          </p:cNvPr>
          <p:cNvSpPr txBox="1"/>
          <p:nvPr/>
        </p:nvSpPr>
        <p:spPr>
          <a:xfrm>
            <a:off x="2444453" y="952390"/>
            <a:ext cx="6097836" cy="5478423"/>
          </a:xfrm>
          <a:prstGeom prst="rect">
            <a:avLst/>
          </a:prstGeom>
          <a:noFill/>
        </p:spPr>
        <p:txBody>
          <a:bodyPr wrap="square">
            <a:spAutoFit/>
          </a:bodyPr>
          <a:lstStyle/>
          <a:p>
            <a:r>
              <a:rPr lang="ru-RU" sz="1400" b="0" i="0" dirty="0">
                <a:solidFill>
                  <a:srgbClr val="364364"/>
                </a:solidFill>
                <a:effectLst/>
                <a:latin typeface="Arial" panose="020B0604020202020204" pitchFamily="34" charset="0"/>
              </a:rPr>
              <a:t># Закрыт доступ к просмотру листинга (списка директорий) сайта:</a:t>
            </a:r>
            <a:endParaRPr lang="en-US" sz="1400" b="0" i="0" dirty="0">
              <a:solidFill>
                <a:srgbClr val="364364"/>
              </a:solidFill>
              <a:effectLst/>
              <a:latin typeface="Arial" panose="020B0604020202020204" pitchFamily="34" charset="0"/>
            </a:endParaRPr>
          </a:p>
          <a:p>
            <a:r>
              <a:rPr lang="en-US" sz="1400" b="1" i="0" dirty="0">
                <a:solidFill>
                  <a:srgbClr val="0000FF"/>
                </a:solidFill>
                <a:effectLst/>
                <a:latin typeface="Courier New" panose="02070309020205020404" pitchFamily="49" charset="0"/>
              </a:rPr>
              <a:t>Options</a:t>
            </a:r>
            <a:r>
              <a:rPr lang="en-US" sz="1400" b="0" i="0" dirty="0">
                <a:solidFill>
                  <a:srgbClr val="000000"/>
                </a:solidFill>
                <a:effectLst/>
                <a:latin typeface="Courier New" panose="02070309020205020404" pitchFamily="49" charset="0"/>
              </a:rPr>
              <a:t> –Indexes</a:t>
            </a:r>
          </a:p>
          <a:p>
            <a:r>
              <a:rPr lang="ru-RU" sz="1400" b="0" i="0" dirty="0">
                <a:solidFill>
                  <a:srgbClr val="364364"/>
                </a:solidFill>
                <a:effectLst/>
                <a:latin typeface="Arial" panose="020B0604020202020204" pitchFamily="34" charset="0"/>
              </a:rPr>
              <a:t># Задана пользовательская страница для ошибки 404:</a:t>
            </a:r>
            <a:endParaRPr lang="en-US" sz="1400" dirty="0">
              <a:solidFill>
                <a:srgbClr val="000000"/>
              </a:solidFill>
              <a:latin typeface="Courier New" panose="02070309020205020404" pitchFamily="49" charset="0"/>
            </a:endParaRPr>
          </a:p>
          <a:p>
            <a:r>
              <a:rPr lang="fr-FR" sz="1400" b="1" i="0" dirty="0" err="1">
                <a:solidFill>
                  <a:srgbClr val="0000FF"/>
                </a:solidFill>
                <a:effectLst/>
                <a:latin typeface="Courier New" panose="02070309020205020404" pitchFamily="49" charset="0"/>
              </a:rPr>
              <a:t>ErrorDocument</a:t>
            </a:r>
            <a:r>
              <a:rPr lang="fr-FR" sz="1400" b="0" i="0" dirty="0">
                <a:solidFill>
                  <a:srgbClr val="000000"/>
                </a:solidFill>
                <a:effectLst/>
                <a:latin typeface="Courier New" panose="02070309020205020404" pitchFamily="49" charset="0"/>
              </a:rPr>
              <a:t> 404 /404.php </a:t>
            </a:r>
            <a:r>
              <a:rPr lang="fr-FR" sz="1400" b="1" i="0" dirty="0">
                <a:solidFill>
                  <a:srgbClr val="000080"/>
                </a:solidFill>
                <a:effectLst/>
                <a:latin typeface="Courier New" panose="02070309020205020404" pitchFamily="49" charset="0"/>
              </a:rPr>
              <a:t>&lt;</a:t>
            </a:r>
            <a:r>
              <a:rPr lang="fr-FR" sz="1400" b="1" i="0" dirty="0" err="1">
                <a:solidFill>
                  <a:srgbClr val="000080"/>
                </a:solidFill>
                <a:effectLst/>
                <a:latin typeface="Courier New" panose="02070309020205020404" pitchFamily="49" charset="0"/>
              </a:rPr>
              <a:t>IfModule</a:t>
            </a:r>
            <a:r>
              <a:rPr lang="fr-FR" sz="1400" b="1" i="0" dirty="0">
                <a:solidFill>
                  <a:srgbClr val="000080"/>
                </a:solidFill>
                <a:effectLst/>
                <a:latin typeface="Courier New" panose="02070309020205020404" pitchFamily="49" charset="0"/>
              </a:rPr>
              <a:t> mod_php5.c&gt;</a:t>
            </a:r>
            <a:endParaRPr lang="en-US" sz="1400" b="1" i="0" dirty="0">
              <a:solidFill>
                <a:srgbClr val="000000"/>
              </a:solidFill>
              <a:effectLst/>
              <a:latin typeface="Courier New" panose="02070309020205020404" pitchFamily="49" charset="0"/>
            </a:endParaRPr>
          </a:p>
          <a:p>
            <a:r>
              <a:rPr lang="ru-RU" sz="1400" b="0" i="0" dirty="0">
                <a:solidFill>
                  <a:srgbClr val="364364"/>
                </a:solidFill>
                <a:effectLst/>
                <a:latin typeface="Arial" panose="020B0604020202020204" pitchFamily="34" charset="0"/>
              </a:rPr>
              <a:t># Настройка параметров </a:t>
            </a:r>
            <a:r>
              <a:rPr lang="ru-RU" sz="1400" b="0" i="0" dirty="0" err="1">
                <a:solidFill>
                  <a:srgbClr val="364364"/>
                </a:solidFill>
                <a:effectLst/>
                <a:latin typeface="Arial" panose="020B0604020202020204" pitchFamily="34" charset="0"/>
              </a:rPr>
              <a:t>php</a:t>
            </a:r>
            <a:r>
              <a:rPr lang="ru-RU" sz="1400" b="0" i="0" dirty="0">
                <a:solidFill>
                  <a:srgbClr val="364364"/>
                </a:solidFill>
                <a:effectLst/>
                <a:latin typeface="Arial" panose="020B0604020202020204" pitchFamily="34" charset="0"/>
              </a:rPr>
              <a:t> для версии 7.x:</a:t>
            </a:r>
            <a:endParaRPr lang="en-US" sz="1400" b="0" i="0" dirty="0">
              <a:solidFill>
                <a:srgbClr val="364364"/>
              </a:solidFill>
              <a:effectLst/>
              <a:latin typeface="Arial" panose="020B0604020202020204" pitchFamily="34" charset="0"/>
            </a:endParaRPr>
          </a:p>
          <a:p>
            <a:r>
              <a:rPr lang="en-US" sz="1400" b="1" i="0" dirty="0">
                <a:solidFill>
                  <a:srgbClr val="000080"/>
                </a:solidFill>
                <a:effectLst/>
                <a:latin typeface="Courier New" panose="02070309020205020404" pitchFamily="49" charset="0"/>
              </a:rPr>
              <a:t>&lt;</a:t>
            </a:r>
            <a:r>
              <a:rPr lang="en-US" sz="1400" b="1" i="0" dirty="0" err="1">
                <a:solidFill>
                  <a:srgbClr val="000080"/>
                </a:solidFill>
                <a:effectLst/>
                <a:latin typeface="Courier New" panose="02070309020205020404" pitchFamily="49" charset="0"/>
              </a:rPr>
              <a:t>IfModule</a:t>
            </a:r>
            <a:r>
              <a:rPr lang="en-US" sz="1400" b="1" i="0" dirty="0">
                <a:solidFill>
                  <a:srgbClr val="000080"/>
                </a:solidFill>
                <a:effectLst/>
                <a:latin typeface="Courier New" panose="02070309020205020404" pitchFamily="49" charset="0"/>
              </a:rPr>
              <a:t> mod_php7.c&gt;</a:t>
            </a:r>
          </a:p>
          <a:p>
            <a:r>
              <a:rPr lang="en-US" sz="1400" b="0" i="0" dirty="0">
                <a:solidFill>
                  <a:srgbClr val="000000"/>
                </a:solidFill>
                <a:effectLst/>
                <a:latin typeface="Courier New" panose="02070309020205020404" pitchFamily="49" charset="0"/>
              </a:rPr>
              <a:t> </a:t>
            </a:r>
            <a:r>
              <a:rPr lang="en-US" sz="1400" b="1" i="0" dirty="0" err="1">
                <a:solidFill>
                  <a:srgbClr val="0000FF"/>
                </a:solidFill>
                <a:effectLst/>
                <a:latin typeface="Courier New" panose="02070309020205020404" pitchFamily="49" charset="0"/>
              </a:rPr>
              <a:t>php_flag</a:t>
            </a:r>
            <a:r>
              <a:rPr lang="en-US" sz="1400" b="0" i="0" dirty="0">
                <a:solidFill>
                  <a:srgbClr val="000000"/>
                </a:solidFill>
                <a:effectLst/>
                <a:latin typeface="Courier New" panose="02070309020205020404" pitchFamily="49" charset="0"/>
              </a:rPr>
              <a:t> </a:t>
            </a:r>
            <a:r>
              <a:rPr lang="en-US" sz="1400" b="0" i="0" dirty="0" err="1">
                <a:solidFill>
                  <a:srgbClr val="000000"/>
                </a:solidFill>
                <a:effectLst/>
                <a:latin typeface="Courier New" panose="02070309020205020404" pitchFamily="49" charset="0"/>
              </a:rPr>
              <a:t>session.use_trans_sid</a:t>
            </a:r>
            <a:r>
              <a:rPr lang="en-US" sz="1400" b="0" i="0" dirty="0">
                <a:solidFill>
                  <a:srgbClr val="000000"/>
                </a:solidFill>
                <a:effectLst/>
                <a:latin typeface="Courier New" panose="02070309020205020404" pitchFamily="49" charset="0"/>
              </a:rPr>
              <a:t> </a:t>
            </a:r>
            <a:r>
              <a:rPr lang="en-US" sz="1400" b="1" i="0" dirty="0">
                <a:solidFill>
                  <a:srgbClr val="000080"/>
                </a:solidFill>
                <a:effectLst/>
                <a:latin typeface="Courier New" panose="02070309020205020404" pitchFamily="49" charset="0"/>
              </a:rPr>
              <a:t>off</a:t>
            </a:r>
          </a:p>
          <a:p>
            <a:r>
              <a:rPr lang="en-US" sz="1400" b="0" i="0" dirty="0">
                <a:solidFill>
                  <a:srgbClr val="000000"/>
                </a:solidFill>
                <a:effectLst/>
                <a:latin typeface="Courier New" panose="02070309020205020404" pitchFamily="49" charset="0"/>
              </a:rPr>
              <a:t> </a:t>
            </a:r>
            <a:r>
              <a:rPr lang="en-US" sz="1400" b="0" i="1" dirty="0">
                <a:effectLst/>
                <a:latin typeface="Courier New" panose="02070309020205020404" pitchFamily="49" charset="0"/>
              </a:rPr>
              <a:t>#php_flag </a:t>
            </a:r>
            <a:r>
              <a:rPr lang="en-US" sz="1400" b="0" i="1" dirty="0" err="1">
                <a:effectLst/>
                <a:latin typeface="Courier New" panose="02070309020205020404" pitchFamily="49" charset="0"/>
              </a:rPr>
              <a:t>default_charset</a:t>
            </a:r>
            <a:r>
              <a:rPr lang="en-US" sz="1400" b="0" i="1" dirty="0">
                <a:effectLst/>
                <a:latin typeface="Courier New" panose="02070309020205020404" pitchFamily="49" charset="0"/>
              </a:rPr>
              <a:t> UTF-8</a:t>
            </a:r>
          </a:p>
          <a:p>
            <a:r>
              <a:rPr lang="en-US" sz="1400" b="0" i="0" dirty="0">
                <a:solidFill>
                  <a:srgbClr val="000000"/>
                </a:solidFill>
                <a:effectLst/>
                <a:latin typeface="Courier New" panose="02070309020205020404" pitchFamily="49" charset="0"/>
              </a:rPr>
              <a:t> </a:t>
            </a:r>
            <a:r>
              <a:rPr lang="en-US" sz="1400" b="0" i="1" dirty="0">
                <a:effectLst/>
                <a:latin typeface="Courier New" panose="02070309020205020404" pitchFamily="49" charset="0"/>
              </a:rPr>
              <a:t>#php_value </a:t>
            </a:r>
            <a:r>
              <a:rPr lang="en-US" sz="1400" b="0" i="1" dirty="0" err="1">
                <a:effectLst/>
                <a:latin typeface="Courier New" panose="02070309020205020404" pitchFamily="49" charset="0"/>
              </a:rPr>
              <a:t>display_errors</a:t>
            </a:r>
            <a:r>
              <a:rPr lang="en-US" sz="1400" b="0" i="1" dirty="0">
                <a:effectLst/>
                <a:latin typeface="Courier New" panose="02070309020205020404" pitchFamily="49" charset="0"/>
              </a:rPr>
              <a:t> 1</a:t>
            </a:r>
            <a:r>
              <a:rPr lang="en-US" sz="1400" b="0" i="0" dirty="0">
                <a:solidFill>
                  <a:srgbClr val="000000"/>
                </a:solidFill>
                <a:effectLst/>
                <a:latin typeface="Courier New" panose="02070309020205020404" pitchFamily="49" charset="0"/>
              </a:rPr>
              <a:t> </a:t>
            </a:r>
          </a:p>
          <a:p>
            <a:r>
              <a:rPr lang="en-US" sz="1400" b="1" i="0" dirty="0">
                <a:solidFill>
                  <a:srgbClr val="000080"/>
                </a:solidFill>
                <a:effectLst/>
                <a:latin typeface="Courier New" panose="02070309020205020404" pitchFamily="49" charset="0"/>
              </a:rPr>
              <a:t>&lt;/</a:t>
            </a:r>
            <a:r>
              <a:rPr lang="en-US" sz="1400" b="1" i="0" dirty="0" err="1">
                <a:solidFill>
                  <a:srgbClr val="000080"/>
                </a:solidFill>
                <a:effectLst/>
                <a:latin typeface="Courier New" panose="02070309020205020404" pitchFamily="49" charset="0"/>
              </a:rPr>
              <a:t>IfModule</a:t>
            </a:r>
            <a:r>
              <a:rPr lang="en-US" sz="1400" b="1" i="0" dirty="0">
                <a:solidFill>
                  <a:srgbClr val="000080"/>
                </a:solidFill>
                <a:effectLst/>
                <a:latin typeface="Courier New" panose="02070309020205020404" pitchFamily="49" charset="0"/>
              </a:rPr>
              <a:t>&gt;</a:t>
            </a:r>
          </a:p>
          <a:p>
            <a:r>
              <a:rPr lang="ru-RU" sz="1400" b="0" i="0" dirty="0">
                <a:solidFill>
                  <a:srgbClr val="364364"/>
                </a:solidFill>
                <a:effectLst/>
                <a:latin typeface="Arial" panose="020B0604020202020204" pitchFamily="34" charset="0"/>
              </a:rPr>
              <a:t># Указание индексного файла:</a:t>
            </a:r>
            <a:endParaRPr lang="en-US" sz="1400" b="1" i="0" dirty="0">
              <a:solidFill>
                <a:srgbClr val="000080"/>
              </a:solidFill>
              <a:effectLst/>
              <a:latin typeface="Courier New" panose="02070309020205020404" pitchFamily="49" charset="0"/>
            </a:endParaRPr>
          </a:p>
          <a:p>
            <a:r>
              <a:rPr lang="en-US" sz="1400" b="1" i="0" dirty="0">
                <a:solidFill>
                  <a:srgbClr val="000080"/>
                </a:solidFill>
                <a:effectLst/>
                <a:latin typeface="Courier New" panose="02070309020205020404" pitchFamily="49" charset="0"/>
              </a:rPr>
              <a:t>&lt;</a:t>
            </a:r>
            <a:r>
              <a:rPr lang="en-US" sz="1400" b="1" i="0" dirty="0" err="1">
                <a:solidFill>
                  <a:srgbClr val="000080"/>
                </a:solidFill>
                <a:effectLst/>
                <a:latin typeface="Courier New" panose="02070309020205020404" pitchFamily="49" charset="0"/>
              </a:rPr>
              <a:t>IfModule</a:t>
            </a:r>
            <a:r>
              <a:rPr lang="en-US" sz="1400" b="1" i="0" dirty="0">
                <a:solidFill>
                  <a:srgbClr val="000080"/>
                </a:solidFill>
                <a:effectLst/>
                <a:latin typeface="Courier New" panose="02070309020205020404" pitchFamily="49" charset="0"/>
              </a:rPr>
              <a:t> </a:t>
            </a:r>
            <a:r>
              <a:rPr lang="en-US" sz="1400" b="1" i="0" dirty="0" err="1">
                <a:solidFill>
                  <a:srgbClr val="000080"/>
                </a:solidFill>
                <a:effectLst/>
                <a:latin typeface="Courier New" panose="02070309020205020404" pitchFamily="49" charset="0"/>
              </a:rPr>
              <a:t>mod_dir.c</a:t>
            </a:r>
            <a:r>
              <a:rPr lang="en-US" sz="1400" b="1" i="0" dirty="0">
                <a:solidFill>
                  <a:srgbClr val="000080"/>
                </a:solidFill>
                <a:effectLst/>
                <a:latin typeface="Courier New" panose="02070309020205020404" pitchFamily="49" charset="0"/>
              </a:rPr>
              <a:t>&gt;</a:t>
            </a:r>
            <a:r>
              <a:rPr lang="en-US" sz="1400" b="0" i="0" dirty="0">
                <a:solidFill>
                  <a:srgbClr val="000000"/>
                </a:solidFill>
                <a:effectLst/>
                <a:latin typeface="Courier New" panose="02070309020205020404" pitchFamily="49" charset="0"/>
              </a:rPr>
              <a:t> </a:t>
            </a:r>
          </a:p>
          <a:p>
            <a:r>
              <a:rPr lang="en-US" sz="1400" b="1" dirty="0">
                <a:solidFill>
                  <a:srgbClr val="0000FF"/>
                </a:solidFill>
                <a:latin typeface="Courier New" panose="02070309020205020404" pitchFamily="49" charset="0"/>
              </a:rPr>
              <a:t>  </a:t>
            </a:r>
            <a:r>
              <a:rPr lang="en-US" sz="1400" b="1" i="0" dirty="0" err="1">
                <a:solidFill>
                  <a:srgbClr val="0000FF"/>
                </a:solidFill>
                <a:effectLst/>
                <a:latin typeface="Courier New" panose="02070309020205020404" pitchFamily="49" charset="0"/>
              </a:rPr>
              <a:t>DirectoryIndex</a:t>
            </a:r>
            <a:r>
              <a:rPr lang="en-US" sz="1400" b="0" i="0" dirty="0">
                <a:solidFill>
                  <a:srgbClr val="000000"/>
                </a:solidFill>
                <a:effectLst/>
                <a:latin typeface="Courier New" panose="02070309020205020404" pitchFamily="49" charset="0"/>
              </a:rPr>
              <a:t> </a:t>
            </a:r>
            <a:r>
              <a:rPr lang="en-US" sz="1400" b="0" i="0" dirty="0" err="1">
                <a:solidFill>
                  <a:srgbClr val="000000"/>
                </a:solidFill>
                <a:effectLst/>
                <a:latin typeface="Courier New" panose="02070309020205020404" pitchFamily="49" charset="0"/>
              </a:rPr>
              <a:t>index.php</a:t>
            </a:r>
            <a:r>
              <a:rPr lang="en-US" sz="1400" b="0" i="0" dirty="0">
                <a:solidFill>
                  <a:srgbClr val="000000"/>
                </a:solidFill>
                <a:effectLst/>
                <a:latin typeface="Courier New" panose="02070309020205020404" pitchFamily="49" charset="0"/>
              </a:rPr>
              <a:t> index.html </a:t>
            </a:r>
          </a:p>
          <a:p>
            <a:r>
              <a:rPr lang="en-US" sz="1400" b="1" i="0" dirty="0">
                <a:solidFill>
                  <a:srgbClr val="000080"/>
                </a:solidFill>
                <a:effectLst/>
                <a:latin typeface="Courier New" panose="02070309020205020404" pitchFamily="49" charset="0"/>
              </a:rPr>
              <a:t>&lt;/</a:t>
            </a:r>
            <a:r>
              <a:rPr lang="en-US" sz="1400" b="1" i="0" dirty="0" err="1">
                <a:solidFill>
                  <a:srgbClr val="000080"/>
                </a:solidFill>
                <a:effectLst/>
                <a:latin typeface="Courier New" panose="02070309020205020404" pitchFamily="49" charset="0"/>
              </a:rPr>
              <a:t>IfModule</a:t>
            </a:r>
            <a:r>
              <a:rPr lang="en-US" sz="1400" b="1" i="0" dirty="0">
                <a:solidFill>
                  <a:srgbClr val="000080"/>
                </a:solidFill>
                <a:effectLst/>
                <a:latin typeface="Courier New" panose="02070309020205020404" pitchFamily="49" charset="0"/>
              </a:rPr>
              <a:t>&gt;</a:t>
            </a:r>
            <a:br>
              <a:rPr lang="en-US" sz="1400" b="1" i="0" dirty="0">
                <a:solidFill>
                  <a:srgbClr val="000080"/>
                </a:solidFill>
                <a:effectLst/>
                <a:latin typeface="Courier New" panose="02070309020205020404" pitchFamily="49" charset="0"/>
              </a:rPr>
            </a:br>
            <a:r>
              <a:rPr lang="ru-RU" sz="1400" b="0" i="0" dirty="0">
                <a:solidFill>
                  <a:srgbClr val="364364"/>
                </a:solidFill>
                <a:effectLst/>
                <a:latin typeface="Arial" panose="020B0604020202020204" pitchFamily="34" charset="0"/>
              </a:rPr>
              <a:t># Включение модуля </a:t>
            </a:r>
            <a:r>
              <a:rPr lang="ru-RU" sz="1400" b="0" i="0" dirty="0" err="1">
                <a:solidFill>
                  <a:srgbClr val="364364"/>
                </a:solidFill>
                <a:effectLst/>
                <a:latin typeface="Arial" panose="020B0604020202020204" pitchFamily="34" charset="0"/>
              </a:rPr>
              <a:t>mod_expires</a:t>
            </a:r>
            <a:r>
              <a:rPr lang="ru-RU" sz="1400" b="0" i="0" dirty="0">
                <a:solidFill>
                  <a:srgbClr val="364364"/>
                </a:solidFill>
                <a:effectLst/>
                <a:latin typeface="Arial" panose="020B0604020202020204" pitchFamily="34" charset="0"/>
              </a:rPr>
              <a:t> и выставление настроек времени кэширования статических файлов:</a:t>
            </a:r>
            <a:endParaRPr lang="en-US" sz="1400" b="0" i="0" dirty="0">
              <a:solidFill>
                <a:srgbClr val="364364"/>
              </a:solidFill>
              <a:effectLst/>
              <a:latin typeface="Arial" panose="020B0604020202020204" pitchFamily="34" charset="0"/>
            </a:endParaRPr>
          </a:p>
          <a:p>
            <a:r>
              <a:rPr lang="en-US" sz="1400" b="1" i="0" dirty="0">
                <a:solidFill>
                  <a:srgbClr val="000080"/>
                </a:solidFill>
                <a:effectLst/>
                <a:latin typeface="Courier New" panose="02070309020205020404" pitchFamily="49" charset="0"/>
              </a:rPr>
              <a:t>&lt;</a:t>
            </a:r>
            <a:r>
              <a:rPr lang="en-US" sz="1400" b="1" i="0" dirty="0" err="1">
                <a:solidFill>
                  <a:srgbClr val="000080"/>
                </a:solidFill>
                <a:effectLst/>
                <a:latin typeface="Courier New" panose="02070309020205020404" pitchFamily="49" charset="0"/>
              </a:rPr>
              <a:t>IfModule</a:t>
            </a:r>
            <a:r>
              <a:rPr lang="en-US" sz="1400" b="1" i="0" dirty="0">
                <a:solidFill>
                  <a:srgbClr val="000080"/>
                </a:solidFill>
                <a:effectLst/>
                <a:latin typeface="Courier New" panose="02070309020205020404" pitchFamily="49" charset="0"/>
              </a:rPr>
              <a:t> </a:t>
            </a:r>
            <a:r>
              <a:rPr lang="en-US" sz="1400" b="1" i="0" dirty="0" err="1">
                <a:solidFill>
                  <a:srgbClr val="000080"/>
                </a:solidFill>
                <a:effectLst/>
                <a:latin typeface="Courier New" panose="02070309020205020404" pitchFamily="49" charset="0"/>
              </a:rPr>
              <a:t>mod_expires.c</a:t>
            </a:r>
            <a:r>
              <a:rPr lang="en-US" sz="1400" b="1" i="0" dirty="0">
                <a:solidFill>
                  <a:srgbClr val="000080"/>
                </a:solidFill>
                <a:effectLst/>
                <a:latin typeface="Courier New" panose="02070309020205020404" pitchFamily="49" charset="0"/>
              </a:rPr>
              <a:t>&gt;</a:t>
            </a:r>
            <a:r>
              <a:rPr lang="en-US" sz="1400" b="0" i="0" dirty="0">
                <a:solidFill>
                  <a:srgbClr val="000000"/>
                </a:solidFill>
                <a:effectLst/>
                <a:latin typeface="Courier New" panose="02070309020205020404" pitchFamily="49" charset="0"/>
              </a:rPr>
              <a:t> </a:t>
            </a:r>
          </a:p>
          <a:p>
            <a:pPr lvl="1"/>
            <a:r>
              <a:rPr lang="en-US" sz="1400" b="1" i="0" dirty="0" err="1">
                <a:solidFill>
                  <a:srgbClr val="0000FF"/>
                </a:solidFill>
                <a:effectLst/>
                <a:latin typeface="Courier New" panose="02070309020205020404" pitchFamily="49" charset="0"/>
              </a:rPr>
              <a:t>ExpiresActive</a:t>
            </a:r>
            <a:r>
              <a:rPr lang="en-US" sz="1400" b="0" i="0" dirty="0">
                <a:solidFill>
                  <a:srgbClr val="000000"/>
                </a:solidFill>
                <a:effectLst/>
                <a:latin typeface="Courier New" panose="02070309020205020404" pitchFamily="49" charset="0"/>
              </a:rPr>
              <a:t> </a:t>
            </a:r>
            <a:r>
              <a:rPr lang="en-US" sz="1400" b="1" i="0" dirty="0">
                <a:solidFill>
                  <a:srgbClr val="000080"/>
                </a:solidFill>
                <a:effectLst/>
                <a:latin typeface="Courier New" panose="02070309020205020404" pitchFamily="49" charset="0"/>
              </a:rPr>
              <a:t>on</a:t>
            </a:r>
            <a:r>
              <a:rPr lang="en-US" sz="1400" b="0" i="0" dirty="0">
                <a:solidFill>
                  <a:srgbClr val="000000"/>
                </a:solidFill>
                <a:effectLst/>
                <a:latin typeface="Courier New" panose="02070309020205020404" pitchFamily="49" charset="0"/>
              </a:rPr>
              <a:t> </a:t>
            </a:r>
          </a:p>
          <a:p>
            <a:pPr lvl="1"/>
            <a:r>
              <a:rPr lang="en-US" sz="1400" b="1" i="0" dirty="0" err="1">
                <a:solidFill>
                  <a:srgbClr val="0000FF"/>
                </a:solidFill>
                <a:effectLst/>
                <a:latin typeface="Courier New" panose="02070309020205020404" pitchFamily="49" charset="0"/>
              </a:rPr>
              <a:t>ExpiresByType</a:t>
            </a:r>
            <a:r>
              <a:rPr lang="en-US" sz="1400" b="0" i="0" dirty="0">
                <a:solidFill>
                  <a:srgbClr val="000000"/>
                </a:solidFill>
                <a:effectLst/>
                <a:latin typeface="Courier New" panose="02070309020205020404" pitchFamily="49" charset="0"/>
              </a:rPr>
              <a:t> image/jpeg </a:t>
            </a:r>
            <a:r>
              <a:rPr lang="en-US" sz="1400" b="1" i="0" dirty="0">
                <a:solidFill>
                  <a:srgbClr val="008000"/>
                </a:solidFill>
                <a:effectLst/>
                <a:latin typeface="Courier New" panose="02070309020205020404" pitchFamily="49" charset="0"/>
              </a:rPr>
              <a:t>"access plus 3 day"</a:t>
            </a:r>
            <a:r>
              <a:rPr lang="en-US" sz="1400" b="0" i="0" dirty="0">
                <a:solidFill>
                  <a:srgbClr val="000000"/>
                </a:solidFill>
                <a:effectLst/>
                <a:latin typeface="Courier New" panose="02070309020205020404" pitchFamily="49" charset="0"/>
              </a:rPr>
              <a:t> </a:t>
            </a:r>
            <a:r>
              <a:rPr lang="en-US" sz="1400" b="1" i="0" dirty="0" err="1">
                <a:solidFill>
                  <a:srgbClr val="0000FF"/>
                </a:solidFill>
                <a:effectLst/>
                <a:latin typeface="Courier New" panose="02070309020205020404" pitchFamily="49" charset="0"/>
              </a:rPr>
              <a:t>ExpiresByType</a:t>
            </a:r>
            <a:r>
              <a:rPr lang="en-US" sz="1400" b="0" i="0" dirty="0">
                <a:solidFill>
                  <a:srgbClr val="000000"/>
                </a:solidFill>
                <a:effectLst/>
                <a:latin typeface="Courier New" panose="02070309020205020404" pitchFamily="49" charset="0"/>
              </a:rPr>
              <a:t> image/gif </a:t>
            </a:r>
            <a:r>
              <a:rPr lang="en-US" sz="1400" b="1" i="0" dirty="0">
                <a:solidFill>
                  <a:srgbClr val="008000"/>
                </a:solidFill>
                <a:effectLst/>
                <a:latin typeface="Courier New" panose="02070309020205020404" pitchFamily="49" charset="0"/>
              </a:rPr>
              <a:t>"access plus 3 day"</a:t>
            </a:r>
            <a:r>
              <a:rPr lang="en-US" sz="1400" b="0" i="0" dirty="0">
                <a:solidFill>
                  <a:srgbClr val="000000"/>
                </a:solidFill>
                <a:effectLst/>
                <a:latin typeface="Courier New" panose="02070309020205020404" pitchFamily="49" charset="0"/>
              </a:rPr>
              <a:t> </a:t>
            </a:r>
            <a:r>
              <a:rPr lang="en-US" sz="1400" b="1" i="0" dirty="0" err="1">
                <a:solidFill>
                  <a:srgbClr val="0000FF"/>
                </a:solidFill>
                <a:effectLst/>
                <a:latin typeface="Courier New" panose="02070309020205020404" pitchFamily="49" charset="0"/>
              </a:rPr>
              <a:t>ExpiresByType</a:t>
            </a:r>
            <a:r>
              <a:rPr lang="en-US" sz="1400" b="0" i="0" dirty="0">
                <a:solidFill>
                  <a:srgbClr val="000000"/>
                </a:solidFill>
                <a:effectLst/>
                <a:latin typeface="Courier New" panose="02070309020205020404" pitchFamily="49" charset="0"/>
              </a:rPr>
              <a:t> image/</a:t>
            </a:r>
            <a:r>
              <a:rPr lang="en-US" sz="1400" b="0" i="0" dirty="0" err="1">
                <a:solidFill>
                  <a:srgbClr val="000000"/>
                </a:solidFill>
                <a:effectLst/>
                <a:latin typeface="Courier New" panose="02070309020205020404" pitchFamily="49" charset="0"/>
              </a:rPr>
              <a:t>png</a:t>
            </a:r>
            <a:r>
              <a:rPr lang="en-US" sz="1400" b="0" i="0" dirty="0">
                <a:solidFill>
                  <a:srgbClr val="000000"/>
                </a:solidFill>
                <a:effectLst/>
                <a:latin typeface="Courier New" panose="02070309020205020404" pitchFamily="49" charset="0"/>
              </a:rPr>
              <a:t> </a:t>
            </a:r>
            <a:r>
              <a:rPr lang="en-US" sz="1400" b="1" i="0" dirty="0">
                <a:solidFill>
                  <a:srgbClr val="008000"/>
                </a:solidFill>
                <a:effectLst/>
                <a:latin typeface="Courier New" panose="02070309020205020404" pitchFamily="49" charset="0"/>
              </a:rPr>
              <a:t>"access plus 3 day"</a:t>
            </a:r>
            <a:r>
              <a:rPr lang="en-US" sz="1400" b="0" i="0" dirty="0">
                <a:solidFill>
                  <a:srgbClr val="000000"/>
                </a:solidFill>
                <a:effectLst/>
                <a:latin typeface="Courier New" panose="02070309020205020404" pitchFamily="49" charset="0"/>
              </a:rPr>
              <a:t> </a:t>
            </a:r>
            <a:r>
              <a:rPr lang="en-US" sz="1400" b="1" i="0" dirty="0" err="1">
                <a:solidFill>
                  <a:srgbClr val="0000FF"/>
                </a:solidFill>
                <a:effectLst/>
                <a:latin typeface="Courier New" panose="02070309020205020404" pitchFamily="49" charset="0"/>
              </a:rPr>
              <a:t>ExpiresByType</a:t>
            </a:r>
            <a:r>
              <a:rPr lang="en-US" sz="1400" b="0" i="0" dirty="0">
                <a:solidFill>
                  <a:srgbClr val="000000"/>
                </a:solidFill>
                <a:effectLst/>
                <a:latin typeface="Courier New" panose="02070309020205020404" pitchFamily="49" charset="0"/>
              </a:rPr>
              <a:t> text/</a:t>
            </a:r>
            <a:r>
              <a:rPr lang="en-US" sz="1400" b="0" i="0" dirty="0" err="1">
                <a:solidFill>
                  <a:srgbClr val="000000"/>
                </a:solidFill>
                <a:effectLst/>
                <a:latin typeface="Courier New" panose="02070309020205020404" pitchFamily="49" charset="0"/>
              </a:rPr>
              <a:t>css</a:t>
            </a:r>
            <a:r>
              <a:rPr lang="en-US" sz="1400" b="0" i="0" dirty="0">
                <a:solidFill>
                  <a:srgbClr val="000000"/>
                </a:solidFill>
                <a:effectLst/>
                <a:latin typeface="Courier New" panose="02070309020205020404" pitchFamily="49" charset="0"/>
              </a:rPr>
              <a:t> </a:t>
            </a:r>
            <a:r>
              <a:rPr lang="en-US" sz="1400" b="1" i="0" dirty="0">
                <a:solidFill>
                  <a:srgbClr val="008000"/>
                </a:solidFill>
                <a:effectLst/>
                <a:latin typeface="Courier New" panose="02070309020205020404" pitchFamily="49" charset="0"/>
              </a:rPr>
              <a:t>"access plus 3 day"</a:t>
            </a:r>
            <a:r>
              <a:rPr lang="en-US" sz="1400" b="0" i="0" dirty="0">
                <a:solidFill>
                  <a:srgbClr val="000000"/>
                </a:solidFill>
                <a:effectLst/>
                <a:latin typeface="Courier New" panose="02070309020205020404" pitchFamily="49" charset="0"/>
              </a:rPr>
              <a:t> </a:t>
            </a:r>
            <a:r>
              <a:rPr lang="en-US" sz="1400" b="1" i="0" dirty="0" err="1">
                <a:solidFill>
                  <a:srgbClr val="0000FF"/>
                </a:solidFill>
                <a:effectLst/>
                <a:latin typeface="Courier New" panose="02070309020205020404" pitchFamily="49" charset="0"/>
              </a:rPr>
              <a:t>ExpiresByType</a:t>
            </a:r>
            <a:r>
              <a:rPr lang="en-US" sz="1400" b="0" i="0" dirty="0">
                <a:solidFill>
                  <a:srgbClr val="000000"/>
                </a:solidFill>
                <a:effectLst/>
                <a:latin typeface="Courier New" panose="02070309020205020404" pitchFamily="49" charset="0"/>
              </a:rPr>
              <a:t> application/</a:t>
            </a:r>
            <a:r>
              <a:rPr lang="en-US" sz="1400" b="0" i="0" dirty="0" err="1">
                <a:solidFill>
                  <a:srgbClr val="000000"/>
                </a:solidFill>
                <a:effectLst/>
                <a:latin typeface="Courier New" panose="02070309020205020404" pitchFamily="49" charset="0"/>
              </a:rPr>
              <a:t>javascript</a:t>
            </a:r>
            <a:r>
              <a:rPr lang="en-US" sz="1400" b="0" i="0" dirty="0">
                <a:solidFill>
                  <a:srgbClr val="000000"/>
                </a:solidFill>
                <a:effectLst/>
                <a:latin typeface="Courier New" panose="02070309020205020404" pitchFamily="49" charset="0"/>
              </a:rPr>
              <a:t> </a:t>
            </a:r>
            <a:r>
              <a:rPr lang="en-US" sz="1400" b="1" i="0" dirty="0">
                <a:solidFill>
                  <a:srgbClr val="008000"/>
                </a:solidFill>
                <a:effectLst/>
                <a:latin typeface="Courier New" panose="02070309020205020404" pitchFamily="49" charset="0"/>
              </a:rPr>
              <a:t>"access plus 3 day"</a:t>
            </a:r>
            <a:r>
              <a:rPr lang="en-US" sz="1400" b="0" i="0" dirty="0">
                <a:solidFill>
                  <a:srgbClr val="000000"/>
                </a:solidFill>
                <a:effectLst/>
                <a:latin typeface="Courier New" panose="02070309020205020404" pitchFamily="49" charset="0"/>
              </a:rPr>
              <a:t> </a:t>
            </a:r>
          </a:p>
          <a:p>
            <a:r>
              <a:rPr lang="en-US" sz="1400" b="1" i="0" dirty="0">
                <a:solidFill>
                  <a:srgbClr val="000080"/>
                </a:solidFill>
                <a:effectLst/>
                <a:latin typeface="Courier New" panose="02070309020205020404" pitchFamily="49" charset="0"/>
              </a:rPr>
              <a:t>&lt;/</a:t>
            </a:r>
            <a:r>
              <a:rPr lang="en-US" sz="1400" b="1" i="0" dirty="0" err="1">
                <a:solidFill>
                  <a:srgbClr val="000080"/>
                </a:solidFill>
                <a:effectLst/>
                <a:latin typeface="Courier New" panose="02070309020205020404" pitchFamily="49" charset="0"/>
              </a:rPr>
              <a:t>IfModule</a:t>
            </a:r>
            <a:r>
              <a:rPr lang="en-US" sz="1400" b="1" i="0" dirty="0">
                <a:solidFill>
                  <a:srgbClr val="000080"/>
                </a:solidFill>
                <a:effectLst/>
                <a:latin typeface="Courier New" panose="02070309020205020404" pitchFamily="49" charset="0"/>
              </a:rPr>
              <a:t>&gt;</a:t>
            </a:r>
            <a:endParaRPr lang="ru-RU" sz="1400" dirty="0"/>
          </a:p>
        </p:txBody>
      </p:sp>
      <p:sp>
        <p:nvSpPr>
          <p:cNvPr id="7" name="Текст 4">
            <a:extLst>
              <a:ext uri="{FF2B5EF4-FFF2-40B4-BE49-F238E27FC236}">
                <a16:creationId xmlns:a16="http://schemas.microsoft.com/office/drawing/2014/main" id="{B3C09203-1016-D996-F2E5-84D13C870EDC}"/>
              </a:ext>
            </a:extLst>
          </p:cNvPr>
          <p:cNvSpPr txBox="1">
            <a:spLocks/>
          </p:cNvSpPr>
          <p:nvPr/>
        </p:nvSpPr>
        <p:spPr>
          <a:xfrm>
            <a:off x="353584" y="328654"/>
            <a:ext cx="4049449" cy="446659"/>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a:t>
            </a:r>
            <a:r>
              <a:rPr lang="en-US" sz="1200" dirty="0">
                <a:latin typeface="TT Hoves"/>
              </a:rPr>
              <a:t>: </a:t>
            </a:r>
            <a:r>
              <a:rPr lang="en-US" sz="1200" dirty="0" err="1">
                <a:latin typeface="TT Hoves" panose="02000503030000020004" pitchFamily="2" charset="-52"/>
              </a:rPr>
              <a:t>htaccess</a:t>
            </a:r>
            <a:endParaRPr lang="en-US" sz="1200" dirty="0">
              <a:latin typeface="TT Hoves" panose="02000503030000020004" pitchFamily="2" charset="-52"/>
            </a:endParaRPr>
          </a:p>
          <a:p>
            <a:pPr marL="0" indent="0">
              <a:buNone/>
            </a:pPr>
            <a:endParaRPr lang="ru-RU" sz="1200" dirty="0">
              <a:latin typeface="TT Hoves"/>
            </a:endParaRPr>
          </a:p>
        </p:txBody>
      </p:sp>
    </p:spTree>
    <p:extLst>
      <p:ext uri="{BB962C8B-B14F-4D97-AF65-F5344CB8AC3E}">
        <p14:creationId xmlns:p14="http://schemas.microsoft.com/office/powerpoint/2010/main" val="1049709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https://www.w3.org/2005/01/timelines/timeline-2500x998.png">
            <a:extLst>
              <a:ext uri="{FF2B5EF4-FFF2-40B4-BE49-F238E27FC236}">
                <a16:creationId xmlns:a16="http://schemas.microsoft.com/office/drawing/2014/main" id="{165EE512-D86F-4DAB-AA1C-150D9973C7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657" t="21611" r="1050" b="2613"/>
          <a:stretch/>
        </p:blipFill>
        <p:spPr bwMode="auto">
          <a:xfrm>
            <a:off x="0" y="228600"/>
            <a:ext cx="11757991" cy="6629400"/>
          </a:xfrm>
          <a:prstGeom prst="rect">
            <a:avLst/>
          </a:prstGeom>
          <a:noFill/>
          <a:extLst>
            <a:ext uri="{909E8E84-426E-40DD-AFC4-6F175D3DCCD1}">
              <a14:hiddenFill xmlns:a14="http://schemas.microsoft.com/office/drawing/2010/main">
                <a:solidFill>
                  <a:srgbClr val="FFFFFF"/>
                </a:solidFill>
              </a14:hiddenFill>
            </a:ext>
          </a:extLst>
        </p:spPr>
      </p:pic>
      <p:pic>
        <p:nvPicPr>
          <p:cNvPr id="35" name="Рисунок 34">
            <a:extLst>
              <a:ext uri="{FF2B5EF4-FFF2-40B4-BE49-F238E27FC236}">
                <a16:creationId xmlns:a16="http://schemas.microsoft.com/office/drawing/2014/main" id="{E4B5CE9E-275F-4400-835C-0F296036FEC5}"/>
              </a:ext>
            </a:extLst>
          </p:cNvPr>
          <p:cNvPicPr>
            <a:picLocks noChangeAspect="1"/>
          </p:cNvPicPr>
          <p:nvPr/>
        </p:nvPicPr>
        <p:blipFill>
          <a:blip r:embed="rId4"/>
          <a:stretch>
            <a:fillRect/>
          </a:stretch>
        </p:blipFill>
        <p:spPr>
          <a:xfrm>
            <a:off x="139148" y="2619769"/>
            <a:ext cx="2267266" cy="266737"/>
          </a:xfrm>
          <a:prstGeom prst="rect">
            <a:avLst/>
          </a:prstGeom>
        </p:spPr>
      </p:pic>
      <p:sp>
        <p:nvSpPr>
          <p:cNvPr id="2" name="Прямоугольник 1">
            <a:extLst>
              <a:ext uri="{FF2B5EF4-FFF2-40B4-BE49-F238E27FC236}">
                <a16:creationId xmlns:a16="http://schemas.microsoft.com/office/drawing/2014/main" id="{4D4826C1-B919-459F-9505-177B1E3C1D4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Текст 4">
            <a:extLst>
              <a:ext uri="{FF2B5EF4-FFF2-40B4-BE49-F238E27FC236}">
                <a16:creationId xmlns:a16="http://schemas.microsoft.com/office/drawing/2014/main" id="{7F92F179-3822-431D-AA30-51DF658097C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pic>
        <p:nvPicPr>
          <p:cNvPr id="16" name="Рисунок 15">
            <a:extLst>
              <a:ext uri="{FF2B5EF4-FFF2-40B4-BE49-F238E27FC236}">
                <a16:creationId xmlns:a16="http://schemas.microsoft.com/office/drawing/2014/main" id="{5BC633BF-6FCD-44C2-8285-682DB6B316CB}"/>
              </a:ext>
            </a:extLst>
          </p:cNvPr>
          <p:cNvPicPr>
            <a:picLocks noChangeAspect="1"/>
          </p:cNvPicPr>
          <p:nvPr/>
        </p:nvPicPr>
        <p:blipFill rotWithShape="1">
          <a:blip r:embed="rId6"/>
          <a:srcRect t="6124" r="7863" b="7863"/>
          <a:stretch/>
        </p:blipFill>
        <p:spPr>
          <a:xfrm>
            <a:off x="11357012" y="430259"/>
            <a:ext cx="400979" cy="390963"/>
          </a:xfrm>
          <a:prstGeom prst="rect">
            <a:avLst/>
          </a:prstGeom>
        </p:spPr>
      </p:pic>
      <p:sp>
        <p:nvSpPr>
          <p:cNvPr id="32" name="Текст 4">
            <a:extLst>
              <a:ext uri="{FF2B5EF4-FFF2-40B4-BE49-F238E27FC236}">
                <a16:creationId xmlns:a16="http://schemas.microsoft.com/office/drawing/2014/main" id="{851E93DB-BE59-48A1-9B1D-6C56FFED96FB}"/>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36" name="Прямоугольник 35">
            <a:extLst>
              <a:ext uri="{FF2B5EF4-FFF2-40B4-BE49-F238E27FC236}">
                <a16:creationId xmlns:a16="http://schemas.microsoft.com/office/drawing/2014/main" id="{A543210A-F240-40E5-823F-9FF8008BD1FD}"/>
              </a:ext>
            </a:extLst>
          </p:cNvPr>
          <p:cNvSpPr/>
          <p:nvPr/>
        </p:nvSpPr>
        <p:spPr>
          <a:xfrm>
            <a:off x="44726" y="2554357"/>
            <a:ext cx="94422" cy="496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13382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effectLst>
                  <a:outerShdw blurRad="38100" dist="38100" dir="2700000" algn="tl">
                    <a:srgbClr val="000000">
                      <a:alpha val="43137"/>
                    </a:srgbClr>
                  </a:outerShdw>
                </a:effectLst>
                <a:latin typeface="TT Hoves DemiBold"/>
              </a:rPr>
              <a:t>Спасибо за внимание!</a:t>
            </a:r>
          </a:p>
        </p:txBody>
      </p:sp>
    </p:spTree>
    <p:extLst>
      <p:ext uri="{BB962C8B-B14F-4D97-AF65-F5344CB8AC3E}">
        <p14:creationId xmlns:p14="http://schemas.microsoft.com/office/powerpoint/2010/main" val="28784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Группа 7">
            <a:extLst>
              <a:ext uri="{FF2B5EF4-FFF2-40B4-BE49-F238E27FC236}">
                <a16:creationId xmlns:a16="http://schemas.microsoft.com/office/drawing/2014/main" id="{9378280F-90D8-435C-8EAE-91CF6674E3D2}"/>
              </a:ext>
            </a:extLst>
          </p:cNvPr>
          <p:cNvGrpSpPr/>
          <p:nvPr/>
        </p:nvGrpSpPr>
        <p:grpSpPr>
          <a:xfrm>
            <a:off x="-1" y="228600"/>
            <a:ext cx="12264887" cy="6629400"/>
            <a:chOff x="-1" y="228600"/>
            <a:chExt cx="12264887" cy="6629400"/>
          </a:xfrm>
        </p:grpSpPr>
        <p:pic>
          <p:nvPicPr>
            <p:cNvPr id="4" name="Picture 2" descr="https://www.w3.org/2005/01/timelines/timeline-2500x998.png">
              <a:extLst>
                <a:ext uri="{FF2B5EF4-FFF2-40B4-BE49-F238E27FC236}">
                  <a16:creationId xmlns:a16="http://schemas.microsoft.com/office/drawing/2014/main" id="{165EE512-D86F-4DAB-AA1C-150D9973C7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101" t="21611" r="1050" b="2613"/>
            <a:stretch/>
          </p:blipFill>
          <p:spPr bwMode="auto">
            <a:xfrm>
              <a:off x="-1" y="228600"/>
              <a:ext cx="12264887" cy="6629400"/>
            </a:xfrm>
            <a:prstGeom prst="rect">
              <a:avLst/>
            </a:prstGeom>
            <a:noFill/>
            <a:extLst>
              <a:ext uri="{909E8E84-426E-40DD-AFC4-6F175D3DCCD1}">
                <a14:hiddenFill xmlns:a14="http://schemas.microsoft.com/office/drawing/2010/main">
                  <a:solidFill>
                    <a:srgbClr val="FFFFFF"/>
                  </a:solidFill>
                </a14:hiddenFill>
              </a:ext>
            </a:extLst>
          </p:spPr>
        </p:pic>
        <p:pic>
          <p:nvPicPr>
            <p:cNvPr id="35" name="Рисунок 34">
              <a:extLst>
                <a:ext uri="{FF2B5EF4-FFF2-40B4-BE49-F238E27FC236}">
                  <a16:creationId xmlns:a16="http://schemas.microsoft.com/office/drawing/2014/main" id="{E4B5CE9E-275F-4400-835C-0F296036FEC5}"/>
                </a:ext>
              </a:extLst>
            </p:cNvPr>
            <p:cNvPicPr>
              <a:picLocks noChangeAspect="1"/>
            </p:cNvPicPr>
            <p:nvPr/>
          </p:nvPicPr>
          <p:blipFill>
            <a:blip r:embed="rId4"/>
            <a:stretch>
              <a:fillRect/>
            </a:stretch>
          </p:blipFill>
          <p:spPr>
            <a:xfrm>
              <a:off x="139148" y="2619769"/>
              <a:ext cx="2267266" cy="266737"/>
            </a:xfrm>
            <a:prstGeom prst="rect">
              <a:avLst/>
            </a:prstGeom>
          </p:spPr>
        </p:pic>
        <p:sp>
          <p:nvSpPr>
            <p:cNvPr id="32" name="Текст 4">
              <a:extLst>
                <a:ext uri="{FF2B5EF4-FFF2-40B4-BE49-F238E27FC236}">
                  <a16:creationId xmlns:a16="http://schemas.microsoft.com/office/drawing/2014/main" id="{851E93DB-BE59-48A1-9B1D-6C56FFED96FB}"/>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sp>
          <p:nvSpPr>
            <p:cNvPr id="36" name="Прямоугольник 35">
              <a:extLst>
                <a:ext uri="{FF2B5EF4-FFF2-40B4-BE49-F238E27FC236}">
                  <a16:creationId xmlns:a16="http://schemas.microsoft.com/office/drawing/2014/main" id="{A543210A-F240-40E5-823F-9FF8008BD1FD}"/>
                </a:ext>
              </a:extLst>
            </p:cNvPr>
            <p:cNvSpPr/>
            <p:nvPr/>
          </p:nvSpPr>
          <p:spPr>
            <a:xfrm>
              <a:off x="32303" y="2566670"/>
              <a:ext cx="94422" cy="496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Прямоугольник 2">
              <a:extLst>
                <a:ext uri="{FF2B5EF4-FFF2-40B4-BE49-F238E27FC236}">
                  <a16:creationId xmlns:a16="http://schemas.microsoft.com/office/drawing/2014/main" id="{11551281-7DA8-40E7-BD33-58759008CCF4}"/>
                </a:ext>
              </a:extLst>
            </p:cNvPr>
            <p:cNvSpPr/>
            <p:nvPr/>
          </p:nvSpPr>
          <p:spPr>
            <a:xfrm>
              <a:off x="32303" y="572307"/>
              <a:ext cx="511865" cy="12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Прямоугольник 9">
              <a:extLst>
                <a:ext uri="{FF2B5EF4-FFF2-40B4-BE49-F238E27FC236}">
                  <a16:creationId xmlns:a16="http://schemas.microsoft.com/office/drawing/2014/main" id="{35405290-E31B-4D07-B0DE-E8B88C0DE8A1}"/>
                </a:ext>
              </a:extLst>
            </p:cNvPr>
            <p:cNvSpPr/>
            <p:nvPr/>
          </p:nvSpPr>
          <p:spPr>
            <a:xfrm>
              <a:off x="32303" y="4779694"/>
              <a:ext cx="511865" cy="1272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 name="Прямоугольник 4">
              <a:extLst>
                <a:ext uri="{FF2B5EF4-FFF2-40B4-BE49-F238E27FC236}">
                  <a16:creationId xmlns:a16="http://schemas.microsoft.com/office/drawing/2014/main" id="{CCA2F8FD-60BD-4DB9-9772-3325B872460B}"/>
                </a:ext>
              </a:extLst>
            </p:cNvPr>
            <p:cNvSpPr/>
            <p:nvPr/>
          </p:nvSpPr>
          <p:spPr>
            <a:xfrm>
              <a:off x="12056164" y="6559826"/>
              <a:ext cx="135835" cy="2981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6" name="Текст 4">
            <a:extLst>
              <a:ext uri="{FF2B5EF4-FFF2-40B4-BE49-F238E27FC236}">
                <a16:creationId xmlns:a16="http://schemas.microsoft.com/office/drawing/2014/main" id="{7F92F179-3822-431D-AA30-51DF658097C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Введение в </a:t>
            </a:r>
            <a:r>
              <a:rPr lang="en-US" sz="1200" dirty="0">
                <a:latin typeface="TT Hoves"/>
              </a:rPr>
              <a:t>Web-</a:t>
            </a:r>
            <a:r>
              <a:rPr lang="ru-RU" sz="1200" dirty="0">
                <a:latin typeface="TT Hoves"/>
              </a:rPr>
              <a:t>технологии: </a:t>
            </a:r>
            <a:r>
              <a:rPr lang="en-US" sz="1200" dirty="0">
                <a:latin typeface="TT Hoves"/>
              </a:rPr>
              <a:t>HTML</a:t>
            </a:r>
            <a:endParaRPr lang="ru-RU" sz="1200" dirty="0">
              <a:latin typeface="TT Hoves"/>
            </a:endParaRPr>
          </a:p>
        </p:txBody>
      </p:sp>
      <p:pic>
        <p:nvPicPr>
          <p:cNvPr id="16" name="Рисунок 15">
            <a:extLst>
              <a:ext uri="{FF2B5EF4-FFF2-40B4-BE49-F238E27FC236}">
                <a16:creationId xmlns:a16="http://schemas.microsoft.com/office/drawing/2014/main" id="{5BC633BF-6FCD-44C2-8285-682DB6B316CB}"/>
              </a:ext>
            </a:extLst>
          </p:cNvPr>
          <p:cNvPicPr>
            <a:picLocks noChangeAspect="1"/>
          </p:cNvPicPr>
          <p:nvPr/>
        </p:nvPicPr>
        <p:blipFill rotWithShape="1">
          <a:blip r:embed="rId6"/>
          <a:srcRect t="6124" r="7863" b="7863"/>
          <a:stretch/>
        </p:blipFill>
        <p:spPr>
          <a:xfrm>
            <a:off x="11357012" y="430259"/>
            <a:ext cx="400979" cy="390963"/>
          </a:xfrm>
          <a:prstGeom prst="rect">
            <a:avLst/>
          </a:prstGeom>
        </p:spPr>
      </p:pic>
      <p:sp>
        <p:nvSpPr>
          <p:cNvPr id="2" name="Прямоугольник 1">
            <a:extLst>
              <a:ext uri="{FF2B5EF4-FFF2-40B4-BE49-F238E27FC236}">
                <a16:creationId xmlns:a16="http://schemas.microsoft.com/office/drawing/2014/main" id="{4D4826C1-B919-459F-9505-177B1E3C1D4A}"/>
              </a:ext>
            </a:extLst>
          </p:cNvPr>
          <p:cNvSpPr/>
          <p:nvPr/>
        </p:nvSpPr>
        <p:spPr>
          <a:xfrm>
            <a:off x="0" y="0"/>
            <a:ext cx="12192000" cy="6858000"/>
          </a:xfrm>
          <a:prstGeom prst="rect">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41839354"/>
      </p:ext>
    </p:extLst>
  </p:cSld>
  <p:clrMapOvr>
    <a:masterClrMapping/>
  </p:clrMapOvr>
</p:sld>
</file>

<file path=ppt/theme/theme1.xml><?xml version="1.0" encoding="utf-8"?>
<a:theme xmlns:a="http://schemas.openxmlformats.org/drawingml/2006/main" name="PT">
  <a:themeElements>
    <a:clrScheme name="Positive Technologies">
      <a:dk1>
        <a:srgbClr val="212121"/>
      </a:dk1>
      <a:lt1>
        <a:sysClr val="window" lastClr="FFFFFF"/>
      </a:lt1>
      <a:dk2>
        <a:srgbClr val="BCCBDD"/>
      </a:dk2>
      <a:lt2>
        <a:srgbClr val="D8E0EB"/>
      </a:lt2>
      <a:accent1>
        <a:srgbClr val="FF0000"/>
      </a:accent1>
      <a:accent2>
        <a:srgbClr val="6EC4EA"/>
      </a:accent2>
      <a:accent3>
        <a:srgbClr val="A67497"/>
      </a:accent3>
      <a:accent4>
        <a:srgbClr val="88D6A3"/>
      </a:accent4>
      <a:accent5>
        <a:srgbClr val="FF8780"/>
      </a:accent5>
      <a:accent6>
        <a:srgbClr val="FF4FA3"/>
      </a:accent6>
      <a:hlink>
        <a:srgbClr val="7A7A7A"/>
      </a:hlink>
      <a:folHlink>
        <a:srgbClr val="FFCCCC"/>
      </a:folHlink>
    </a:clrScheme>
    <a:fontScheme name="Positive Technologies">
      <a:majorFont>
        <a:latin typeface="Verdana Bold"/>
        <a:ea typeface=""/>
        <a:cs typeface=""/>
      </a:majorFont>
      <a:minorFont>
        <a:latin typeface="Verdan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T" id="{BA2366E9-A387-41E9-B7F7-07E604E7ECFF}" vid="{EA7E6CB9-86DB-4BB5-8656-9D8E26F71B75}"/>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PT</Template>
  <TotalTime>4690</TotalTime>
  <Words>15731</Words>
  <Application>Microsoft Office PowerPoint</Application>
  <PresentationFormat>Широкоэкранный</PresentationFormat>
  <Paragraphs>1558</Paragraphs>
  <Slides>80</Slides>
  <Notes>56</Notes>
  <HiddenSlides>6</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80</vt:i4>
      </vt:variant>
    </vt:vector>
  </HeadingPairs>
  <TitlesOfParts>
    <vt:vector size="90" baseType="lpstr">
      <vt:lpstr>Arial</vt:lpstr>
      <vt:lpstr>Calibri</vt:lpstr>
      <vt:lpstr>Courier New</vt:lpstr>
      <vt:lpstr>TT Hoves</vt:lpstr>
      <vt:lpstr>TT Hoves DemiBold</vt:lpstr>
      <vt:lpstr>TT Norms Pro</vt:lpstr>
      <vt:lpstr>Verdana</vt:lpstr>
      <vt:lpstr>Verdana Bold</vt:lpstr>
      <vt:lpstr>Wingdings</vt:lpstr>
      <vt:lpstr>PT</vt:lpstr>
      <vt:lpstr>Введение в Web-технологии </vt:lpstr>
      <vt:lpstr>HTML</vt:lpstr>
      <vt:lpstr>Аве, отец интернета!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Язык гипертекстовой разметки</vt:lpstr>
      <vt:lpstr>Элементы HTML</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CSS – каскадные таблицы стилей</vt:lpstr>
      <vt:lpstr>Структура CSS правила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JavaScript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JSON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Public Key Infrastructure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Введение в Web-технологии</dc:title>
  <dc:creator>Ivan Pavlov</dc:creator>
  <cp:lastModifiedBy>Ivan Pavlov</cp:lastModifiedBy>
  <cp:revision>196</cp:revision>
  <dcterms:created xsi:type="dcterms:W3CDTF">2022-05-24T08:01:20Z</dcterms:created>
  <dcterms:modified xsi:type="dcterms:W3CDTF">2022-06-14T10:38:07Z</dcterms:modified>
</cp:coreProperties>
</file>